
<file path=[Content_Types].xml><?xml version="1.0" encoding="utf-8"?>
<Types xmlns="http://schemas.openxmlformats.org/package/2006/content-types">
  <Override PartName="/_rels/.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_rels/presentation.xml.rels" ContentType="application/vnd.openxmlformats-package.relationships+xml"/>
  <Override PartName="/ppt/media/image43.png" ContentType="image/png"/>
  <Override PartName="/ppt/media/image42.png" ContentType="image/png"/>
  <Override PartName="/ppt/media/image40.png" ContentType="image/png"/>
  <Override PartName="/ppt/media/image37.png" ContentType="image/png"/>
  <Override PartName="/ppt/media/image34.png" ContentType="image/png"/>
  <Override PartName="/ppt/media/image33.png" ContentType="image/png"/>
  <Override PartName="/ppt/media/image32.png" ContentType="image/png"/>
  <Override PartName="/ppt/media/image30.png" ContentType="image/png"/>
  <Override PartName="/ppt/media/image29.png" ContentType="image/png"/>
  <Override PartName="/ppt/media/image27.jpeg" ContentType="image/jpeg"/>
  <Override PartName="/ppt/media/image26.jpeg" ContentType="image/jpeg"/>
  <Override PartName="/ppt/media/image35.png" ContentType="image/png"/>
  <Override PartName="/ppt/media/image25.jpeg" ContentType="image/jpeg"/>
  <Override PartName="/ppt/media/image24.jpeg" ContentType="image/jpeg"/>
  <Override PartName="/ppt/media/image23.jpeg" ContentType="image/jpeg"/>
  <Override PartName="/ppt/media/image9.png" ContentType="image/png"/>
  <Override PartName="/ppt/media/image10.png" ContentType="image/png"/>
  <Override PartName="/ppt/media/image8.png" ContentType="image/png"/>
  <Override PartName="/ppt/media/image7.png" ContentType="image/png"/>
  <Override PartName="/ppt/media/image22.jpeg" ContentType="image/jpeg"/>
  <Override PartName="/ppt/media/image5.png" ContentType="image/png"/>
  <Override PartName="/ppt/media/image41.png" ContentType="image/png"/>
  <Override PartName="/ppt/media/image16.jpeg" ContentType="image/jpeg"/>
  <Override PartName="/ppt/media/image39.png" ContentType="image/png"/>
  <Override PartName="/ppt/media/image4.png" ContentType="image/png"/>
  <Override PartName="/ppt/media/image36.png" ContentType="image/png"/>
  <Override PartName="/ppt/media/image1.png" ContentType="image/png"/>
  <Override PartName="/ppt/media/image38.png" ContentType="image/png"/>
  <Override PartName="/ppt/media/image3.png" ContentType="image/png"/>
  <Override PartName="/ppt/media/image19.jpeg" ContentType="image/jpeg"/>
  <Override PartName="/ppt/media/image20.jpeg" ContentType="image/jpeg"/>
  <Override PartName="/ppt/media/image13.jpeg" ContentType="image/jpeg"/>
  <Override PartName="/ppt/media/image11.png" ContentType="image/png"/>
  <Override PartName="/ppt/media/image28.png" ContentType="image/png"/>
  <Override PartName="/ppt/media/image18.jpeg" ContentType="image/jpeg"/>
  <Override PartName="/ppt/media/image12.png" ContentType="image/png"/>
  <Override PartName="/ppt/media/image6.png" ContentType="image/png"/>
  <Override PartName="/ppt/media/image14.jpeg" ContentType="image/jpeg"/>
  <Override PartName="/ppt/media/image31.png" ContentType="image/png"/>
  <Override PartName="/ppt/media/image15.jpeg" ContentType="image/jpeg"/>
  <Override PartName="/ppt/media/image2.jpeg" ContentType="image/jpeg"/>
  <Override PartName="/ppt/media/image17.jpeg" ContentType="image/jpeg"/>
  <Override PartName="/ppt/media/image21.jpeg" ContentType="image/jpeg"/>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422640" y="1450800"/>
            <a:ext cx="821160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33" name="PlaceHolder 3"/>
          <p:cNvSpPr>
            <a:spLocks noGrp="1"/>
          </p:cNvSpPr>
          <p:nvPr>
            <p:ph type="body"/>
          </p:nvPr>
        </p:nvSpPr>
        <p:spPr>
          <a:xfrm>
            <a:off x="422640" y="4011840"/>
            <a:ext cx="821160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422640" y="145080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36" name="PlaceHolder 3"/>
          <p:cNvSpPr>
            <a:spLocks noGrp="1"/>
          </p:cNvSpPr>
          <p:nvPr>
            <p:ph type="body"/>
          </p:nvPr>
        </p:nvSpPr>
        <p:spPr>
          <a:xfrm>
            <a:off x="4630680" y="145080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37" name="PlaceHolder 4"/>
          <p:cNvSpPr>
            <a:spLocks noGrp="1"/>
          </p:cNvSpPr>
          <p:nvPr>
            <p:ph type="body"/>
          </p:nvPr>
        </p:nvSpPr>
        <p:spPr>
          <a:xfrm>
            <a:off x="4630680" y="401184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38" name="PlaceHolder 5"/>
          <p:cNvSpPr>
            <a:spLocks noGrp="1"/>
          </p:cNvSpPr>
          <p:nvPr>
            <p:ph type="body"/>
          </p:nvPr>
        </p:nvSpPr>
        <p:spPr>
          <a:xfrm>
            <a:off x="422640" y="401184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40" name="PlaceHolder 2"/>
          <p:cNvSpPr>
            <a:spLocks noGrp="1"/>
          </p:cNvSpPr>
          <p:nvPr>
            <p:ph type="body"/>
          </p:nvPr>
        </p:nvSpPr>
        <p:spPr>
          <a:xfrm>
            <a:off x="422640" y="1450800"/>
            <a:ext cx="264384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41" name="PlaceHolder 3"/>
          <p:cNvSpPr>
            <a:spLocks noGrp="1"/>
          </p:cNvSpPr>
          <p:nvPr>
            <p:ph type="body"/>
          </p:nvPr>
        </p:nvSpPr>
        <p:spPr>
          <a:xfrm>
            <a:off x="3198960" y="1450800"/>
            <a:ext cx="264384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42" name="PlaceHolder 4"/>
          <p:cNvSpPr>
            <a:spLocks noGrp="1"/>
          </p:cNvSpPr>
          <p:nvPr>
            <p:ph type="body"/>
          </p:nvPr>
        </p:nvSpPr>
        <p:spPr>
          <a:xfrm>
            <a:off x="5975640" y="1450800"/>
            <a:ext cx="264384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43" name="PlaceHolder 5"/>
          <p:cNvSpPr>
            <a:spLocks noGrp="1"/>
          </p:cNvSpPr>
          <p:nvPr>
            <p:ph type="body"/>
          </p:nvPr>
        </p:nvSpPr>
        <p:spPr>
          <a:xfrm>
            <a:off x="5975640" y="4011840"/>
            <a:ext cx="264384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44" name="PlaceHolder 6"/>
          <p:cNvSpPr>
            <a:spLocks noGrp="1"/>
          </p:cNvSpPr>
          <p:nvPr>
            <p:ph type="body"/>
          </p:nvPr>
        </p:nvSpPr>
        <p:spPr>
          <a:xfrm>
            <a:off x="3198960" y="4011840"/>
            <a:ext cx="264384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45" name="PlaceHolder 7"/>
          <p:cNvSpPr>
            <a:spLocks noGrp="1"/>
          </p:cNvSpPr>
          <p:nvPr>
            <p:ph type="body"/>
          </p:nvPr>
        </p:nvSpPr>
        <p:spPr>
          <a:xfrm>
            <a:off x="422640" y="4011840"/>
            <a:ext cx="264384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58" name="PlaceHolder 2"/>
          <p:cNvSpPr>
            <a:spLocks noGrp="1"/>
          </p:cNvSpPr>
          <p:nvPr>
            <p:ph type="subTitle"/>
          </p:nvPr>
        </p:nvSpPr>
        <p:spPr>
          <a:xfrm>
            <a:off x="422640" y="1450800"/>
            <a:ext cx="8211600" cy="490320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422640" y="1450800"/>
            <a:ext cx="8211600" cy="490320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422640" y="1450800"/>
            <a:ext cx="4007160" cy="490320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63" name="PlaceHolder 3"/>
          <p:cNvSpPr>
            <a:spLocks noGrp="1"/>
          </p:cNvSpPr>
          <p:nvPr>
            <p:ph type="body"/>
          </p:nvPr>
        </p:nvSpPr>
        <p:spPr>
          <a:xfrm>
            <a:off x="4630680" y="1450800"/>
            <a:ext cx="4007160" cy="490320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422640" y="271440"/>
            <a:ext cx="5584320" cy="365076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67" name="PlaceHolder 2"/>
          <p:cNvSpPr>
            <a:spLocks noGrp="1"/>
          </p:cNvSpPr>
          <p:nvPr>
            <p:ph type="body"/>
          </p:nvPr>
        </p:nvSpPr>
        <p:spPr>
          <a:xfrm>
            <a:off x="422640" y="145080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68" name="PlaceHolder 3"/>
          <p:cNvSpPr>
            <a:spLocks noGrp="1"/>
          </p:cNvSpPr>
          <p:nvPr>
            <p:ph type="body"/>
          </p:nvPr>
        </p:nvSpPr>
        <p:spPr>
          <a:xfrm>
            <a:off x="422640" y="401184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69" name="PlaceHolder 4"/>
          <p:cNvSpPr>
            <a:spLocks noGrp="1"/>
          </p:cNvSpPr>
          <p:nvPr>
            <p:ph type="body"/>
          </p:nvPr>
        </p:nvSpPr>
        <p:spPr>
          <a:xfrm>
            <a:off x="4630680" y="1450800"/>
            <a:ext cx="4007160" cy="490320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11" name="PlaceHolder 2"/>
          <p:cNvSpPr>
            <a:spLocks noGrp="1"/>
          </p:cNvSpPr>
          <p:nvPr>
            <p:ph type="subTitle"/>
          </p:nvPr>
        </p:nvSpPr>
        <p:spPr>
          <a:xfrm>
            <a:off x="422640" y="1450800"/>
            <a:ext cx="8211600" cy="490320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71" name="PlaceHolder 2"/>
          <p:cNvSpPr>
            <a:spLocks noGrp="1"/>
          </p:cNvSpPr>
          <p:nvPr>
            <p:ph type="body"/>
          </p:nvPr>
        </p:nvSpPr>
        <p:spPr>
          <a:xfrm>
            <a:off x="422640" y="1450800"/>
            <a:ext cx="4007160" cy="490320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72" name="PlaceHolder 3"/>
          <p:cNvSpPr>
            <a:spLocks noGrp="1"/>
          </p:cNvSpPr>
          <p:nvPr>
            <p:ph type="body"/>
          </p:nvPr>
        </p:nvSpPr>
        <p:spPr>
          <a:xfrm>
            <a:off x="4630680" y="145080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73" name="PlaceHolder 4"/>
          <p:cNvSpPr>
            <a:spLocks noGrp="1"/>
          </p:cNvSpPr>
          <p:nvPr>
            <p:ph type="body"/>
          </p:nvPr>
        </p:nvSpPr>
        <p:spPr>
          <a:xfrm>
            <a:off x="4630680" y="401184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75" name="PlaceHolder 2"/>
          <p:cNvSpPr>
            <a:spLocks noGrp="1"/>
          </p:cNvSpPr>
          <p:nvPr>
            <p:ph type="body"/>
          </p:nvPr>
        </p:nvSpPr>
        <p:spPr>
          <a:xfrm>
            <a:off x="422640" y="145080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76" name="PlaceHolder 3"/>
          <p:cNvSpPr>
            <a:spLocks noGrp="1"/>
          </p:cNvSpPr>
          <p:nvPr>
            <p:ph type="body"/>
          </p:nvPr>
        </p:nvSpPr>
        <p:spPr>
          <a:xfrm>
            <a:off x="4630680" y="145080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77" name="PlaceHolder 4"/>
          <p:cNvSpPr>
            <a:spLocks noGrp="1"/>
          </p:cNvSpPr>
          <p:nvPr>
            <p:ph type="body"/>
          </p:nvPr>
        </p:nvSpPr>
        <p:spPr>
          <a:xfrm>
            <a:off x="422640" y="4011840"/>
            <a:ext cx="821160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79" name="PlaceHolder 2"/>
          <p:cNvSpPr>
            <a:spLocks noGrp="1"/>
          </p:cNvSpPr>
          <p:nvPr>
            <p:ph type="body"/>
          </p:nvPr>
        </p:nvSpPr>
        <p:spPr>
          <a:xfrm>
            <a:off x="422640" y="1450800"/>
            <a:ext cx="821160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80" name="PlaceHolder 3"/>
          <p:cNvSpPr>
            <a:spLocks noGrp="1"/>
          </p:cNvSpPr>
          <p:nvPr>
            <p:ph type="body"/>
          </p:nvPr>
        </p:nvSpPr>
        <p:spPr>
          <a:xfrm>
            <a:off x="422640" y="4011840"/>
            <a:ext cx="821160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82" name="PlaceHolder 2"/>
          <p:cNvSpPr>
            <a:spLocks noGrp="1"/>
          </p:cNvSpPr>
          <p:nvPr>
            <p:ph type="body"/>
          </p:nvPr>
        </p:nvSpPr>
        <p:spPr>
          <a:xfrm>
            <a:off x="422640" y="145080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83" name="PlaceHolder 3"/>
          <p:cNvSpPr>
            <a:spLocks noGrp="1"/>
          </p:cNvSpPr>
          <p:nvPr>
            <p:ph type="body"/>
          </p:nvPr>
        </p:nvSpPr>
        <p:spPr>
          <a:xfrm>
            <a:off x="4630680" y="145080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84" name="PlaceHolder 4"/>
          <p:cNvSpPr>
            <a:spLocks noGrp="1"/>
          </p:cNvSpPr>
          <p:nvPr>
            <p:ph type="body"/>
          </p:nvPr>
        </p:nvSpPr>
        <p:spPr>
          <a:xfrm>
            <a:off x="4630680" y="401184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85" name="PlaceHolder 5"/>
          <p:cNvSpPr>
            <a:spLocks noGrp="1"/>
          </p:cNvSpPr>
          <p:nvPr>
            <p:ph type="body"/>
          </p:nvPr>
        </p:nvSpPr>
        <p:spPr>
          <a:xfrm>
            <a:off x="422640" y="401184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87" name="PlaceHolder 2"/>
          <p:cNvSpPr>
            <a:spLocks noGrp="1"/>
          </p:cNvSpPr>
          <p:nvPr>
            <p:ph type="body"/>
          </p:nvPr>
        </p:nvSpPr>
        <p:spPr>
          <a:xfrm>
            <a:off x="422640" y="1450800"/>
            <a:ext cx="264384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88" name="PlaceHolder 3"/>
          <p:cNvSpPr>
            <a:spLocks noGrp="1"/>
          </p:cNvSpPr>
          <p:nvPr>
            <p:ph type="body"/>
          </p:nvPr>
        </p:nvSpPr>
        <p:spPr>
          <a:xfrm>
            <a:off x="3198960" y="1450800"/>
            <a:ext cx="264384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89" name="PlaceHolder 4"/>
          <p:cNvSpPr>
            <a:spLocks noGrp="1"/>
          </p:cNvSpPr>
          <p:nvPr>
            <p:ph type="body"/>
          </p:nvPr>
        </p:nvSpPr>
        <p:spPr>
          <a:xfrm>
            <a:off x="5975640" y="1450800"/>
            <a:ext cx="264384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90" name="PlaceHolder 5"/>
          <p:cNvSpPr>
            <a:spLocks noGrp="1"/>
          </p:cNvSpPr>
          <p:nvPr>
            <p:ph type="body"/>
          </p:nvPr>
        </p:nvSpPr>
        <p:spPr>
          <a:xfrm>
            <a:off x="5975640" y="4011840"/>
            <a:ext cx="264384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91" name="PlaceHolder 6"/>
          <p:cNvSpPr>
            <a:spLocks noGrp="1"/>
          </p:cNvSpPr>
          <p:nvPr>
            <p:ph type="body"/>
          </p:nvPr>
        </p:nvSpPr>
        <p:spPr>
          <a:xfrm>
            <a:off x="3198960" y="4011840"/>
            <a:ext cx="264384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92" name="PlaceHolder 7"/>
          <p:cNvSpPr>
            <a:spLocks noGrp="1"/>
          </p:cNvSpPr>
          <p:nvPr>
            <p:ph type="body"/>
          </p:nvPr>
        </p:nvSpPr>
        <p:spPr>
          <a:xfrm>
            <a:off x="422640" y="4011840"/>
            <a:ext cx="264384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13" name="PlaceHolder 2"/>
          <p:cNvSpPr>
            <a:spLocks noGrp="1"/>
          </p:cNvSpPr>
          <p:nvPr>
            <p:ph type="body"/>
          </p:nvPr>
        </p:nvSpPr>
        <p:spPr>
          <a:xfrm>
            <a:off x="422640" y="1450800"/>
            <a:ext cx="8211600" cy="490320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422640" y="1450800"/>
            <a:ext cx="4007160" cy="490320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16" name="PlaceHolder 3"/>
          <p:cNvSpPr>
            <a:spLocks noGrp="1"/>
          </p:cNvSpPr>
          <p:nvPr>
            <p:ph type="body"/>
          </p:nvPr>
        </p:nvSpPr>
        <p:spPr>
          <a:xfrm>
            <a:off x="4630680" y="1450800"/>
            <a:ext cx="4007160" cy="490320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22640" y="271440"/>
            <a:ext cx="5584320" cy="365076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422640" y="145080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21" name="PlaceHolder 3"/>
          <p:cNvSpPr>
            <a:spLocks noGrp="1"/>
          </p:cNvSpPr>
          <p:nvPr>
            <p:ph type="body"/>
          </p:nvPr>
        </p:nvSpPr>
        <p:spPr>
          <a:xfrm>
            <a:off x="422640" y="401184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22" name="PlaceHolder 4"/>
          <p:cNvSpPr>
            <a:spLocks noGrp="1"/>
          </p:cNvSpPr>
          <p:nvPr>
            <p:ph type="body"/>
          </p:nvPr>
        </p:nvSpPr>
        <p:spPr>
          <a:xfrm>
            <a:off x="4630680" y="1450800"/>
            <a:ext cx="4007160" cy="490320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422640" y="1450800"/>
            <a:ext cx="4007160" cy="490320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25" name="PlaceHolder 3"/>
          <p:cNvSpPr>
            <a:spLocks noGrp="1"/>
          </p:cNvSpPr>
          <p:nvPr>
            <p:ph type="body"/>
          </p:nvPr>
        </p:nvSpPr>
        <p:spPr>
          <a:xfrm>
            <a:off x="4630680" y="145080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26" name="PlaceHolder 4"/>
          <p:cNvSpPr>
            <a:spLocks noGrp="1"/>
          </p:cNvSpPr>
          <p:nvPr>
            <p:ph type="body"/>
          </p:nvPr>
        </p:nvSpPr>
        <p:spPr>
          <a:xfrm>
            <a:off x="4630680" y="401184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22640" y="271440"/>
            <a:ext cx="5584320" cy="78732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28" name="PlaceHolder 2"/>
          <p:cNvSpPr>
            <a:spLocks noGrp="1"/>
          </p:cNvSpPr>
          <p:nvPr>
            <p:ph type="body"/>
          </p:nvPr>
        </p:nvSpPr>
        <p:spPr>
          <a:xfrm>
            <a:off x="422640" y="145080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29" name="PlaceHolder 3"/>
          <p:cNvSpPr>
            <a:spLocks noGrp="1"/>
          </p:cNvSpPr>
          <p:nvPr>
            <p:ph type="body"/>
          </p:nvPr>
        </p:nvSpPr>
        <p:spPr>
          <a:xfrm>
            <a:off x="4630680" y="1450800"/>
            <a:ext cx="400716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
        <p:nvSpPr>
          <p:cNvPr id="30" name="PlaceHolder 4"/>
          <p:cNvSpPr>
            <a:spLocks noGrp="1"/>
          </p:cNvSpPr>
          <p:nvPr>
            <p:ph type="body"/>
          </p:nvPr>
        </p:nvSpPr>
        <p:spPr>
          <a:xfrm>
            <a:off x="422640" y="4011840"/>
            <a:ext cx="8211600" cy="2338560"/>
          </a:xfrm>
          <a:prstGeom prst="rect">
            <a:avLst/>
          </a:prstGeom>
        </p:spPr>
        <p:txBody>
          <a:bodyPr lIns="0" rIns="0" tIns="0" bIns="0">
            <a:normAutofit/>
          </a:bodyPr>
          <a:p>
            <a:endParaRPr b="0" lang="de-DE" sz="2400" spc="-1" strike="noStrike">
              <a:solidFill>
                <a:srgbClr val="333333"/>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6612480"/>
            <a:ext cx="9143640" cy="255240"/>
          </a:xfrm>
          <a:prstGeom prst="rect">
            <a:avLst/>
          </a:prstGeom>
          <a:solidFill>
            <a:srgbClr val="eaeae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 name="Bild 6" descr=""/>
          <p:cNvPicPr/>
          <p:nvPr/>
        </p:nvPicPr>
        <p:blipFill>
          <a:blip r:embed="rId2"/>
          <a:stretch/>
        </p:blipFill>
        <p:spPr>
          <a:xfrm>
            <a:off x="7518240" y="583560"/>
            <a:ext cx="1128600" cy="375840"/>
          </a:xfrm>
          <a:prstGeom prst="rect">
            <a:avLst/>
          </a:prstGeom>
          <a:ln>
            <a:noFill/>
          </a:ln>
        </p:spPr>
      </p:pic>
      <p:sp>
        <p:nvSpPr>
          <p:cNvPr id="2" name="Line 2"/>
          <p:cNvSpPr/>
          <p:nvPr/>
        </p:nvSpPr>
        <p:spPr>
          <a:xfrm>
            <a:off x="0" y="1068120"/>
            <a:ext cx="9144000" cy="360"/>
          </a:xfrm>
          <a:prstGeom prst="line">
            <a:avLst/>
          </a:prstGeom>
          <a:ln w="254160">
            <a:solidFill>
              <a:srgbClr val="eaeaea"/>
            </a:solidFill>
            <a:round/>
          </a:ln>
        </p:spPr>
        <p:style>
          <a:lnRef idx="2">
            <a:schemeClr val="accent1"/>
          </a:lnRef>
          <a:fillRef idx="0">
            <a:schemeClr val="accent1"/>
          </a:fillRef>
          <a:effectRef idx="1">
            <a:schemeClr val="accent1"/>
          </a:effectRef>
          <a:fontRef idx="minor"/>
        </p:style>
      </p:sp>
      <p:sp>
        <p:nvSpPr>
          <p:cNvPr id="3" name="CustomShape 3"/>
          <p:cNvSpPr/>
          <p:nvPr/>
        </p:nvSpPr>
        <p:spPr>
          <a:xfrm>
            <a:off x="435240" y="6617520"/>
            <a:ext cx="3526920" cy="243000"/>
          </a:xfrm>
          <a:prstGeom prst="rect">
            <a:avLst/>
          </a:prstGeom>
          <a:noFill/>
          <a:ln>
            <a:noFill/>
          </a:ln>
        </p:spPr>
        <p:style>
          <a:lnRef idx="0"/>
          <a:fillRef idx="0"/>
          <a:effectRef idx="0"/>
          <a:fontRef idx="minor"/>
        </p:style>
        <p:txBody>
          <a:bodyPr lIns="90000" rIns="90000" tIns="45000" bIns="45000" anchor="ctr"/>
          <a:p>
            <a:pPr>
              <a:lnSpc>
                <a:spcPct val="100000"/>
              </a:lnSpc>
            </a:pPr>
            <a:r>
              <a:rPr b="0" lang="en-GB" sz="1000" spc="-1" strike="noStrike">
                <a:solidFill>
                  <a:srgbClr val="333333"/>
                </a:solidFill>
                <a:uFill>
                  <a:solidFill>
                    <a:srgbClr val="ffffff"/>
                  </a:solidFill>
                </a:uFill>
                <a:latin typeface="Arial"/>
              </a:rPr>
              <a:t>GSI Helmholtzzentrum für Schwerionenforschung GmbH</a:t>
            </a:r>
            <a:endParaRPr b="0" lang="en-GB" sz="1000" spc="-1" strike="noStrike">
              <a:solidFill>
                <a:srgbClr val="000000"/>
              </a:solidFill>
              <a:uFill>
                <a:solidFill>
                  <a:srgbClr val="ffffff"/>
                </a:solidFill>
              </a:uFill>
              <a:latin typeface="Arial"/>
            </a:endParaRPr>
          </a:p>
        </p:txBody>
      </p:sp>
      <p:sp>
        <p:nvSpPr>
          <p:cNvPr id="4" name="CustomShape 4"/>
          <p:cNvSpPr/>
          <p:nvPr/>
        </p:nvSpPr>
        <p:spPr>
          <a:xfrm>
            <a:off x="0" y="939600"/>
            <a:ext cx="255240" cy="255240"/>
          </a:xfrm>
          <a:prstGeom prst="rect">
            <a:avLst/>
          </a:prstGeom>
          <a:solidFill>
            <a:srgbClr val="fdbb63"/>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 name="CustomShape 5"/>
          <p:cNvSpPr/>
          <p:nvPr/>
        </p:nvSpPr>
        <p:spPr>
          <a:xfrm>
            <a:off x="0" y="6609960"/>
            <a:ext cx="255240" cy="255240"/>
          </a:xfrm>
          <a:prstGeom prst="rect">
            <a:avLst/>
          </a:prstGeom>
          <a:solidFill>
            <a:srgbClr val="fdbb63"/>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6" name="Bild 4" descr=""/>
          <p:cNvPicPr/>
          <p:nvPr/>
        </p:nvPicPr>
        <p:blipFill>
          <a:blip r:embed="rId3"/>
          <a:srcRect l="0" t="3491" r="0" b="3603"/>
          <a:stretch/>
        </p:blipFill>
        <p:spPr>
          <a:xfrm>
            <a:off x="472680" y="1244520"/>
            <a:ext cx="8518320" cy="5341680"/>
          </a:xfrm>
          <a:prstGeom prst="rect">
            <a:avLst/>
          </a:prstGeom>
          <a:ln>
            <a:noFill/>
          </a:ln>
        </p:spPr>
      </p:pic>
      <p:sp>
        <p:nvSpPr>
          <p:cNvPr id="7" name="PlaceHolder 6"/>
          <p:cNvSpPr>
            <a:spLocks noGrp="1"/>
          </p:cNvSpPr>
          <p:nvPr>
            <p:ph type="title"/>
          </p:nvPr>
        </p:nvSpPr>
        <p:spPr>
          <a:xfrm>
            <a:off x="1251720" y="3650760"/>
            <a:ext cx="6607080" cy="779400"/>
          </a:xfrm>
          <a:prstGeom prst="rect">
            <a:avLst/>
          </a:prstGeom>
        </p:spPr>
        <p:txBody>
          <a:bodyPr anchor="b"/>
          <a:p>
            <a:pPr algn="ctr">
              <a:lnSpc>
                <a:spcPct val="100000"/>
              </a:lnSpc>
            </a:pPr>
            <a:r>
              <a:rPr b="1" lang="de-DE" sz="3600" spc="-1" strike="noStrike">
                <a:solidFill>
                  <a:srgbClr val="333333"/>
                </a:solidFill>
                <a:uFill>
                  <a:solidFill>
                    <a:srgbClr val="ffffff"/>
                  </a:solidFill>
                </a:uFill>
                <a:latin typeface="Arial"/>
              </a:rPr>
              <a:t>Titelmasterformat durch Klicken bearbeiten</a:t>
            </a:r>
            <a:endParaRPr b="0" lang="de-DE" sz="3600" spc="-1" strike="noStrike">
              <a:solidFill>
                <a:srgbClr val="000000"/>
              </a:solidFill>
              <a:uFill>
                <a:solidFill>
                  <a:srgbClr val="ffffff"/>
                </a:solidFill>
              </a:uFill>
              <a:latin typeface="Arial"/>
            </a:endParaRPr>
          </a:p>
        </p:txBody>
      </p:sp>
      <p:sp>
        <p:nvSpPr>
          <p:cNvPr id="8" name="CustomShape 7"/>
          <p:cNvSpPr/>
          <p:nvPr/>
        </p:nvSpPr>
        <p:spPr>
          <a:xfrm>
            <a:off x="403920" y="6650280"/>
            <a:ext cx="3371040" cy="207360"/>
          </a:xfrm>
          <a:prstGeom prst="rect">
            <a:avLst/>
          </a:prstGeom>
          <a:solidFill>
            <a:srgbClr val="eaeae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 name="PlaceHolder 8"/>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2400" spc="-1" strike="noStrike">
                <a:solidFill>
                  <a:srgbClr val="333333"/>
                </a:solidFill>
                <a:uFill>
                  <a:solidFill>
                    <a:srgbClr val="ffffff"/>
                  </a:solidFill>
                </a:uFill>
                <a:latin typeface="Arial"/>
              </a:rPr>
              <a:t>Click to edit the outline text format</a:t>
            </a:r>
            <a:endParaRPr b="0" lang="de-DE" sz="2400" spc="-1" strike="noStrike">
              <a:solidFill>
                <a:srgbClr val="333333"/>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333333"/>
                </a:solidFill>
                <a:uFill>
                  <a:solidFill>
                    <a:srgbClr val="ffffff"/>
                  </a:solidFill>
                </a:uFill>
                <a:latin typeface="Arial"/>
              </a:rPr>
              <a:t>Second Outline Level</a:t>
            </a:r>
            <a:endParaRPr b="0" lang="de-DE" sz="1800" spc="-1" strike="noStrike">
              <a:solidFill>
                <a:srgbClr val="333333"/>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de-DE" sz="1600" spc="-1" strike="noStrike">
                <a:solidFill>
                  <a:srgbClr val="333333"/>
                </a:solidFill>
                <a:uFill>
                  <a:solidFill>
                    <a:srgbClr val="ffffff"/>
                  </a:solidFill>
                </a:uFill>
                <a:latin typeface="Arial"/>
              </a:rPr>
              <a:t>Third Outline Level</a:t>
            </a:r>
            <a:endParaRPr b="0" lang="de-DE" sz="1600" spc="-1" strike="noStrike">
              <a:solidFill>
                <a:srgbClr val="333333"/>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de-DE" sz="1400" spc="-1" strike="noStrike">
                <a:solidFill>
                  <a:srgbClr val="333333"/>
                </a:solidFill>
                <a:uFill>
                  <a:solidFill>
                    <a:srgbClr val="ffffff"/>
                  </a:solidFill>
                </a:uFill>
                <a:latin typeface="Arial"/>
              </a:rPr>
              <a:t>Fourth Outline Level</a:t>
            </a:r>
            <a:endParaRPr b="0" lang="de-DE" sz="1400" spc="-1" strike="noStrike">
              <a:solidFill>
                <a:srgbClr val="333333"/>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333333"/>
                </a:solidFill>
                <a:uFill>
                  <a:solidFill>
                    <a:srgbClr val="ffffff"/>
                  </a:solidFill>
                </a:uFill>
                <a:latin typeface="Arial"/>
              </a:rPr>
              <a:t>Fifth Outline Level</a:t>
            </a:r>
            <a:endParaRPr b="0" lang="de-DE" sz="2000" spc="-1" strike="noStrike">
              <a:solidFill>
                <a:srgbClr val="333333"/>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333333"/>
                </a:solidFill>
                <a:uFill>
                  <a:solidFill>
                    <a:srgbClr val="ffffff"/>
                  </a:solidFill>
                </a:uFill>
                <a:latin typeface="Arial"/>
              </a:rPr>
              <a:t>Sixth Outline Level</a:t>
            </a:r>
            <a:endParaRPr b="0" lang="de-DE" sz="2000" spc="-1" strike="noStrike">
              <a:solidFill>
                <a:srgbClr val="333333"/>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333333"/>
                </a:solidFill>
                <a:uFill>
                  <a:solidFill>
                    <a:srgbClr val="ffffff"/>
                  </a:solidFill>
                </a:uFill>
                <a:latin typeface="Arial"/>
              </a:rPr>
              <a:t>Seventh Outline Level</a:t>
            </a:r>
            <a:endParaRPr b="0" lang="de-DE" sz="2000" spc="-1" strike="noStrike">
              <a:solidFill>
                <a:srgbClr val="333333"/>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CustomShape 1"/>
          <p:cNvSpPr/>
          <p:nvPr/>
        </p:nvSpPr>
        <p:spPr>
          <a:xfrm>
            <a:off x="0" y="6612480"/>
            <a:ext cx="9143640" cy="255240"/>
          </a:xfrm>
          <a:prstGeom prst="rect">
            <a:avLst/>
          </a:prstGeom>
          <a:solidFill>
            <a:srgbClr val="eaeae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7" name="Bild 6" descr=""/>
          <p:cNvPicPr/>
          <p:nvPr/>
        </p:nvPicPr>
        <p:blipFill>
          <a:blip r:embed="rId2"/>
          <a:stretch/>
        </p:blipFill>
        <p:spPr>
          <a:xfrm>
            <a:off x="7518240" y="583560"/>
            <a:ext cx="1128600" cy="375840"/>
          </a:xfrm>
          <a:prstGeom prst="rect">
            <a:avLst/>
          </a:prstGeom>
          <a:ln>
            <a:noFill/>
          </a:ln>
        </p:spPr>
      </p:pic>
      <p:sp>
        <p:nvSpPr>
          <p:cNvPr id="48" name="Line 2"/>
          <p:cNvSpPr/>
          <p:nvPr/>
        </p:nvSpPr>
        <p:spPr>
          <a:xfrm>
            <a:off x="0" y="1068120"/>
            <a:ext cx="9144000" cy="360"/>
          </a:xfrm>
          <a:prstGeom prst="line">
            <a:avLst/>
          </a:prstGeom>
          <a:ln w="254160">
            <a:solidFill>
              <a:srgbClr val="eaeaea"/>
            </a:solidFill>
            <a:round/>
          </a:ln>
        </p:spPr>
        <p:style>
          <a:lnRef idx="2">
            <a:schemeClr val="accent1"/>
          </a:lnRef>
          <a:fillRef idx="0">
            <a:schemeClr val="accent1"/>
          </a:fillRef>
          <a:effectRef idx="1">
            <a:schemeClr val="accent1"/>
          </a:effectRef>
          <a:fontRef idx="minor"/>
        </p:style>
      </p:sp>
      <p:sp>
        <p:nvSpPr>
          <p:cNvPr id="49" name="CustomShape 3"/>
          <p:cNvSpPr/>
          <p:nvPr/>
        </p:nvSpPr>
        <p:spPr>
          <a:xfrm>
            <a:off x="435240" y="6617520"/>
            <a:ext cx="3526920" cy="243000"/>
          </a:xfrm>
          <a:prstGeom prst="rect">
            <a:avLst/>
          </a:prstGeom>
          <a:noFill/>
          <a:ln>
            <a:noFill/>
          </a:ln>
        </p:spPr>
        <p:style>
          <a:lnRef idx="0"/>
          <a:fillRef idx="0"/>
          <a:effectRef idx="0"/>
          <a:fontRef idx="minor"/>
        </p:style>
        <p:txBody>
          <a:bodyPr lIns="90000" rIns="90000" tIns="45000" bIns="45000" anchor="ctr"/>
          <a:p>
            <a:pPr>
              <a:lnSpc>
                <a:spcPct val="100000"/>
              </a:lnSpc>
            </a:pPr>
            <a:r>
              <a:rPr b="0" lang="en-GB" sz="1000" spc="-1" strike="noStrike">
                <a:solidFill>
                  <a:srgbClr val="333333"/>
                </a:solidFill>
                <a:uFill>
                  <a:solidFill>
                    <a:srgbClr val="ffffff"/>
                  </a:solidFill>
                </a:uFill>
                <a:latin typeface="Arial"/>
              </a:rPr>
              <a:t>GSI Helmholtzzentrum für Schwerionenforschung GmbH</a:t>
            </a:r>
            <a:endParaRPr b="0" lang="en-GB" sz="1000" spc="-1" strike="noStrike">
              <a:solidFill>
                <a:srgbClr val="000000"/>
              </a:solidFill>
              <a:uFill>
                <a:solidFill>
                  <a:srgbClr val="ffffff"/>
                </a:solidFill>
              </a:uFill>
              <a:latin typeface="Arial"/>
            </a:endParaRPr>
          </a:p>
        </p:txBody>
      </p:sp>
      <p:sp>
        <p:nvSpPr>
          <p:cNvPr id="50" name="CustomShape 4"/>
          <p:cNvSpPr/>
          <p:nvPr/>
        </p:nvSpPr>
        <p:spPr>
          <a:xfrm>
            <a:off x="0" y="939600"/>
            <a:ext cx="255240" cy="255240"/>
          </a:xfrm>
          <a:prstGeom prst="rect">
            <a:avLst/>
          </a:prstGeom>
          <a:solidFill>
            <a:srgbClr val="fdbb63"/>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 name="CustomShape 5"/>
          <p:cNvSpPr/>
          <p:nvPr/>
        </p:nvSpPr>
        <p:spPr>
          <a:xfrm>
            <a:off x="0" y="6609960"/>
            <a:ext cx="255240" cy="255240"/>
          </a:xfrm>
          <a:prstGeom prst="rect">
            <a:avLst/>
          </a:prstGeom>
          <a:solidFill>
            <a:srgbClr val="fdbb63"/>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2" name="PlaceHolder 6"/>
          <p:cNvSpPr>
            <a:spLocks noGrp="1"/>
          </p:cNvSpPr>
          <p:nvPr>
            <p:ph type="title"/>
          </p:nvPr>
        </p:nvSpPr>
        <p:spPr>
          <a:xfrm>
            <a:off x="422640" y="271440"/>
            <a:ext cx="5584320" cy="787320"/>
          </a:xfrm>
          <a:prstGeom prst="rect">
            <a:avLst/>
          </a:prstGeom>
        </p:spPr>
        <p:txBody>
          <a:bodyPr anchor="b"/>
          <a:p>
            <a:pPr>
              <a:lnSpc>
                <a:spcPct val="100000"/>
              </a:lnSpc>
            </a:pPr>
            <a:r>
              <a:rPr b="1" lang="de-DE" sz="2400" spc="-1" strike="noStrike">
                <a:solidFill>
                  <a:srgbClr val="333333"/>
                </a:solidFill>
                <a:uFill>
                  <a:solidFill>
                    <a:srgbClr val="ffffff"/>
                  </a:solidFill>
                </a:uFill>
                <a:latin typeface="Arial"/>
              </a:rPr>
              <a:t>Titelmasterformat durch Klicken bearbeiten</a:t>
            </a:r>
            <a:endParaRPr b="0" lang="de-DE" sz="2400" spc="-1" strike="noStrike">
              <a:solidFill>
                <a:srgbClr val="000000"/>
              </a:solidFill>
              <a:uFill>
                <a:solidFill>
                  <a:srgbClr val="ffffff"/>
                </a:solidFill>
              </a:uFill>
              <a:latin typeface="Arial"/>
            </a:endParaRPr>
          </a:p>
        </p:txBody>
      </p:sp>
      <p:sp>
        <p:nvSpPr>
          <p:cNvPr id="53" name="PlaceHolder 7"/>
          <p:cNvSpPr>
            <a:spLocks noGrp="1"/>
          </p:cNvSpPr>
          <p:nvPr>
            <p:ph type="body"/>
          </p:nvPr>
        </p:nvSpPr>
        <p:spPr>
          <a:xfrm>
            <a:off x="422640" y="1450800"/>
            <a:ext cx="8211600" cy="4903200"/>
          </a:xfrm>
          <a:prstGeom prst="rect">
            <a:avLst/>
          </a:prstGeom>
        </p:spPr>
        <p:txBody>
          <a:bodyPr/>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Textmasterformat bearbeiten</a:t>
            </a:r>
            <a:endParaRPr b="0" lang="de-DE" sz="2400" spc="-1" strike="noStrike">
              <a:solidFill>
                <a:srgbClr val="333333"/>
              </a:solidFill>
              <a:uFill>
                <a:solidFill>
                  <a:srgbClr val="ffffff"/>
                </a:solidFill>
              </a:uFill>
              <a:latin typeface="Arial"/>
            </a:endParaRPr>
          </a:p>
          <a:p>
            <a:pPr lvl="1" marL="743040" indent="-285480">
              <a:lnSpc>
                <a:spcPct val="100000"/>
              </a:lnSpc>
              <a:spcBef>
                <a:spcPts val="400"/>
              </a:spcBef>
              <a:buClr>
                <a:srgbClr val="fdbb63"/>
              </a:buClr>
              <a:buFont typeface="Wingdings" charset="2"/>
              <a:buChar char=""/>
            </a:pPr>
            <a:r>
              <a:rPr b="0" lang="de-DE" sz="2000" spc="-1" strike="noStrike">
                <a:solidFill>
                  <a:srgbClr val="333333"/>
                </a:solidFill>
                <a:uFill>
                  <a:solidFill>
                    <a:srgbClr val="ffffff"/>
                  </a:solidFill>
                </a:uFill>
                <a:latin typeface="Arial"/>
              </a:rPr>
              <a:t>Zweite Ebene</a:t>
            </a:r>
            <a:endParaRPr b="0" lang="de-DE" sz="2000" spc="-1" strike="noStrike">
              <a:solidFill>
                <a:srgbClr val="333333"/>
              </a:solidFill>
              <a:uFill>
                <a:solidFill>
                  <a:srgbClr val="ffffff"/>
                </a:solidFill>
              </a:uFill>
              <a:latin typeface="Arial"/>
            </a:endParaRPr>
          </a:p>
          <a:p>
            <a:pPr lvl="2" marL="1143000" indent="-228240">
              <a:lnSpc>
                <a:spcPct val="100000"/>
              </a:lnSpc>
              <a:spcBef>
                <a:spcPts val="360"/>
              </a:spcBef>
              <a:buClr>
                <a:srgbClr val="fdbb63"/>
              </a:buClr>
              <a:buFont typeface="Wingdings" charset="2"/>
              <a:buChar char=""/>
            </a:pPr>
            <a:r>
              <a:rPr b="0" lang="de-DE" sz="1800" spc="-1" strike="noStrike">
                <a:solidFill>
                  <a:srgbClr val="333333"/>
                </a:solidFill>
                <a:uFill>
                  <a:solidFill>
                    <a:srgbClr val="ffffff"/>
                  </a:solidFill>
                </a:uFill>
                <a:latin typeface="Arial"/>
              </a:rPr>
              <a:t>Dritte Ebene</a:t>
            </a:r>
            <a:endParaRPr b="0" lang="de-DE" sz="1800" spc="-1" strike="noStrike">
              <a:solidFill>
                <a:srgbClr val="333333"/>
              </a:solidFill>
              <a:uFill>
                <a:solidFill>
                  <a:srgbClr val="ffffff"/>
                </a:solidFill>
              </a:uFill>
              <a:latin typeface="Arial"/>
            </a:endParaRPr>
          </a:p>
          <a:p>
            <a:pPr lvl="3" marL="1600200" indent="-228240">
              <a:lnSpc>
                <a:spcPct val="100000"/>
              </a:lnSpc>
              <a:spcBef>
                <a:spcPts val="320"/>
              </a:spcBef>
              <a:buClr>
                <a:srgbClr val="fdbb63"/>
              </a:buClr>
              <a:buFont typeface="Wingdings" charset="2"/>
              <a:buChar char=""/>
            </a:pPr>
            <a:r>
              <a:rPr b="0" lang="de-DE" sz="1600" spc="-1" strike="noStrike">
                <a:solidFill>
                  <a:srgbClr val="333333"/>
                </a:solidFill>
                <a:uFill>
                  <a:solidFill>
                    <a:srgbClr val="ffffff"/>
                  </a:solidFill>
                </a:uFill>
                <a:latin typeface="Arial"/>
              </a:rPr>
              <a:t>Vierte Ebene</a:t>
            </a:r>
            <a:endParaRPr b="0" lang="de-DE" sz="1600" spc="-1" strike="noStrike">
              <a:solidFill>
                <a:srgbClr val="333333"/>
              </a:solidFill>
              <a:uFill>
                <a:solidFill>
                  <a:srgbClr val="ffffff"/>
                </a:solidFill>
              </a:uFill>
              <a:latin typeface="Arial"/>
            </a:endParaRPr>
          </a:p>
          <a:p>
            <a:pPr lvl="4" marL="2057400" indent="-228240">
              <a:lnSpc>
                <a:spcPct val="100000"/>
              </a:lnSpc>
              <a:spcBef>
                <a:spcPts val="281"/>
              </a:spcBef>
              <a:buClr>
                <a:srgbClr val="fdbb63"/>
              </a:buClr>
              <a:buFont typeface="Wingdings" charset="2"/>
              <a:buChar char=""/>
            </a:pPr>
            <a:r>
              <a:rPr b="0" lang="de-DE" sz="1400" spc="-1" strike="noStrike">
                <a:solidFill>
                  <a:srgbClr val="333333"/>
                </a:solidFill>
                <a:uFill>
                  <a:solidFill>
                    <a:srgbClr val="ffffff"/>
                  </a:solidFill>
                </a:uFill>
                <a:latin typeface="Arial"/>
              </a:rPr>
              <a:t>Fünfte Ebene</a:t>
            </a:r>
            <a:endParaRPr b="0" lang="de-DE" sz="1400" spc="-1" strike="noStrike">
              <a:solidFill>
                <a:srgbClr val="333333"/>
              </a:solidFill>
              <a:uFill>
                <a:solidFill>
                  <a:srgbClr val="ffffff"/>
                </a:solidFill>
              </a:uFill>
              <a:latin typeface="Arial"/>
            </a:endParaRPr>
          </a:p>
        </p:txBody>
      </p:sp>
      <p:sp>
        <p:nvSpPr>
          <p:cNvPr id="54" name="PlaceHolder 8"/>
          <p:cNvSpPr>
            <a:spLocks noGrp="1"/>
          </p:cNvSpPr>
          <p:nvPr>
            <p:ph type="sldNum"/>
          </p:nvPr>
        </p:nvSpPr>
        <p:spPr>
          <a:xfrm>
            <a:off x="7965000" y="6552720"/>
            <a:ext cx="744480" cy="364680"/>
          </a:xfrm>
          <a:prstGeom prst="rect">
            <a:avLst/>
          </a:prstGeom>
        </p:spPr>
        <p:txBody>
          <a:bodyPr anchor="ctr"/>
          <a:p>
            <a:pPr algn="r">
              <a:lnSpc>
                <a:spcPct val="100000"/>
              </a:lnSpc>
            </a:pPr>
            <a:fld id="{B4B5B108-7C7C-4124-B4B7-5B5BA6BBAF02}" type="slidenum">
              <a:rPr b="0" lang="en-GB" sz="1000" spc="-1" strike="noStrike">
                <a:solidFill>
                  <a:srgbClr val="333333"/>
                </a:solidFill>
                <a:uFill>
                  <a:solidFill>
                    <a:srgbClr val="ffffff"/>
                  </a:solidFill>
                </a:uFill>
                <a:latin typeface="Arial"/>
              </a:rPr>
              <a:t>&lt;number&gt;</a:t>
            </a:fld>
            <a:endParaRPr b="0" lang="en-GB" sz="1000" spc="-1" strike="noStrike">
              <a:solidFill>
                <a:srgbClr val="000000"/>
              </a:solidFill>
              <a:uFill>
                <a:solidFill>
                  <a:srgbClr val="ffffff"/>
                </a:solidFill>
              </a:uFill>
              <a:latin typeface="Times New Roman"/>
            </a:endParaRPr>
          </a:p>
        </p:txBody>
      </p:sp>
      <p:sp>
        <p:nvSpPr>
          <p:cNvPr id="55" name="PlaceHolder 9"/>
          <p:cNvSpPr>
            <a:spLocks noGrp="1"/>
          </p:cNvSpPr>
          <p:nvPr>
            <p:ph type="dt"/>
          </p:nvPr>
        </p:nvSpPr>
        <p:spPr>
          <a:xfrm>
            <a:off x="7123680" y="6552720"/>
            <a:ext cx="824760" cy="364680"/>
          </a:xfrm>
          <a:prstGeom prst="rect">
            <a:avLst/>
          </a:prstGeom>
        </p:spPr>
        <p:txBody>
          <a:bodyPr anchor="ctr"/>
          <a:p>
            <a:pPr algn="r">
              <a:lnSpc>
                <a:spcPct val="100000"/>
              </a:lnSpc>
            </a:pPr>
            <a:r>
              <a:rPr b="0" lang="en-GB" sz="1000" spc="-1" strike="noStrike">
                <a:solidFill>
                  <a:srgbClr val="000000"/>
                </a:solidFill>
                <a:uFill>
                  <a:solidFill>
                    <a:srgbClr val="ffffff"/>
                  </a:solidFill>
                </a:uFill>
                <a:latin typeface="Arial"/>
              </a:rPr>
              <a:t>31.03.14</a:t>
            </a:r>
            <a:endParaRPr b="0" lang="en-GB" sz="1000" spc="-1" strike="noStrike">
              <a:solidFill>
                <a:srgbClr val="000000"/>
              </a:solidFill>
              <a:uFill>
                <a:solidFill>
                  <a:srgbClr val="ffffff"/>
                </a:solidFill>
              </a:uFill>
              <a:latin typeface="Times New Roman"/>
            </a:endParaRPr>
          </a:p>
        </p:txBody>
      </p:sp>
      <p:sp>
        <p:nvSpPr>
          <p:cNvPr id="56" name="PlaceHolder 10"/>
          <p:cNvSpPr>
            <a:spLocks noGrp="1"/>
          </p:cNvSpPr>
          <p:nvPr>
            <p:ph type="ftr"/>
          </p:nvPr>
        </p:nvSpPr>
        <p:spPr>
          <a:xfrm>
            <a:off x="3962520" y="6560640"/>
            <a:ext cx="3136320" cy="356760"/>
          </a:xfrm>
          <a:prstGeom prst="rect">
            <a:avLst/>
          </a:prstGeom>
        </p:spPr>
        <p:txBody>
          <a:bodyPr anchor="ctr"/>
          <a:p>
            <a:pPr>
              <a:lnSpc>
                <a:spcPct val="100000"/>
              </a:lnSpc>
            </a:pPr>
            <a:r>
              <a:rPr b="0" lang="en-GB" sz="1000" spc="-1" strike="noStrike">
                <a:solidFill>
                  <a:srgbClr val="333333"/>
                </a:solidFill>
                <a:uFill>
                  <a:solidFill>
                    <a:srgbClr val="ffffff"/>
                  </a:solidFill>
                </a:uFill>
                <a:latin typeface="Arial"/>
              </a:rPr>
              <a:t>Name/Vortragstitel</a:t>
            </a:r>
            <a:endParaRPr b="0" lang="en-GB" sz="10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jpeg"/><Relationship Id="rId11" Type="http://schemas.openxmlformats.org/officeDocument/2006/relationships/image" Target="../media/image23.jpeg"/><Relationship Id="rId12" Type="http://schemas.openxmlformats.org/officeDocument/2006/relationships/image" Target="../media/image24.jpeg"/><Relationship Id="rId13" Type="http://schemas.openxmlformats.org/officeDocument/2006/relationships/image" Target="../media/image25.jpeg"/><Relationship Id="rId14" Type="http://schemas.openxmlformats.org/officeDocument/2006/relationships/image" Target="../media/image26.jpeg"/><Relationship Id="rId15" Type="http://schemas.openxmlformats.org/officeDocument/2006/relationships/image" Target="../media/image27.jpeg"/><Relationship Id="rId16"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1251720" y="3650760"/>
            <a:ext cx="6607080" cy="779400"/>
          </a:xfrm>
          <a:prstGeom prst="rect">
            <a:avLst/>
          </a:prstGeom>
          <a:noFill/>
          <a:ln>
            <a:noFill/>
          </a:ln>
        </p:spPr>
        <p:txBody>
          <a:bodyPr anchor="b"/>
          <a:p>
            <a:pPr algn="ctr">
              <a:lnSpc>
                <a:spcPct val="100000"/>
              </a:lnSpc>
            </a:pPr>
            <a:r>
              <a:rPr b="1" lang="de-DE" sz="3600" spc="-1" strike="noStrike">
                <a:solidFill>
                  <a:srgbClr val="333333"/>
                </a:solidFill>
                <a:uFill>
                  <a:solidFill>
                    <a:srgbClr val="ffffff"/>
                  </a:solidFill>
                </a:uFill>
                <a:latin typeface="Arial"/>
              </a:rPr>
              <a:t>Multiturninjektion SIS18 einstellen</a:t>
            </a:r>
            <a:endParaRPr b="0" lang="de-DE" sz="3600" spc="-1" strike="noStrike">
              <a:solidFill>
                <a:srgbClr val="000000"/>
              </a:solidFill>
              <a:uFill>
                <a:solidFill>
                  <a:srgbClr val="ffffff"/>
                </a:solidFill>
              </a:uFill>
              <a:latin typeface="Arial"/>
            </a:endParaRPr>
          </a:p>
        </p:txBody>
      </p:sp>
      <p:sp>
        <p:nvSpPr>
          <p:cNvPr id="94" name="TextShape 2"/>
          <p:cNvSpPr txBox="1"/>
          <p:nvPr/>
        </p:nvSpPr>
        <p:spPr>
          <a:xfrm>
            <a:off x="1371600" y="4430520"/>
            <a:ext cx="6400440" cy="584280"/>
          </a:xfrm>
          <a:prstGeom prst="rect">
            <a:avLst/>
          </a:prstGeom>
          <a:noFill/>
          <a:ln>
            <a:noFill/>
          </a:ln>
        </p:spPr>
        <p:txBody>
          <a:bodyPr>
            <a:normAutofit/>
          </a:bodyPr>
          <a:p>
            <a:pPr algn="ctr">
              <a:lnSpc>
                <a:spcPct val="100000"/>
              </a:lnSpc>
              <a:spcBef>
                <a:spcPts val="400"/>
              </a:spcBef>
            </a:pPr>
            <a:r>
              <a:rPr b="0" lang="en-GB" sz="2000" spc="-1" strike="noStrike">
                <a:solidFill>
                  <a:srgbClr val="666666"/>
                </a:solidFill>
                <a:uFill>
                  <a:solidFill>
                    <a:srgbClr val="ffffff"/>
                  </a:solidFill>
                </a:uFill>
                <a:latin typeface="Arial"/>
              </a:rPr>
              <a:t>Die „guten alten Zeiten“ als Grundlage eines Einstellwerkzeuges ?</a:t>
            </a:r>
            <a:br/>
            <a:r>
              <a:rPr b="0" lang="en-GB" sz="2000" spc="-1" strike="noStrike">
                <a:solidFill>
                  <a:srgbClr val="666666"/>
                </a:solidFill>
                <a:uFill>
                  <a:solidFill>
                    <a:srgbClr val="ffffff"/>
                  </a:solidFill>
                </a:uFill>
                <a:latin typeface="Arial"/>
              </a:rPr>
              <a:t>von Jens Stadlmann</a:t>
            </a:r>
            <a:endParaRPr b="0" lang="en-GB" sz="20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422640" y="271440"/>
            <a:ext cx="5584320" cy="787320"/>
          </a:xfrm>
          <a:prstGeom prst="rect">
            <a:avLst/>
          </a:prstGeom>
          <a:noFill/>
          <a:ln>
            <a:noFill/>
          </a:ln>
        </p:spPr>
        <p:txBody>
          <a:bodyPr anchor="b"/>
          <a:p>
            <a:pPr>
              <a:lnSpc>
                <a:spcPct val="100000"/>
              </a:lnSpc>
            </a:pPr>
            <a:r>
              <a:rPr b="1" lang="de-DE" sz="2400" spc="-1" strike="noStrike">
                <a:solidFill>
                  <a:srgbClr val="333333"/>
                </a:solidFill>
                <a:uFill>
                  <a:solidFill>
                    <a:srgbClr val="ffffff"/>
                  </a:solidFill>
                </a:uFill>
                <a:latin typeface="Arial"/>
              </a:rPr>
              <a:t>Details zu Schritt 2</a:t>
            </a:r>
            <a:endParaRPr b="0" lang="de-DE" sz="2400" spc="-1" strike="noStrike">
              <a:solidFill>
                <a:srgbClr val="000000"/>
              </a:solidFill>
              <a:uFill>
                <a:solidFill>
                  <a:srgbClr val="ffffff"/>
                </a:solidFill>
              </a:uFill>
              <a:latin typeface="Arial"/>
            </a:endParaRPr>
          </a:p>
        </p:txBody>
      </p:sp>
      <p:sp>
        <p:nvSpPr>
          <p:cNvPr id="153" name="TextShape 2"/>
          <p:cNvSpPr txBox="1"/>
          <p:nvPr/>
        </p:nvSpPr>
        <p:spPr>
          <a:xfrm>
            <a:off x="422640" y="1450800"/>
            <a:ext cx="8211600" cy="4903200"/>
          </a:xfrm>
          <a:prstGeom prst="rect">
            <a:avLst/>
          </a:prstGeom>
          <a:noFill/>
          <a:ln>
            <a:noFill/>
          </a:ln>
        </p:spPr>
        <p:txBody>
          <a:bodyPr>
            <a:normAutofit/>
          </a:bodyPr>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Ideal Injektionslänge bzw. Anzahl von Turns vorgeben (z.B. 8 bis 25 Turns, 10 Schritte, 3 Messungen pro Schritt)  und dann die Steigung der Bumperamplitude unter Beibehaltung der im Schritt 1 ermittelten Werte variieren.</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Es ist sinnvoll die „Mitte“ des ungechoppten Unilacpulses vorzugeben. Um diesen Punkt  wird dann dass Chopperfenster bei der Variation platziert.</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Auswertung erfolgt idealerweise mit schnellem und/oder langsamem Trafo. Es wird ein Diagramm erzeugt wo  Transmission (jetzt eher MIT Effizienz) und absoluter Strom aufgetragen werden. </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Operator wählt Optimum durch Klick aus.  </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Pro Messung ca. 1-2 s, bei 2x50 Messungen ca. 2 min Messzeit -&gt; egal. Umstellzeit (Daten schicken usw.) dominiert die Dauer.</a:t>
            </a:r>
            <a:endParaRPr b="0" lang="de-DE" sz="2400" spc="-1" strike="noStrike">
              <a:solidFill>
                <a:srgbClr val="333333"/>
              </a:solidFill>
              <a:uFill>
                <a:solidFill>
                  <a:srgbClr val="ffffff"/>
                </a:solidFill>
              </a:u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422640" y="271440"/>
            <a:ext cx="5584320" cy="787320"/>
          </a:xfrm>
          <a:prstGeom prst="rect">
            <a:avLst/>
          </a:prstGeom>
          <a:noFill/>
          <a:ln>
            <a:noFill/>
          </a:ln>
        </p:spPr>
        <p:txBody>
          <a:bodyPr anchor="b"/>
          <a:p>
            <a:pPr>
              <a:lnSpc>
                <a:spcPct val="100000"/>
              </a:lnSpc>
            </a:pPr>
            <a:r>
              <a:rPr b="1" lang="de-DE" sz="2400" spc="-1" strike="noStrike">
                <a:solidFill>
                  <a:srgbClr val="333333"/>
                </a:solidFill>
                <a:uFill>
                  <a:solidFill>
                    <a:srgbClr val="ffffff"/>
                  </a:solidFill>
                </a:uFill>
                <a:latin typeface="Arial"/>
              </a:rPr>
              <a:t>Zusammenfassung/Spezifikation</a:t>
            </a:r>
            <a:endParaRPr b="0" lang="de-DE" sz="2400" spc="-1" strike="noStrike">
              <a:solidFill>
                <a:srgbClr val="000000"/>
              </a:solidFill>
              <a:uFill>
                <a:solidFill>
                  <a:srgbClr val="ffffff"/>
                </a:solidFill>
              </a:uFill>
              <a:latin typeface="Arial"/>
            </a:endParaRPr>
          </a:p>
        </p:txBody>
      </p:sp>
      <p:sp>
        <p:nvSpPr>
          <p:cNvPr id="155" name="TextShape 2"/>
          <p:cNvSpPr txBox="1"/>
          <p:nvPr/>
        </p:nvSpPr>
        <p:spPr>
          <a:xfrm>
            <a:off x="422640" y="1450800"/>
            <a:ext cx="8211600" cy="4903200"/>
          </a:xfrm>
          <a:prstGeom prst="rect">
            <a:avLst/>
          </a:prstGeom>
          <a:noFill/>
          <a:ln>
            <a:noFill/>
          </a:ln>
        </p:spPr>
        <p:txBody>
          <a:bodyPr>
            <a:normAutofit/>
          </a:bodyPr>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UNILAC und TK sind eingestellt</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SIS ist „Grundeingestellt“.</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UNILAC longitudinal optimiert</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1.) „schieben von einem Umlauf“ auf Bumperamlitude mit </a:t>
            </a:r>
            <a:r>
              <a:rPr b="0" lang="de-DE" sz="2400" spc="-1" strike="noStrike">
                <a:solidFill>
                  <a:srgbClr val="558ed5"/>
                </a:solidFill>
                <a:uFill>
                  <a:solidFill>
                    <a:srgbClr val="ffffff"/>
                  </a:solidFill>
                </a:uFill>
                <a:latin typeface="Arial"/>
              </a:rPr>
              <a:t>X</a:t>
            </a:r>
            <a:r>
              <a:rPr b="0" lang="de-DE" sz="2400" spc="-1" strike="noStrike">
                <a:solidFill>
                  <a:srgbClr val="333333"/>
                </a:solidFill>
                <a:uFill>
                  <a:solidFill>
                    <a:srgbClr val="ffffff"/>
                  </a:solidFill>
                </a:uFill>
                <a:latin typeface="Arial"/>
              </a:rPr>
              <a:t> Schritten und </a:t>
            </a:r>
            <a:r>
              <a:rPr b="0" lang="de-DE" sz="2400" spc="-1" strike="noStrike">
                <a:solidFill>
                  <a:srgbClr val="558ed5"/>
                </a:solidFill>
                <a:uFill>
                  <a:solidFill>
                    <a:srgbClr val="ffffff"/>
                  </a:solidFill>
                </a:uFill>
                <a:latin typeface="Arial"/>
              </a:rPr>
              <a:t>N1</a:t>
            </a:r>
            <a:r>
              <a:rPr b="0" lang="de-DE" sz="2400" spc="-1" strike="noStrike">
                <a:solidFill>
                  <a:srgbClr val="333333"/>
                </a:solidFill>
                <a:uFill>
                  <a:solidFill>
                    <a:srgbClr val="ffffff"/>
                  </a:solidFill>
                </a:uFill>
                <a:latin typeface="Arial"/>
              </a:rPr>
              <a:t> Messungen pro Punkt auf SIS Trafo </a:t>
            </a:r>
            <a:r>
              <a:rPr b="0" lang="de-DE" sz="2400" spc="-1" strike="noStrike">
                <a:solidFill>
                  <a:srgbClr val="558ed5"/>
                </a:solidFill>
                <a:uFill>
                  <a:solidFill>
                    <a:srgbClr val="ffffff"/>
                  </a:solidFill>
                </a:uFill>
                <a:latin typeface="Arial"/>
              </a:rPr>
              <a:t>TS</a:t>
            </a:r>
            <a:r>
              <a:rPr b="0" lang="de-DE" sz="2400" spc="-1" strike="noStrike">
                <a:solidFill>
                  <a:srgbClr val="333333"/>
                </a:solidFill>
                <a:uFill>
                  <a:solidFill>
                    <a:srgbClr val="ffffff"/>
                  </a:solidFill>
                </a:uFill>
                <a:latin typeface="Arial"/>
              </a:rPr>
              <a:t> mit Verzögerung </a:t>
            </a:r>
            <a:r>
              <a:rPr b="0" lang="de-DE" sz="2400" spc="-1" strike="noStrike">
                <a:solidFill>
                  <a:srgbClr val="558ed5"/>
                </a:solidFill>
                <a:uFill>
                  <a:solidFill>
                    <a:srgbClr val="ffffff"/>
                  </a:solidFill>
                </a:uFill>
                <a:latin typeface="Arial"/>
              </a:rPr>
              <a:t>D </a:t>
            </a:r>
            <a:r>
              <a:rPr b="0" lang="de-DE" sz="2400" spc="-1" strike="noStrike">
                <a:solidFill>
                  <a:srgbClr val="333333"/>
                </a:solidFill>
                <a:uFill>
                  <a:solidFill>
                    <a:srgbClr val="ffffff"/>
                  </a:solidFill>
                </a:uFill>
                <a:latin typeface="Arial"/>
              </a:rPr>
              <a:t>und Unilac Trafo </a:t>
            </a:r>
            <a:r>
              <a:rPr b="0" lang="de-DE" sz="2400" spc="-1" strike="noStrike">
                <a:solidFill>
                  <a:srgbClr val="558ed5"/>
                </a:solidFill>
                <a:uFill>
                  <a:solidFill>
                    <a:srgbClr val="ffffff"/>
                  </a:solidFill>
                </a:uFill>
                <a:latin typeface="Arial"/>
              </a:rPr>
              <a:t>TU</a:t>
            </a:r>
            <a:r>
              <a:rPr b="0" lang="de-DE" sz="2400" spc="-1" strike="noStrike">
                <a:solidFill>
                  <a:srgbClr val="333333"/>
                </a:solidFill>
                <a:uFill>
                  <a:solidFill>
                    <a:srgbClr val="ffffff"/>
                  </a:solidFill>
                </a:uFill>
                <a:latin typeface="Arial"/>
              </a:rPr>
              <a:t>. Auftragen/Auswerten der Messwerte. Festlegen der Min/Maxwerte </a:t>
            </a:r>
            <a:r>
              <a:rPr b="0" lang="de-DE" sz="2400" spc="-1" strike="noStrike">
                <a:solidFill>
                  <a:srgbClr val="558ed5"/>
                </a:solidFill>
                <a:uFill>
                  <a:solidFill>
                    <a:srgbClr val="ffffff"/>
                  </a:solidFill>
                </a:uFill>
                <a:latin typeface="Arial"/>
              </a:rPr>
              <a:t>A1</a:t>
            </a:r>
            <a:r>
              <a:rPr b="0" lang="de-DE" sz="2400" spc="-1" strike="noStrike">
                <a:solidFill>
                  <a:srgbClr val="333333"/>
                </a:solidFill>
                <a:uFill>
                  <a:solidFill>
                    <a:srgbClr val="ffffff"/>
                  </a:solidFill>
                </a:uFill>
                <a:latin typeface="Arial"/>
              </a:rPr>
              <a:t> und </a:t>
            </a:r>
            <a:r>
              <a:rPr b="0" lang="de-DE" sz="2400" spc="-1" strike="noStrike">
                <a:solidFill>
                  <a:srgbClr val="558ed5"/>
                </a:solidFill>
                <a:uFill>
                  <a:solidFill>
                    <a:srgbClr val="ffffff"/>
                  </a:solidFill>
                </a:uFill>
                <a:latin typeface="Arial"/>
              </a:rPr>
              <a:t>A2</a:t>
            </a:r>
            <a:r>
              <a:rPr b="0" lang="de-DE" sz="2400" spc="-1" strike="noStrike">
                <a:solidFill>
                  <a:srgbClr val="333333"/>
                </a:solidFill>
                <a:uFill>
                  <a:solidFill>
                    <a:srgbClr val="ffffff"/>
                  </a:solidFill>
                </a:uFill>
                <a:latin typeface="Arial"/>
              </a:rPr>
              <a:t> durch Klick ins erzeugte Diagramm oder wiederholen. </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2.) Variation der Injektionspulslänge/Bumpersteilheit von </a:t>
            </a:r>
            <a:r>
              <a:rPr b="0" lang="de-DE" sz="2400" spc="-1" strike="noStrike">
                <a:solidFill>
                  <a:srgbClr val="558ed5"/>
                </a:solidFill>
                <a:uFill>
                  <a:solidFill>
                    <a:srgbClr val="ffffff"/>
                  </a:solidFill>
                </a:uFill>
                <a:latin typeface="Arial"/>
              </a:rPr>
              <a:t>I1</a:t>
            </a:r>
            <a:r>
              <a:rPr b="0" lang="de-DE" sz="2400" spc="-1" strike="noStrike">
                <a:solidFill>
                  <a:srgbClr val="333333"/>
                </a:solidFill>
                <a:uFill>
                  <a:solidFill>
                    <a:srgbClr val="ffffff"/>
                  </a:solidFill>
                </a:uFill>
                <a:latin typeface="Arial"/>
              </a:rPr>
              <a:t> bis </a:t>
            </a:r>
            <a:r>
              <a:rPr b="0" lang="de-DE" sz="2400" spc="-1" strike="noStrike">
                <a:solidFill>
                  <a:srgbClr val="558ed5"/>
                </a:solidFill>
                <a:uFill>
                  <a:solidFill>
                    <a:srgbClr val="ffffff"/>
                  </a:solidFill>
                </a:uFill>
                <a:latin typeface="Arial"/>
              </a:rPr>
              <a:t>I2</a:t>
            </a:r>
            <a:r>
              <a:rPr b="0" lang="de-DE" sz="2400" spc="-1" strike="noStrike">
                <a:solidFill>
                  <a:srgbClr val="333333"/>
                </a:solidFill>
                <a:uFill>
                  <a:solidFill>
                    <a:srgbClr val="ffffff"/>
                  </a:solidFill>
                </a:uFill>
                <a:latin typeface="Arial"/>
              </a:rPr>
              <a:t> Umläufen und Beibehaltung der Amplituden </a:t>
            </a:r>
            <a:r>
              <a:rPr b="0" lang="de-DE" sz="2400" spc="-1" strike="noStrike">
                <a:solidFill>
                  <a:srgbClr val="558ed5"/>
                </a:solidFill>
                <a:uFill>
                  <a:solidFill>
                    <a:srgbClr val="ffffff"/>
                  </a:solidFill>
                </a:uFill>
                <a:latin typeface="Arial"/>
              </a:rPr>
              <a:t>A1</a:t>
            </a:r>
            <a:r>
              <a:rPr b="0" lang="de-DE" sz="2400" spc="-1" strike="noStrike">
                <a:solidFill>
                  <a:srgbClr val="333333"/>
                </a:solidFill>
                <a:uFill>
                  <a:solidFill>
                    <a:srgbClr val="ffffff"/>
                  </a:solidFill>
                </a:uFill>
                <a:latin typeface="Arial"/>
              </a:rPr>
              <a:t> und </a:t>
            </a:r>
            <a:r>
              <a:rPr b="0" lang="de-DE" sz="2400" spc="-1" strike="noStrike">
                <a:solidFill>
                  <a:srgbClr val="558ed5"/>
                </a:solidFill>
                <a:uFill>
                  <a:solidFill>
                    <a:srgbClr val="ffffff"/>
                  </a:solidFill>
                </a:uFill>
                <a:latin typeface="Arial"/>
              </a:rPr>
              <a:t>A2</a:t>
            </a:r>
            <a:r>
              <a:rPr b="0" lang="de-DE" sz="2400" spc="-1" strike="noStrike">
                <a:solidFill>
                  <a:srgbClr val="333333"/>
                </a:solidFill>
                <a:uFill>
                  <a:solidFill>
                    <a:srgbClr val="ffffff"/>
                  </a:solidFill>
                </a:uFill>
                <a:latin typeface="Arial"/>
              </a:rPr>
              <a:t>.  Messung der Transmission TK/SIS und Absolutstrom SIS. Mit auswählbaren Trafos und </a:t>
            </a:r>
            <a:r>
              <a:rPr b="0" lang="de-DE" sz="2400" spc="-1" strike="noStrike">
                <a:solidFill>
                  <a:srgbClr val="558ed5"/>
                </a:solidFill>
                <a:uFill>
                  <a:solidFill>
                    <a:srgbClr val="ffffff"/>
                  </a:solidFill>
                </a:uFill>
                <a:latin typeface="Arial"/>
              </a:rPr>
              <a:t>N2</a:t>
            </a:r>
            <a:r>
              <a:rPr b="0" lang="de-DE" sz="2400" spc="-1" strike="noStrike">
                <a:solidFill>
                  <a:srgbClr val="333333"/>
                </a:solidFill>
                <a:uFill>
                  <a:solidFill>
                    <a:srgbClr val="ffffff"/>
                  </a:solidFill>
                </a:uFill>
                <a:latin typeface="Arial"/>
              </a:rPr>
              <a:t> Messungen pro Punkt. Auswahl des Optimums in zweitem erzeugen Diagramm.</a:t>
            </a:r>
            <a:endParaRPr b="0" lang="de-DE" sz="2400" spc="-1" strike="noStrike">
              <a:solidFill>
                <a:srgbClr val="333333"/>
              </a:solidFill>
              <a:uFill>
                <a:solidFill>
                  <a:srgbClr val="ffffff"/>
                </a:solidFill>
              </a:uFill>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422640" y="271440"/>
            <a:ext cx="5584320" cy="787320"/>
          </a:xfrm>
          <a:prstGeom prst="rect">
            <a:avLst/>
          </a:prstGeom>
          <a:noFill/>
          <a:ln>
            <a:noFill/>
          </a:ln>
        </p:spPr>
        <p:txBody>
          <a:bodyPr anchor="b"/>
          <a:p>
            <a:pPr>
              <a:lnSpc>
                <a:spcPct val="100000"/>
              </a:lnSpc>
            </a:pPr>
            <a:r>
              <a:rPr b="1" lang="de-DE" sz="2400" spc="-1" strike="noStrike">
                <a:solidFill>
                  <a:srgbClr val="333333"/>
                </a:solidFill>
                <a:uFill>
                  <a:solidFill>
                    <a:srgbClr val="ffffff"/>
                  </a:solidFill>
                </a:uFill>
                <a:latin typeface="Arial"/>
              </a:rPr>
              <a:t>Diskussion</a:t>
            </a:r>
            <a:endParaRPr b="0" lang="de-DE" sz="2400" spc="-1" strike="noStrike">
              <a:solidFill>
                <a:srgbClr val="000000"/>
              </a:solidFill>
              <a:uFill>
                <a:solidFill>
                  <a:srgbClr val="ffffff"/>
                </a:solidFill>
              </a:uFill>
              <a:latin typeface="Arial"/>
            </a:endParaRPr>
          </a:p>
        </p:txBody>
      </p:sp>
      <p:sp>
        <p:nvSpPr>
          <p:cNvPr id="157" name="TextShape 2"/>
          <p:cNvSpPr txBox="1"/>
          <p:nvPr/>
        </p:nvSpPr>
        <p:spPr>
          <a:xfrm>
            <a:off x="422640" y="1450800"/>
            <a:ext cx="8211600" cy="4903200"/>
          </a:xfrm>
          <a:prstGeom prst="rect">
            <a:avLst/>
          </a:prstGeom>
          <a:noFill/>
          <a:ln>
            <a:noFill/>
          </a:ln>
        </p:spPr>
        <p:txBody>
          <a:bodyPr>
            <a:normAutofit/>
          </a:bodyPr>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Schwierigste Problematik ist das meiner Sicht das Timing bei Schritt 2. ich möchte u.U. auch UNILAC Puls relativ zum SIS schieben. Die DV hat in der Vergangenheit lange gedauert. Kennt das System die relative Lage überhaupt? (vermutl. nein)</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Wieso halbautomatisch?</a:t>
            </a:r>
            <a:br/>
            <a:r>
              <a:rPr b="0" lang="de-DE" sz="2400" spc="-1" strike="noStrike">
                <a:solidFill>
                  <a:srgbClr val="333333"/>
                </a:solidFill>
                <a:uFill>
                  <a:solidFill>
                    <a:srgbClr val="ffffff"/>
                  </a:solidFill>
                </a:uFill>
                <a:latin typeface="Arial"/>
              </a:rPr>
              <a:t>Wenig Zeitverlust und Kontrolle was die Maschine macht. Transparente Ergebnisse.</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Wofür? </a:t>
            </a:r>
            <a:br/>
            <a:r>
              <a:rPr b="0" lang="de-DE" sz="2400" spc="-1" strike="noStrike">
                <a:solidFill>
                  <a:srgbClr val="333333"/>
                </a:solidFill>
                <a:uFill>
                  <a:solidFill>
                    <a:srgbClr val="ffffff"/>
                  </a:solidFill>
                </a:uFill>
                <a:latin typeface="Arial"/>
              </a:rPr>
              <a:t>Für reguläres Operating, Transmissionsotimierung. </a:t>
            </a:r>
            <a:br/>
            <a:r>
              <a:rPr b="0" lang="de-DE" sz="2400" spc="-1" strike="noStrike">
                <a:solidFill>
                  <a:srgbClr val="333333"/>
                </a:solidFill>
                <a:uFill>
                  <a:solidFill>
                    <a:srgbClr val="ffffff"/>
                  </a:solidFill>
                </a:uFill>
                <a:latin typeface="Arial"/>
              </a:rPr>
              <a:t>Für Maschinenexperimente mit Emittanzaustausch im TK oder Beschneidung des Strahls im TK. (Stufe 2 allein)</a:t>
            </a:r>
            <a:endParaRPr b="0" lang="de-DE" sz="2400" spc="-1" strike="noStrike">
              <a:solidFill>
                <a:srgbClr val="333333"/>
              </a:solidFill>
              <a:uFill>
                <a:solidFill>
                  <a:srgbClr val="ffffff"/>
                </a:solidFill>
              </a:uFill>
              <a:latin typeface="Arial"/>
            </a:endParaRPr>
          </a:p>
          <a:p>
            <a:pPr>
              <a:lnSpc>
                <a:spcPct val="100000"/>
              </a:lnSpc>
              <a:spcBef>
                <a:spcPts val="479"/>
              </a:spcBef>
            </a:pP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Fragen, Ideen, Kommentare? </a:t>
            </a:r>
            <a:endParaRPr b="0" lang="de-DE" sz="2400" spc="-1" strike="noStrike">
              <a:solidFill>
                <a:srgbClr val="333333"/>
              </a:solidFill>
              <a:uFill>
                <a:solidFill>
                  <a:srgbClr val="ffffff"/>
                </a:solidFill>
              </a:u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422640" y="271440"/>
            <a:ext cx="5584320" cy="787320"/>
          </a:xfrm>
          <a:prstGeom prst="rect">
            <a:avLst/>
          </a:prstGeom>
          <a:noFill/>
          <a:ln>
            <a:noFill/>
          </a:ln>
        </p:spPr>
        <p:txBody>
          <a:bodyPr anchor="b"/>
          <a:p>
            <a:pPr>
              <a:lnSpc>
                <a:spcPct val="100000"/>
              </a:lnSpc>
            </a:pPr>
            <a:r>
              <a:rPr b="1" lang="de-DE" sz="2400" spc="-1" strike="noStrike">
                <a:solidFill>
                  <a:srgbClr val="333333"/>
                </a:solidFill>
                <a:uFill>
                  <a:solidFill>
                    <a:srgbClr val="ffffff"/>
                  </a:solidFill>
                </a:uFill>
                <a:latin typeface="Arial"/>
              </a:rPr>
              <a:t>Zusatzfolien</a:t>
            </a:r>
            <a:r>
              <a:rPr b="1" lang="de-DE" sz="2400" spc="-1" strike="noStrike">
                <a:solidFill>
                  <a:srgbClr val="333333"/>
                </a:solidFill>
                <a:uFill>
                  <a:solidFill>
                    <a:srgbClr val="ffffff"/>
                  </a:solidFill>
                </a:uFill>
                <a:latin typeface="Arial"/>
              </a:rPr>
              <a:t>	</a:t>
            </a:r>
            <a:endParaRPr b="0" lang="de-DE" sz="2400" spc="-1" strike="noStrike">
              <a:solidFill>
                <a:srgbClr val="000000"/>
              </a:solidFill>
              <a:uFill>
                <a:solidFill>
                  <a:srgbClr val="ffffff"/>
                </a:solidFill>
              </a:uFill>
              <a:latin typeface="Arial"/>
            </a:endParaRPr>
          </a:p>
        </p:txBody>
      </p:sp>
      <p:sp>
        <p:nvSpPr>
          <p:cNvPr id="159" name="TextShape 2"/>
          <p:cNvSpPr txBox="1"/>
          <p:nvPr/>
        </p:nvSpPr>
        <p:spPr>
          <a:xfrm>
            <a:off x="422640" y="1450800"/>
            <a:ext cx="8211600" cy="4903200"/>
          </a:xfrm>
          <a:prstGeom prst="rect">
            <a:avLst/>
          </a:prstGeom>
          <a:noFill/>
          <a:ln>
            <a:noFill/>
          </a:ln>
        </p:spPr>
        <p:txBody>
          <a:bodyPr/>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Einstellung TK mit Beschneidung des Phasenraums </a:t>
            </a:r>
            <a:br/>
            <a:r>
              <a:rPr b="0" lang="de-DE" sz="2400" spc="-1" strike="noStrike">
                <a:solidFill>
                  <a:srgbClr val="333333"/>
                </a:solidFill>
                <a:uFill>
                  <a:solidFill>
                    <a:srgbClr val="ffffff"/>
                  </a:solidFill>
                </a:uFill>
                <a:latin typeface="Arial"/>
              </a:rPr>
              <a:t>(Y. el-Hayek) </a:t>
            </a:r>
            <a:endParaRPr b="0" lang="de-DE" sz="2400" spc="-1" strike="noStrike">
              <a:solidFill>
                <a:srgbClr val="333333"/>
              </a:solidFill>
              <a:uFill>
                <a:solidFill>
                  <a:srgbClr val="ffffff"/>
                </a:solidFill>
              </a:u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422640" y="271440"/>
            <a:ext cx="5584320" cy="787320"/>
          </a:xfrm>
          <a:prstGeom prst="rect">
            <a:avLst/>
          </a:prstGeom>
          <a:noFill/>
          <a:ln>
            <a:noFill/>
          </a:ln>
        </p:spPr>
        <p:txBody>
          <a:bodyPr anchor="b"/>
          <a:p>
            <a:pPr>
              <a:lnSpc>
                <a:spcPct val="100000"/>
              </a:lnSpc>
            </a:pPr>
            <a:r>
              <a:rPr b="1" lang="de-DE" sz="2400" spc="-1" strike="noStrike">
                <a:solidFill>
                  <a:srgbClr val="333333"/>
                </a:solidFill>
                <a:uFill>
                  <a:solidFill>
                    <a:srgbClr val="ffffff"/>
                  </a:solidFill>
                </a:uFill>
                <a:latin typeface="Arial"/>
              </a:rPr>
              <a:t>TK Collimation</a:t>
            </a:r>
            <a:endParaRPr b="0" lang="de-DE" sz="2400" spc="-1" strike="noStrike">
              <a:solidFill>
                <a:srgbClr val="000000"/>
              </a:solidFill>
              <a:uFill>
                <a:solidFill>
                  <a:srgbClr val="ffffff"/>
                </a:solidFill>
              </a:uFill>
              <a:latin typeface="Arial"/>
            </a:endParaRPr>
          </a:p>
        </p:txBody>
      </p:sp>
      <p:sp>
        <p:nvSpPr>
          <p:cNvPr id="161" name="TextShape 2"/>
          <p:cNvSpPr txBox="1"/>
          <p:nvPr/>
        </p:nvSpPr>
        <p:spPr>
          <a:xfrm>
            <a:off x="422640" y="1450800"/>
            <a:ext cx="8211600" cy="4903200"/>
          </a:xfrm>
          <a:prstGeom prst="rect">
            <a:avLst/>
          </a:prstGeom>
          <a:noFill/>
          <a:ln>
            <a:noFill/>
          </a:ln>
        </p:spPr>
        <p:txBody>
          <a:bodyPr/>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Overlap of two beams by four turns</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To shift the particle losses from SIS18 to TK</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Protection of injection Septum</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Improvement of dynamic vacuum in SIS18</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Reduce the injected emittance and increase the beam brillance</a:t>
            </a:r>
            <a:endParaRPr b="0" lang="de-DE" sz="2400" spc="-1" strike="noStrike">
              <a:solidFill>
                <a:srgbClr val="333333"/>
              </a:solidFill>
              <a:uFill>
                <a:solidFill>
                  <a:srgbClr val="ffffff"/>
                </a:solidFill>
              </a:uFill>
              <a:latin typeface="Arial"/>
            </a:endParaRPr>
          </a:p>
          <a:p>
            <a:pPr>
              <a:lnSpc>
                <a:spcPct val="100000"/>
              </a:lnSpc>
              <a:spcBef>
                <a:spcPts val="479"/>
              </a:spcBef>
            </a:pPr>
            <a:endParaRPr b="0" lang="de-DE" sz="2400" spc="-1" strike="noStrike">
              <a:solidFill>
                <a:srgbClr val="333333"/>
              </a:solidFill>
              <a:uFill>
                <a:solidFill>
                  <a:srgbClr val="ffffff"/>
                </a:solidFill>
              </a:uFill>
              <a:latin typeface="Arial"/>
            </a:endParaRPr>
          </a:p>
          <a:p>
            <a:pPr>
              <a:lnSpc>
                <a:spcPct val="100000"/>
              </a:lnSpc>
              <a:spcBef>
                <a:spcPts val="479"/>
              </a:spcBef>
            </a:pPr>
            <a:endParaRPr b="0" lang="de-DE" sz="2400" spc="-1" strike="noStrike">
              <a:solidFill>
                <a:srgbClr val="333333"/>
              </a:solidFill>
              <a:uFill>
                <a:solidFill>
                  <a:srgbClr val="ffffff"/>
                </a:solidFill>
              </a:uFill>
              <a:latin typeface="Arial"/>
            </a:endParaRPr>
          </a:p>
          <a:p>
            <a:pPr>
              <a:lnSpc>
                <a:spcPct val="100000"/>
              </a:lnSpc>
              <a:spcBef>
                <a:spcPts val="479"/>
              </a:spcBef>
            </a:pPr>
            <a:endParaRPr b="0" lang="de-DE" sz="2400" spc="-1" strike="noStrike">
              <a:solidFill>
                <a:srgbClr val="333333"/>
              </a:solidFill>
              <a:uFill>
                <a:solidFill>
                  <a:srgbClr val="ffffff"/>
                </a:solidFill>
              </a:uFill>
              <a:latin typeface="Arial"/>
            </a:endParaRPr>
          </a:p>
          <a:p>
            <a:pPr>
              <a:lnSpc>
                <a:spcPct val="100000"/>
              </a:lnSpc>
              <a:spcBef>
                <a:spcPts val="479"/>
              </a:spcBef>
            </a:pPr>
            <a:endParaRPr b="0" lang="de-DE" sz="2400" spc="-1" strike="noStrike">
              <a:solidFill>
                <a:srgbClr val="333333"/>
              </a:solidFill>
              <a:uFill>
                <a:solidFill>
                  <a:srgbClr val="ffffff"/>
                </a:solidFill>
              </a:uFill>
              <a:latin typeface="Arial"/>
            </a:endParaRPr>
          </a:p>
          <a:p>
            <a:pPr>
              <a:lnSpc>
                <a:spcPct val="100000"/>
              </a:lnSpc>
              <a:spcBef>
                <a:spcPts val="479"/>
              </a:spcBef>
            </a:pPr>
            <a:endParaRPr b="0" lang="de-DE" sz="2400" spc="-1" strike="noStrike">
              <a:solidFill>
                <a:srgbClr val="333333"/>
              </a:solidFill>
              <a:uFill>
                <a:solidFill>
                  <a:srgbClr val="ffffff"/>
                </a:solidFill>
              </a:uFill>
              <a:latin typeface="Arial"/>
            </a:endParaRPr>
          </a:p>
        </p:txBody>
      </p:sp>
      <p:pic>
        <p:nvPicPr>
          <p:cNvPr id="162" name="Picture 2" descr=""/>
          <p:cNvPicPr/>
          <p:nvPr/>
        </p:nvPicPr>
        <p:blipFill>
          <a:blip r:embed="rId1"/>
          <a:stretch/>
        </p:blipFill>
        <p:spPr>
          <a:xfrm>
            <a:off x="67680" y="4551120"/>
            <a:ext cx="4068720" cy="1292400"/>
          </a:xfrm>
          <a:prstGeom prst="rect">
            <a:avLst/>
          </a:prstGeom>
          <a:ln>
            <a:noFill/>
          </a:ln>
        </p:spPr>
      </p:pic>
      <p:pic>
        <p:nvPicPr>
          <p:cNvPr id="163" name="Picture 3" descr=""/>
          <p:cNvPicPr/>
          <p:nvPr/>
        </p:nvPicPr>
        <p:blipFill>
          <a:blip r:embed="rId2"/>
          <a:stretch/>
        </p:blipFill>
        <p:spPr>
          <a:xfrm>
            <a:off x="4278600" y="4488120"/>
            <a:ext cx="4830480" cy="1283040"/>
          </a:xfrm>
          <a:prstGeom prst="rect">
            <a:avLst/>
          </a:prstGeom>
          <a:ln>
            <a:noFill/>
          </a:ln>
        </p:spPr>
      </p:pic>
      <p:sp>
        <p:nvSpPr>
          <p:cNvPr id="164" name="TextShape 3"/>
          <p:cNvSpPr txBox="1"/>
          <p:nvPr/>
        </p:nvSpPr>
        <p:spPr>
          <a:xfrm>
            <a:off x="7123680" y="6552720"/>
            <a:ext cx="824760" cy="364680"/>
          </a:xfrm>
          <a:prstGeom prst="rect">
            <a:avLst/>
          </a:prstGeom>
          <a:noFill/>
          <a:ln>
            <a:noFill/>
          </a:ln>
        </p:spPr>
        <p:txBody>
          <a:bodyPr anchor="ctr"/>
          <a:p>
            <a:pPr algn="r">
              <a:lnSpc>
                <a:spcPct val="100000"/>
              </a:lnSpc>
            </a:pPr>
            <a:r>
              <a:rPr b="0" lang="en-GB" sz="1000" spc="-1" strike="noStrike">
                <a:solidFill>
                  <a:srgbClr val="000000"/>
                </a:solidFill>
                <a:uFill>
                  <a:solidFill>
                    <a:srgbClr val="ffffff"/>
                  </a:solidFill>
                </a:uFill>
                <a:latin typeface="Arial"/>
              </a:rPr>
              <a:t>26.01.2016</a:t>
            </a:r>
            <a:endParaRPr b="0" lang="en-GB" sz="1000" spc="-1" strike="noStrike">
              <a:solidFill>
                <a:srgbClr val="000000"/>
              </a:solidFill>
              <a:uFill>
                <a:solidFill>
                  <a:srgbClr val="ffffff"/>
                </a:solidFill>
              </a:uFill>
              <a:latin typeface="Times New Roman"/>
            </a:endParaRPr>
          </a:p>
        </p:txBody>
      </p:sp>
      <p:sp>
        <p:nvSpPr>
          <p:cNvPr id="165" name="TextShape 4"/>
          <p:cNvSpPr txBox="1"/>
          <p:nvPr/>
        </p:nvSpPr>
        <p:spPr>
          <a:xfrm>
            <a:off x="3962520" y="6560640"/>
            <a:ext cx="3136320" cy="356760"/>
          </a:xfrm>
          <a:prstGeom prst="rect">
            <a:avLst/>
          </a:prstGeom>
          <a:noFill/>
          <a:ln>
            <a:noFill/>
          </a:ln>
        </p:spPr>
        <p:txBody>
          <a:bodyPr anchor="ctr"/>
          <a:p>
            <a:pPr>
              <a:lnSpc>
                <a:spcPct val="100000"/>
              </a:lnSpc>
            </a:pPr>
            <a:r>
              <a:rPr b="0" lang="en-GB" sz="1000" spc="-1" strike="noStrike">
                <a:solidFill>
                  <a:srgbClr val="333333"/>
                </a:solidFill>
                <a:uFill>
                  <a:solidFill>
                    <a:srgbClr val="ffffff"/>
                  </a:solidFill>
                </a:uFill>
                <a:latin typeface="Arial"/>
              </a:rPr>
              <a:t>Y. El Hayek</a:t>
            </a:r>
            <a:endParaRPr b="0" lang="en-GB" sz="1000" spc="-1" strike="noStrike">
              <a:solidFill>
                <a:srgbClr val="000000"/>
              </a:solidFill>
              <a:uFill>
                <a:solidFill>
                  <a:srgbClr val="ffffff"/>
                </a:solidFill>
              </a:uFill>
              <a:latin typeface="Times New Roman"/>
            </a:endParaRPr>
          </a:p>
        </p:txBody>
      </p:sp>
      <p:sp>
        <p:nvSpPr>
          <p:cNvPr id="166" name="TextShape 5"/>
          <p:cNvSpPr txBox="1"/>
          <p:nvPr/>
        </p:nvSpPr>
        <p:spPr>
          <a:xfrm>
            <a:off x="7965000" y="6552720"/>
            <a:ext cx="744480" cy="364680"/>
          </a:xfrm>
          <a:prstGeom prst="rect">
            <a:avLst/>
          </a:prstGeom>
          <a:noFill/>
          <a:ln>
            <a:noFill/>
          </a:ln>
        </p:spPr>
        <p:txBody>
          <a:bodyPr anchor="ctr"/>
          <a:p>
            <a:pPr algn="r">
              <a:lnSpc>
                <a:spcPct val="100000"/>
              </a:lnSpc>
            </a:pPr>
            <a:fld id="{C251F6F3-EE62-4113-8237-ED6C041AAF10}" type="slidenum">
              <a:rPr b="0" lang="en-GB" sz="1000" spc="-1" strike="noStrike">
                <a:solidFill>
                  <a:srgbClr val="333333"/>
                </a:solidFill>
                <a:uFill>
                  <a:solidFill>
                    <a:srgbClr val="ffffff"/>
                  </a:solidFill>
                </a:uFill>
                <a:latin typeface="Arial"/>
              </a:rPr>
              <a:t>&lt;number&gt;</a:t>
            </a:fld>
            <a:endParaRPr b="0" lang="en-GB" sz="1000" spc="-1" strike="noStrike">
              <a:solidFill>
                <a:srgbClr val="000000"/>
              </a:solidFill>
              <a:uFill>
                <a:solidFill>
                  <a:srgbClr val="ffffff"/>
                </a:solidFill>
              </a:uFill>
              <a:latin typeface="Times New Roman"/>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422640" y="271440"/>
            <a:ext cx="5584320" cy="787320"/>
          </a:xfrm>
          <a:prstGeom prst="rect">
            <a:avLst/>
          </a:prstGeom>
          <a:noFill/>
          <a:ln>
            <a:noFill/>
          </a:ln>
        </p:spPr>
        <p:txBody>
          <a:bodyPr anchor="b"/>
          <a:p>
            <a:pPr>
              <a:lnSpc>
                <a:spcPct val="100000"/>
              </a:lnSpc>
            </a:pPr>
            <a:r>
              <a:rPr b="1" lang="de-DE" sz="2400" spc="-1" strike="noStrike">
                <a:solidFill>
                  <a:srgbClr val="333333"/>
                </a:solidFill>
                <a:uFill>
                  <a:solidFill>
                    <a:srgbClr val="ffffff"/>
                  </a:solidFill>
                </a:uFill>
                <a:latin typeface="Arial"/>
              </a:rPr>
              <a:t>TK Collimation: TK-Settings</a:t>
            </a:r>
            <a:endParaRPr b="0" lang="de-DE" sz="2400" spc="-1" strike="noStrike">
              <a:solidFill>
                <a:srgbClr val="000000"/>
              </a:solidFill>
              <a:uFill>
                <a:solidFill>
                  <a:srgbClr val="ffffff"/>
                </a:solidFill>
              </a:uFill>
              <a:latin typeface="Arial"/>
            </a:endParaRPr>
          </a:p>
        </p:txBody>
      </p:sp>
      <p:sp>
        <p:nvSpPr>
          <p:cNvPr id="168" name="TextShape 2"/>
          <p:cNvSpPr txBox="1"/>
          <p:nvPr/>
        </p:nvSpPr>
        <p:spPr>
          <a:xfrm>
            <a:off x="422640" y="1450800"/>
            <a:ext cx="8332560" cy="4903200"/>
          </a:xfrm>
          <a:prstGeom prst="rect">
            <a:avLst/>
          </a:prstGeom>
          <a:noFill/>
          <a:ln>
            <a:noFill/>
          </a:ln>
        </p:spPr>
        <p:txBody>
          <a:bodyPr>
            <a:normAutofit/>
          </a:bodyPr>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Prepare the beam for the collimation in TK:</a:t>
            </a:r>
            <a:endParaRPr b="0" lang="de-DE" sz="2400" spc="-1" strike="noStrike">
              <a:solidFill>
                <a:srgbClr val="333333"/>
              </a:solidFill>
              <a:uFill>
                <a:solidFill>
                  <a:srgbClr val="ffffff"/>
                </a:solidFill>
              </a:uFill>
              <a:latin typeface="Arial"/>
            </a:endParaRPr>
          </a:p>
          <a:p>
            <a:endParaRPr b="0" lang="de-DE" sz="2400" spc="-1" strike="noStrike">
              <a:solidFill>
                <a:srgbClr val="333333"/>
              </a:solidFill>
              <a:uFill>
                <a:solidFill>
                  <a:srgbClr val="ffffff"/>
                </a:solidFill>
              </a:uFill>
              <a:latin typeface="Arial"/>
            </a:endParaRPr>
          </a:p>
          <a:p>
            <a:pPr lvl="1" marL="743040" indent="-285480">
              <a:lnSpc>
                <a:spcPct val="100000"/>
              </a:lnSpc>
              <a:spcBef>
                <a:spcPts val="400"/>
              </a:spcBef>
              <a:buClr>
                <a:srgbClr val="fdbb63"/>
              </a:buClr>
              <a:buFont typeface="Wingdings" charset="2"/>
              <a:buChar char=""/>
            </a:pPr>
            <a:r>
              <a:rPr b="0" lang="de-DE" sz="2000" spc="-1" strike="noStrike">
                <a:solidFill>
                  <a:srgbClr val="333333"/>
                </a:solidFill>
                <a:uFill>
                  <a:solidFill>
                    <a:srgbClr val="ffffff"/>
                  </a:solidFill>
                </a:uFill>
                <a:latin typeface="Arial"/>
              </a:rPr>
              <a:t>Calculate the beam envelope and emittance (MIRKO)</a:t>
            </a:r>
            <a:endParaRPr b="0" lang="de-DE" sz="2000" spc="-1" strike="noStrike">
              <a:solidFill>
                <a:srgbClr val="333333"/>
              </a:solidFill>
              <a:uFill>
                <a:solidFill>
                  <a:srgbClr val="ffffff"/>
                </a:solidFill>
              </a:uFill>
              <a:latin typeface="Arial"/>
            </a:endParaRPr>
          </a:p>
          <a:p>
            <a:pPr lvl="2" marL="1143000" indent="-228240">
              <a:lnSpc>
                <a:spcPct val="100000"/>
              </a:lnSpc>
              <a:spcBef>
                <a:spcPts val="360"/>
              </a:spcBef>
              <a:buClr>
                <a:srgbClr val="fdbb63"/>
              </a:buClr>
              <a:buFont typeface="Symbol"/>
              <a:buChar char="-"/>
            </a:pPr>
            <a:r>
              <a:rPr b="0" lang="de-DE" sz="1800" spc="-1" strike="noStrike">
                <a:solidFill>
                  <a:srgbClr val="333333"/>
                </a:solidFill>
                <a:uFill>
                  <a:solidFill>
                    <a:srgbClr val="ffffff"/>
                  </a:solidFill>
                </a:uFill>
                <a:latin typeface="Arial"/>
              </a:rPr>
              <a:t>Green lines are the Profile Grids</a:t>
            </a:r>
            <a:endParaRPr b="0" lang="de-DE" sz="1800" spc="-1" strike="noStrike">
              <a:solidFill>
                <a:srgbClr val="333333"/>
              </a:solidFill>
              <a:uFill>
                <a:solidFill>
                  <a:srgbClr val="ffffff"/>
                </a:solidFill>
              </a:uFill>
              <a:latin typeface="Arial"/>
            </a:endParaRPr>
          </a:p>
          <a:p>
            <a:pPr lvl="2" marL="1143000" indent="-228240">
              <a:lnSpc>
                <a:spcPct val="100000"/>
              </a:lnSpc>
              <a:spcBef>
                <a:spcPts val="360"/>
              </a:spcBef>
              <a:buClr>
                <a:srgbClr val="fdbb63"/>
              </a:buClr>
              <a:buFont typeface="Symbol"/>
              <a:buChar char="-"/>
            </a:pPr>
            <a:r>
              <a:rPr b="0" lang="de-DE" sz="1800" spc="-1" strike="noStrike">
                <a:solidFill>
                  <a:srgbClr val="333333"/>
                </a:solidFill>
                <a:uFill>
                  <a:solidFill>
                    <a:srgbClr val="ffffff"/>
                  </a:solidFill>
                </a:uFill>
                <a:latin typeface="Arial"/>
              </a:rPr>
              <a:t>Switch MIRKO for the  Emittance fit </a:t>
            </a:r>
            <a:endParaRPr b="0" lang="de-DE" sz="1800" spc="-1" strike="noStrike">
              <a:solidFill>
                <a:srgbClr val="333333"/>
              </a:solidFill>
              <a:uFill>
                <a:solidFill>
                  <a:srgbClr val="ffffff"/>
                </a:solidFill>
              </a:uFill>
              <a:latin typeface="Arial"/>
            </a:endParaRPr>
          </a:p>
          <a:p>
            <a:pPr lvl="2" marL="1143000" indent="-228240">
              <a:lnSpc>
                <a:spcPct val="100000"/>
              </a:lnSpc>
              <a:spcBef>
                <a:spcPts val="360"/>
              </a:spcBef>
              <a:buClr>
                <a:srgbClr val="fdbb63"/>
              </a:buClr>
              <a:buFont typeface="Symbol"/>
              <a:buChar char="-"/>
            </a:pPr>
            <a:r>
              <a:rPr b="0" lang="de-DE" sz="1800" spc="-1" strike="noStrike">
                <a:solidFill>
                  <a:srgbClr val="333333"/>
                </a:solidFill>
                <a:uFill>
                  <a:solidFill>
                    <a:srgbClr val="ffffff"/>
                  </a:solidFill>
                </a:uFill>
                <a:latin typeface="Arial"/>
              </a:rPr>
              <a:t>Try to find three combination of PGs that fit the envelope over all PG</a:t>
            </a:r>
            <a:endParaRPr b="0" lang="de-DE" sz="1800" spc="-1" strike="noStrike">
              <a:solidFill>
                <a:srgbClr val="333333"/>
              </a:solidFill>
              <a:uFill>
                <a:solidFill>
                  <a:srgbClr val="ffffff"/>
                </a:solidFill>
              </a:uFill>
              <a:latin typeface="Arial"/>
            </a:endParaRPr>
          </a:p>
          <a:p>
            <a:pPr lvl="2" marL="1143000" indent="-228240">
              <a:lnSpc>
                <a:spcPct val="100000"/>
              </a:lnSpc>
              <a:spcBef>
                <a:spcPts val="360"/>
              </a:spcBef>
              <a:buClr>
                <a:srgbClr val="fdbb63"/>
              </a:buClr>
              <a:buFont typeface="Symbol"/>
              <a:buChar char="-"/>
            </a:pPr>
            <a:r>
              <a:rPr b="0" lang="de-DE" sz="1800" spc="-1" strike="noStrike">
                <a:solidFill>
                  <a:srgbClr val="333333"/>
                </a:solidFill>
                <a:uFill>
                  <a:solidFill>
                    <a:srgbClr val="ffffff"/>
                  </a:solidFill>
                </a:uFill>
                <a:latin typeface="Arial"/>
              </a:rPr>
              <a:t>The fitted envelope should be almost cover all profile grids</a:t>
            </a:r>
            <a:endParaRPr b="0" lang="de-DE" sz="1800" spc="-1" strike="noStrike">
              <a:solidFill>
                <a:srgbClr val="333333"/>
              </a:solidFill>
              <a:uFill>
                <a:solidFill>
                  <a:srgbClr val="ffffff"/>
                </a:solidFill>
              </a:uFill>
              <a:latin typeface="Arial"/>
            </a:endParaRPr>
          </a:p>
          <a:p>
            <a:pPr lvl="2" marL="1143000" indent="-228240">
              <a:lnSpc>
                <a:spcPct val="100000"/>
              </a:lnSpc>
              <a:spcBef>
                <a:spcPts val="360"/>
              </a:spcBef>
              <a:buClr>
                <a:srgbClr val="fdbb63"/>
              </a:buClr>
              <a:buFont typeface="Symbol"/>
              <a:buChar char="-"/>
            </a:pPr>
            <a:r>
              <a:rPr b="0" lang="de-DE" sz="1800" spc="-1" strike="noStrike">
                <a:solidFill>
                  <a:srgbClr val="333333"/>
                </a:solidFill>
                <a:uFill>
                  <a:solidFill>
                    <a:srgbClr val="ffffff"/>
                  </a:solidFill>
                </a:uFill>
                <a:latin typeface="Arial"/>
              </a:rPr>
              <a:t>Calculate the beam emittance: MIRKO command </a:t>
            </a:r>
            <a:r>
              <a:rPr b="0" lang="de-DE" sz="1800" spc="-1" strike="noStrike">
                <a:solidFill>
                  <a:srgbClr val="ff0000"/>
                </a:solidFill>
                <a:uFill>
                  <a:solidFill>
                    <a:srgbClr val="ffffff"/>
                  </a:solidFill>
                </a:uFill>
                <a:latin typeface="Arial"/>
              </a:rPr>
              <a:t>akop</a:t>
            </a:r>
            <a:endParaRPr b="0" lang="de-DE" sz="1800" spc="-1" strike="noStrike">
              <a:solidFill>
                <a:srgbClr val="333333"/>
              </a:solidFill>
              <a:uFill>
                <a:solidFill>
                  <a:srgbClr val="ffffff"/>
                </a:solidFill>
              </a:uFill>
              <a:latin typeface="Arial"/>
            </a:endParaRPr>
          </a:p>
          <a:p>
            <a:endParaRPr b="0" lang="de-DE" sz="1800" spc="-1" strike="noStrike">
              <a:solidFill>
                <a:srgbClr val="333333"/>
              </a:solidFill>
              <a:uFill>
                <a:solidFill>
                  <a:srgbClr val="ffffff"/>
                </a:solidFill>
              </a:uFill>
              <a:latin typeface="Arial"/>
            </a:endParaRPr>
          </a:p>
          <a:p>
            <a:pPr lvl="1" marL="743040" indent="-285480">
              <a:lnSpc>
                <a:spcPct val="100000"/>
              </a:lnSpc>
              <a:spcBef>
                <a:spcPts val="400"/>
              </a:spcBef>
              <a:buClr>
                <a:srgbClr val="fdbb63"/>
              </a:buClr>
              <a:buFont typeface="Wingdings" charset="2"/>
              <a:buChar char=""/>
            </a:pPr>
            <a:r>
              <a:rPr b="0" lang="de-DE" sz="2000" spc="-1" strike="noStrike">
                <a:solidFill>
                  <a:srgbClr val="333333"/>
                </a:solidFill>
                <a:uFill>
                  <a:solidFill>
                    <a:srgbClr val="ffffff"/>
                  </a:solidFill>
                </a:uFill>
                <a:latin typeface="Arial"/>
              </a:rPr>
              <a:t>To check the phase advance between the collimators:</a:t>
            </a:r>
            <a:endParaRPr b="0" lang="de-DE" sz="2000" spc="-1" strike="noStrike">
              <a:solidFill>
                <a:srgbClr val="333333"/>
              </a:solidFill>
              <a:uFill>
                <a:solidFill>
                  <a:srgbClr val="ffffff"/>
                </a:solidFill>
              </a:uFill>
              <a:latin typeface="Arial"/>
            </a:endParaRPr>
          </a:p>
          <a:p>
            <a:pPr lvl="2" marL="1143000" indent="-228240">
              <a:lnSpc>
                <a:spcPct val="100000"/>
              </a:lnSpc>
              <a:spcBef>
                <a:spcPts val="360"/>
              </a:spcBef>
              <a:buClr>
                <a:srgbClr val="fdbb63"/>
              </a:buClr>
              <a:buFont typeface="Symbol"/>
              <a:buChar char="-"/>
            </a:pPr>
            <a:r>
              <a:rPr b="0" lang="de-DE" sz="1800" spc="-1" strike="noStrike">
                <a:solidFill>
                  <a:srgbClr val="333333"/>
                </a:solidFill>
                <a:uFill>
                  <a:solidFill>
                    <a:srgbClr val="ffffff"/>
                  </a:solidFill>
                </a:uFill>
                <a:latin typeface="Arial"/>
              </a:rPr>
              <a:t>Switch MIRKO to calculate the phase advance </a:t>
            </a:r>
            <a:endParaRPr b="0" lang="de-DE" sz="1800" spc="-1" strike="noStrike">
              <a:solidFill>
                <a:srgbClr val="333333"/>
              </a:solidFill>
              <a:uFill>
                <a:solidFill>
                  <a:srgbClr val="ffffff"/>
                </a:solidFill>
              </a:uFill>
              <a:latin typeface="Arial"/>
            </a:endParaRPr>
          </a:p>
          <a:p>
            <a:pPr lvl="2" marL="1143000" indent="-228240">
              <a:lnSpc>
                <a:spcPct val="100000"/>
              </a:lnSpc>
              <a:spcBef>
                <a:spcPts val="360"/>
              </a:spcBef>
              <a:buClr>
                <a:srgbClr val="fdbb63"/>
              </a:buClr>
              <a:buFont typeface="Symbol"/>
              <a:buChar char="-"/>
            </a:pPr>
            <a:r>
              <a:rPr b="0" lang="de-DE" sz="1800" spc="-1" strike="noStrike">
                <a:solidFill>
                  <a:srgbClr val="333333"/>
                </a:solidFill>
                <a:uFill>
                  <a:solidFill>
                    <a:srgbClr val="ffffff"/>
                  </a:solidFill>
                </a:uFill>
                <a:latin typeface="Arial"/>
              </a:rPr>
              <a:t>To check the phase advance between the collimators:</a:t>
            </a:r>
            <a:endParaRPr b="0" lang="de-DE" sz="1800" spc="-1" strike="noStrike">
              <a:solidFill>
                <a:srgbClr val="333333"/>
              </a:solidFill>
              <a:uFill>
                <a:solidFill>
                  <a:srgbClr val="ffffff"/>
                </a:solidFill>
              </a:uFill>
              <a:latin typeface="Arial"/>
            </a:endParaRPr>
          </a:p>
          <a:p>
            <a:pPr lvl="3" marL="1600200" indent="-228240">
              <a:lnSpc>
                <a:spcPct val="100000"/>
              </a:lnSpc>
              <a:spcBef>
                <a:spcPts val="320"/>
              </a:spcBef>
              <a:buClr>
                <a:srgbClr val="fdbb63"/>
              </a:buClr>
              <a:buFont typeface="Courier New"/>
              <a:buChar char="o"/>
            </a:pPr>
            <a:r>
              <a:rPr b="0" lang="de-DE" sz="1600" spc="-1" strike="noStrike">
                <a:solidFill>
                  <a:srgbClr val="333333"/>
                </a:solidFill>
                <a:uFill>
                  <a:solidFill>
                    <a:srgbClr val="ffffff"/>
                  </a:solidFill>
                </a:uFill>
                <a:latin typeface="Arial"/>
              </a:rPr>
              <a:t>Load the makro </a:t>
            </a:r>
            <a:r>
              <a:rPr b="0" lang="de-DE" sz="1600" spc="-1" strike="noStrike">
                <a:solidFill>
                  <a:srgbClr val="ff0000"/>
                </a:solidFill>
                <a:uFill>
                  <a:solidFill>
                    <a:srgbClr val="ffffff"/>
                  </a:solidFill>
                </a:uFill>
                <a:latin typeface="Arial"/>
              </a:rPr>
              <a:t>schlitze.mak </a:t>
            </a:r>
            <a:r>
              <a:rPr b="0" lang="de-DE" sz="1600" spc="-1" strike="noStrike">
                <a:solidFill>
                  <a:srgbClr val="000000"/>
                </a:solidFill>
                <a:uFill>
                  <a:solidFill>
                    <a:srgbClr val="ffffff"/>
                  </a:solidFill>
                </a:uFill>
                <a:latin typeface="Arial"/>
              </a:rPr>
              <a:t>MIRKO command </a:t>
            </a:r>
            <a:r>
              <a:rPr b="0" lang="de-DE" sz="1600" spc="-1" strike="noStrike">
                <a:solidFill>
                  <a:srgbClr val="ff0000"/>
                </a:solidFill>
                <a:uFill>
                  <a:solidFill>
                    <a:srgbClr val="ffffff"/>
                  </a:solidFill>
                </a:uFill>
                <a:latin typeface="Arial"/>
              </a:rPr>
              <a:t>@schlitze</a:t>
            </a:r>
            <a:endParaRPr b="0" lang="de-DE" sz="1600" spc="-1" strike="noStrike">
              <a:solidFill>
                <a:srgbClr val="333333"/>
              </a:solidFill>
              <a:uFill>
                <a:solidFill>
                  <a:srgbClr val="ffffff"/>
                </a:solidFill>
              </a:uFill>
              <a:latin typeface="Arial"/>
            </a:endParaRPr>
          </a:p>
          <a:p>
            <a:pPr lvl="2" marL="1143000" indent="-228240">
              <a:lnSpc>
                <a:spcPct val="100000"/>
              </a:lnSpc>
              <a:spcBef>
                <a:spcPts val="360"/>
              </a:spcBef>
              <a:buClr>
                <a:srgbClr val="fdbb63"/>
              </a:buClr>
              <a:buFont typeface="Symbol"/>
              <a:buChar char="-"/>
            </a:pPr>
            <a:r>
              <a:rPr b="0" lang="de-DE" sz="1800" spc="-1" strike="noStrike">
                <a:solidFill>
                  <a:srgbClr val="333333"/>
                </a:solidFill>
                <a:uFill>
                  <a:solidFill>
                    <a:srgbClr val="ffffff"/>
                  </a:solidFill>
                </a:uFill>
                <a:latin typeface="Arial"/>
              </a:rPr>
              <a:t>Set the phase advance between two collimators to 90°</a:t>
            </a:r>
            <a:endParaRPr b="0" lang="de-DE" sz="1800" spc="-1" strike="noStrike">
              <a:solidFill>
                <a:srgbClr val="333333"/>
              </a:solidFill>
              <a:uFill>
                <a:solidFill>
                  <a:srgbClr val="ffffff"/>
                </a:solidFill>
              </a:uFill>
              <a:latin typeface="Arial"/>
            </a:endParaRPr>
          </a:p>
          <a:p>
            <a:pPr lvl="2" marL="1143000" indent="-228240">
              <a:lnSpc>
                <a:spcPct val="100000"/>
              </a:lnSpc>
              <a:spcBef>
                <a:spcPts val="360"/>
              </a:spcBef>
              <a:buClr>
                <a:srgbClr val="fdbb63"/>
              </a:buClr>
              <a:buFont typeface="Symbol"/>
              <a:buChar char="-"/>
            </a:pPr>
            <a:r>
              <a:rPr b="0" lang="de-DE" sz="1800" spc="-1" strike="noStrike">
                <a:solidFill>
                  <a:srgbClr val="333333"/>
                </a:solidFill>
                <a:uFill>
                  <a:solidFill>
                    <a:srgbClr val="ffffff"/>
                  </a:solidFill>
                </a:uFill>
                <a:latin typeface="Arial"/>
              </a:rPr>
              <a:t>Set the phase advance between the second collimator and the injection septum to 360°</a:t>
            </a:r>
            <a:endParaRPr b="0" lang="de-DE" sz="1800" spc="-1" strike="noStrike">
              <a:solidFill>
                <a:srgbClr val="333333"/>
              </a:solidFill>
              <a:uFill>
                <a:solidFill>
                  <a:srgbClr val="ffffff"/>
                </a:solidFill>
              </a:uFill>
              <a:latin typeface="Arial"/>
            </a:endParaRPr>
          </a:p>
          <a:p>
            <a:pPr lvl="2" marL="1143000" indent="-228240">
              <a:lnSpc>
                <a:spcPct val="100000"/>
              </a:lnSpc>
              <a:spcBef>
                <a:spcPts val="360"/>
              </a:spcBef>
              <a:buClr>
                <a:srgbClr val="fdbb63"/>
              </a:buClr>
              <a:buFont typeface="Symbol"/>
              <a:buChar char="-"/>
            </a:pPr>
            <a:r>
              <a:rPr b="0" lang="de-DE" sz="1800" spc="-1" strike="noStrike">
                <a:solidFill>
                  <a:srgbClr val="333333"/>
                </a:solidFill>
                <a:uFill>
                  <a:solidFill>
                    <a:srgbClr val="ffffff"/>
                  </a:solidFill>
                </a:uFill>
                <a:latin typeface="Arial"/>
              </a:rPr>
              <a:t>Increase the beam width at the collimators </a:t>
            </a:r>
            <a:endParaRPr b="0" lang="de-DE" sz="1800" spc="-1" strike="noStrike">
              <a:solidFill>
                <a:srgbClr val="333333"/>
              </a:solidFill>
              <a:uFill>
                <a:solidFill>
                  <a:srgbClr val="ffffff"/>
                </a:solidFill>
              </a:uFill>
              <a:latin typeface="Arial"/>
            </a:endParaRPr>
          </a:p>
          <a:p>
            <a:pPr>
              <a:lnSpc>
                <a:spcPct val="100000"/>
              </a:lnSpc>
              <a:spcBef>
                <a:spcPts val="479"/>
              </a:spcBef>
            </a:pPr>
            <a:endParaRPr b="0" lang="de-DE" sz="1800" spc="-1" strike="noStrike">
              <a:solidFill>
                <a:srgbClr val="333333"/>
              </a:solidFill>
              <a:uFill>
                <a:solidFill>
                  <a:srgbClr val="ffffff"/>
                </a:solidFill>
              </a:uFill>
              <a:latin typeface="Arial"/>
            </a:endParaRPr>
          </a:p>
          <a:p>
            <a:pPr>
              <a:lnSpc>
                <a:spcPct val="100000"/>
              </a:lnSpc>
              <a:spcBef>
                <a:spcPts val="479"/>
              </a:spcBef>
            </a:pPr>
            <a:endParaRPr b="0" lang="de-DE" sz="1800" spc="-1" strike="noStrike">
              <a:solidFill>
                <a:srgbClr val="333333"/>
              </a:solidFill>
              <a:uFill>
                <a:solidFill>
                  <a:srgbClr val="ffffff"/>
                </a:solidFill>
              </a:uFill>
              <a:latin typeface="Arial"/>
            </a:endParaRPr>
          </a:p>
          <a:p>
            <a:pPr>
              <a:lnSpc>
                <a:spcPct val="100000"/>
              </a:lnSpc>
              <a:spcBef>
                <a:spcPts val="479"/>
              </a:spcBef>
            </a:pPr>
            <a:endParaRPr b="0" lang="de-DE" sz="1800" spc="-1" strike="noStrike">
              <a:solidFill>
                <a:srgbClr val="333333"/>
              </a:solidFill>
              <a:uFill>
                <a:solidFill>
                  <a:srgbClr val="ffffff"/>
                </a:solidFill>
              </a:uFill>
              <a:latin typeface="Arial"/>
            </a:endParaRPr>
          </a:p>
        </p:txBody>
      </p:sp>
      <p:pic>
        <p:nvPicPr>
          <p:cNvPr id="169" name="Picture 3" descr=""/>
          <p:cNvPicPr/>
          <p:nvPr/>
        </p:nvPicPr>
        <p:blipFill>
          <a:blip r:embed="rId1"/>
          <a:stretch/>
        </p:blipFill>
        <p:spPr>
          <a:xfrm>
            <a:off x="5974560" y="4195800"/>
            <a:ext cx="590040" cy="266400"/>
          </a:xfrm>
          <a:prstGeom prst="rect">
            <a:avLst/>
          </a:prstGeom>
          <a:ln>
            <a:noFill/>
          </a:ln>
        </p:spPr>
      </p:pic>
      <p:pic>
        <p:nvPicPr>
          <p:cNvPr id="170" name="Picture 2" descr=""/>
          <p:cNvPicPr/>
          <p:nvPr/>
        </p:nvPicPr>
        <p:blipFill>
          <a:blip r:embed="rId2"/>
          <a:stretch/>
        </p:blipFill>
        <p:spPr>
          <a:xfrm>
            <a:off x="5227920" y="2585880"/>
            <a:ext cx="1742760" cy="313920"/>
          </a:xfrm>
          <a:prstGeom prst="rect">
            <a:avLst/>
          </a:prstGeom>
          <a:ln>
            <a:noFill/>
          </a:ln>
        </p:spPr>
      </p:pic>
      <p:sp>
        <p:nvSpPr>
          <p:cNvPr id="171" name="TextShape 3"/>
          <p:cNvSpPr txBox="1"/>
          <p:nvPr/>
        </p:nvSpPr>
        <p:spPr>
          <a:xfrm>
            <a:off x="7123680" y="6552720"/>
            <a:ext cx="824760" cy="364680"/>
          </a:xfrm>
          <a:prstGeom prst="rect">
            <a:avLst/>
          </a:prstGeom>
          <a:noFill/>
          <a:ln>
            <a:noFill/>
          </a:ln>
        </p:spPr>
        <p:txBody>
          <a:bodyPr anchor="ctr"/>
          <a:p>
            <a:pPr algn="r">
              <a:lnSpc>
                <a:spcPct val="100000"/>
              </a:lnSpc>
            </a:pPr>
            <a:r>
              <a:rPr b="0" lang="en-GB" sz="1000" spc="-1" strike="noStrike">
                <a:solidFill>
                  <a:srgbClr val="000000"/>
                </a:solidFill>
                <a:uFill>
                  <a:solidFill>
                    <a:srgbClr val="ffffff"/>
                  </a:solidFill>
                </a:uFill>
                <a:latin typeface="Arial"/>
              </a:rPr>
              <a:t>26.01.2016</a:t>
            </a:r>
            <a:endParaRPr b="0" lang="en-GB" sz="1000" spc="-1" strike="noStrike">
              <a:solidFill>
                <a:srgbClr val="000000"/>
              </a:solidFill>
              <a:uFill>
                <a:solidFill>
                  <a:srgbClr val="ffffff"/>
                </a:solidFill>
              </a:uFill>
              <a:latin typeface="Times New Roman"/>
            </a:endParaRPr>
          </a:p>
        </p:txBody>
      </p:sp>
      <p:sp>
        <p:nvSpPr>
          <p:cNvPr id="172" name="TextShape 4"/>
          <p:cNvSpPr txBox="1"/>
          <p:nvPr/>
        </p:nvSpPr>
        <p:spPr>
          <a:xfrm>
            <a:off x="3962520" y="6560640"/>
            <a:ext cx="3136320" cy="356760"/>
          </a:xfrm>
          <a:prstGeom prst="rect">
            <a:avLst/>
          </a:prstGeom>
          <a:noFill/>
          <a:ln>
            <a:noFill/>
          </a:ln>
        </p:spPr>
        <p:txBody>
          <a:bodyPr anchor="ctr"/>
          <a:p>
            <a:pPr>
              <a:lnSpc>
                <a:spcPct val="100000"/>
              </a:lnSpc>
            </a:pPr>
            <a:r>
              <a:rPr b="0" lang="en-GB" sz="1000" spc="-1" strike="noStrike">
                <a:solidFill>
                  <a:srgbClr val="333333"/>
                </a:solidFill>
                <a:uFill>
                  <a:solidFill>
                    <a:srgbClr val="ffffff"/>
                  </a:solidFill>
                </a:uFill>
                <a:latin typeface="Arial"/>
              </a:rPr>
              <a:t>Y. El Hayek</a:t>
            </a:r>
            <a:endParaRPr b="0" lang="en-GB" sz="1000" spc="-1" strike="noStrike">
              <a:solidFill>
                <a:srgbClr val="000000"/>
              </a:solidFill>
              <a:uFill>
                <a:solidFill>
                  <a:srgbClr val="ffffff"/>
                </a:solidFill>
              </a:uFill>
              <a:latin typeface="Times New Roman"/>
            </a:endParaRPr>
          </a:p>
        </p:txBody>
      </p:sp>
      <p:sp>
        <p:nvSpPr>
          <p:cNvPr id="173" name="TextShape 5"/>
          <p:cNvSpPr txBox="1"/>
          <p:nvPr/>
        </p:nvSpPr>
        <p:spPr>
          <a:xfrm>
            <a:off x="7965000" y="6552720"/>
            <a:ext cx="744480" cy="364680"/>
          </a:xfrm>
          <a:prstGeom prst="rect">
            <a:avLst/>
          </a:prstGeom>
          <a:noFill/>
          <a:ln>
            <a:noFill/>
          </a:ln>
        </p:spPr>
        <p:txBody>
          <a:bodyPr anchor="ctr"/>
          <a:p>
            <a:pPr algn="r">
              <a:lnSpc>
                <a:spcPct val="100000"/>
              </a:lnSpc>
            </a:pPr>
            <a:fld id="{49623AEC-241A-4333-8E8C-E73B94F2669A}" type="slidenum">
              <a:rPr b="0" lang="en-GB" sz="1000" spc="-1" strike="noStrike">
                <a:solidFill>
                  <a:srgbClr val="333333"/>
                </a:solidFill>
                <a:uFill>
                  <a:solidFill>
                    <a:srgbClr val="ffffff"/>
                  </a:solidFill>
                </a:uFill>
                <a:latin typeface="Arial"/>
              </a:rPr>
              <a:t>&lt;number&gt;</a:t>
            </a:fld>
            <a:endParaRPr b="0" lang="en-GB" sz="1000" spc="-1" strike="noStrike">
              <a:solidFill>
                <a:srgbClr val="000000"/>
              </a:solidFill>
              <a:uFill>
                <a:solidFill>
                  <a:srgbClr val="ffffff"/>
                </a:solidFill>
              </a:uFill>
              <a:latin typeface="Times New Roman"/>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422640" y="271440"/>
            <a:ext cx="5584320" cy="787320"/>
          </a:xfrm>
          <a:prstGeom prst="rect">
            <a:avLst/>
          </a:prstGeom>
          <a:noFill/>
          <a:ln>
            <a:noFill/>
          </a:ln>
        </p:spPr>
        <p:txBody>
          <a:bodyPr anchor="b">
            <a:normAutofit/>
          </a:bodyPr>
          <a:p>
            <a:pPr>
              <a:lnSpc>
                <a:spcPct val="100000"/>
              </a:lnSpc>
            </a:pPr>
            <a:r>
              <a:rPr b="1" lang="de-DE" sz="2400" spc="-1" strike="noStrike">
                <a:solidFill>
                  <a:srgbClr val="333333"/>
                </a:solidFill>
                <a:uFill>
                  <a:solidFill>
                    <a:srgbClr val="ffffff"/>
                  </a:solidFill>
                </a:uFill>
                <a:latin typeface="Arial"/>
              </a:rPr>
              <a:t>TK Collimation:Envelope and Emittance Fit</a:t>
            </a:r>
            <a:endParaRPr b="0" lang="de-DE" sz="2400" spc="-1" strike="noStrike">
              <a:solidFill>
                <a:srgbClr val="000000"/>
              </a:solidFill>
              <a:uFill>
                <a:solidFill>
                  <a:srgbClr val="ffffff"/>
                </a:solidFill>
              </a:uFill>
              <a:latin typeface="Arial"/>
            </a:endParaRPr>
          </a:p>
        </p:txBody>
      </p:sp>
      <p:sp>
        <p:nvSpPr>
          <p:cNvPr id="175" name="TextShape 2"/>
          <p:cNvSpPr txBox="1"/>
          <p:nvPr/>
        </p:nvSpPr>
        <p:spPr>
          <a:xfrm>
            <a:off x="422640" y="1209600"/>
            <a:ext cx="8211600" cy="5144400"/>
          </a:xfrm>
          <a:prstGeom prst="rect">
            <a:avLst/>
          </a:prstGeom>
          <a:noFill/>
          <a:ln>
            <a:noFill/>
          </a:ln>
        </p:spPr>
        <p:txBody>
          <a:bodyPr/>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Emittance fit through three PG</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Command to show the emittance value is </a:t>
            </a:r>
            <a:r>
              <a:rPr b="0" lang="de-DE" sz="2400" spc="-1" strike="noStrike">
                <a:solidFill>
                  <a:srgbClr val="ff0000"/>
                </a:solidFill>
                <a:uFill>
                  <a:solidFill>
                    <a:srgbClr val="ffffff"/>
                  </a:solidFill>
                </a:uFill>
                <a:latin typeface="Arial"/>
              </a:rPr>
              <a:t>akop</a:t>
            </a:r>
            <a:endParaRPr b="0" lang="de-DE" sz="2400" spc="-1" strike="noStrike">
              <a:solidFill>
                <a:srgbClr val="333333"/>
              </a:solidFill>
              <a:uFill>
                <a:solidFill>
                  <a:srgbClr val="ffffff"/>
                </a:solidFill>
              </a:uFill>
              <a:latin typeface="Arial"/>
            </a:endParaRPr>
          </a:p>
        </p:txBody>
      </p:sp>
      <p:pic>
        <p:nvPicPr>
          <p:cNvPr id="176" name="Picture 4" descr=""/>
          <p:cNvPicPr/>
          <p:nvPr/>
        </p:nvPicPr>
        <p:blipFill>
          <a:blip r:embed="rId1"/>
          <a:stretch/>
        </p:blipFill>
        <p:spPr>
          <a:xfrm>
            <a:off x="399960" y="2025720"/>
            <a:ext cx="8295840" cy="4536720"/>
          </a:xfrm>
          <a:prstGeom prst="rect">
            <a:avLst/>
          </a:prstGeom>
          <a:ln>
            <a:noFill/>
          </a:ln>
        </p:spPr>
      </p:pic>
      <p:sp>
        <p:nvSpPr>
          <p:cNvPr id="177" name="CustomShape 3"/>
          <p:cNvSpPr/>
          <p:nvPr/>
        </p:nvSpPr>
        <p:spPr>
          <a:xfrm flipH="1" flipV="1">
            <a:off x="2152080" y="4341960"/>
            <a:ext cx="132840" cy="391680"/>
          </a:xfrm>
          <a:custGeom>
            <a:avLst/>
            <a:gdLst/>
            <a:ahLst/>
            <a:rect l="l" t="t" r="r" b="b"/>
            <a:pathLst>
              <a:path w="21600" h="21600">
                <a:moveTo>
                  <a:pt x="0" y="0"/>
                </a:moveTo>
                <a:lnTo>
                  <a:pt x="21600" y="21600"/>
                </a:lnTo>
              </a:path>
            </a:pathLst>
          </a:cu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78" name="CustomShape 4"/>
          <p:cNvSpPr/>
          <p:nvPr/>
        </p:nvSpPr>
        <p:spPr>
          <a:xfrm>
            <a:off x="1930320" y="4606560"/>
            <a:ext cx="1441440" cy="366120"/>
          </a:xfrm>
          <a:prstGeom prst="rect">
            <a:avLst/>
          </a:prstGeom>
          <a:noFill/>
          <a:ln>
            <a:noFill/>
          </a:ln>
        </p:spPr>
        <p:style>
          <a:lnRef idx="0"/>
          <a:fillRef idx="0"/>
          <a:effectRef idx="0"/>
          <a:fontRef idx="minor"/>
        </p:style>
        <p:txBody>
          <a:bodyPr wrap="none"/>
          <a:p>
            <a:pPr>
              <a:lnSpc>
                <a:spcPct val="100000"/>
              </a:lnSpc>
            </a:pPr>
            <a:r>
              <a:rPr b="0" lang="en-GB" sz="1800" spc="-1" strike="noStrike">
                <a:solidFill>
                  <a:srgbClr val="000000"/>
                </a:solidFill>
                <a:uFill>
                  <a:solidFill>
                    <a:srgbClr val="ffffff"/>
                  </a:solidFill>
                </a:uFill>
                <a:latin typeface="Arial"/>
              </a:rPr>
              <a:t>Emittance fit</a:t>
            </a:r>
            <a:endParaRPr b="0" lang="en-GB" sz="1800" spc="-1" strike="noStrike">
              <a:solidFill>
                <a:srgbClr val="000000"/>
              </a:solidFill>
              <a:uFill>
                <a:solidFill>
                  <a:srgbClr val="ffffff"/>
                </a:solidFill>
              </a:uFill>
              <a:latin typeface="Arial"/>
            </a:endParaRPr>
          </a:p>
        </p:txBody>
      </p:sp>
      <p:sp>
        <p:nvSpPr>
          <p:cNvPr id="179" name="CustomShape 5"/>
          <p:cNvSpPr/>
          <p:nvPr/>
        </p:nvSpPr>
        <p:spPr>
          <a:xfrm>
            <a:off x="4548240" y="4975920"/>
            <a:ext cx="201960" cy="318600"/>
          </a:xfrm>
          <a:custGeom>
            <a:avLst/>
            <a:gdLst/>
            <a:ahLst/>
            <a:rect l="l" t="t" r="r" b="b"/>
            <a:pathLst>
              <a:path w="21600" h="21600">
                <a:moveTo>
                  <a:pt x="0" y="0"/>
                </a:moveTo>
                <a:lnTo>
                  <a:pt x="21600" y="21600"/>
                </a:lnTo>
              </a:path>
            </a:pathLst>
          </a:cu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80" name="CustomShape 6"/>
          <p:cNvSpPr/>
          <p:nvPr/>
        </p:nvSpPr>
        <p:spPr>
          <a:xfrm>
            <a:off x="4366800" y="4673160"/>
            <a:ext cx="514800" cy="366120"/>
          </a:xfrm>
          <a:prstGeom prst="rect">
            <a:avLst/>
          </a:prstGeom>
          <a:noFill/>
          <a:ln>
            <a:noFill/>
          </a:ln>
        </p:spPr>
        <p:style>
          <a:lnRef idx="0"/>
          <a:fillRef idx="0"/>
          <a:effectRef idx="0"/>
          <a:fontRef idx="minor"/>
        </p:style>
        <p:txBody>
          <a:bodyPr wrap="none"/>
          <a:p>
            <a:pPr>
              <a:lnSpc>
                <a:spcPct val="100000"/>
              </a:lnSpc>
            </a:pPr>
            <a:r>
              <a:rPr b="0" lang="en-GB" sz="1800" spc="-1" strike="noStrike">
                <a:solidFill>
                  <a:srgbClr val="000000"/>
                </a:solidFill>
                <a:uFill>
                  <a:solidFill>
                    <a:srgbClr val="ffffff"/>
                  </a:solidFill>
                </a:uFill>
                <a:latin typeface="Arial"/>
              </a:rPr>
              <a:t>PG</a:t>
            </a:r>
            <a:endParaRPr b="0" lang="en-GB" sz="1800" spc="-1" strike="noStrike">
              <a:solidFill>
                <a:srgbClr val="000000"/>
              </a:solidFill>
              <a:uFill>
                <a:solidFill>
                  <a:srgbClr val="ffffff"/>
                </a:solidFill>
              </a:uFill>
              <a:latin typeface="Arial"/>
            </a:endParaRPr>
          </a:p>
        </p:txBody>
      </p:sp>
      <p:sp>
        <p:nvSpPr>
          <p:cNvPr id="181" name="CustomShape 7"/>
          <p:cNvSpPr/>
          <p:nvPr/>
        </p:nvSpPr>
        <p:spPr>
          <a:xfrm flipH="1">
            <a:off x="4395240" y="3119400"/>
            <a:ext cx="354960" cy="275760"/>
          </a:xfrm>
          <a:custGeom>
            <a:avLst/>
            <a:gdLst/>
            <a:ahLst/>
            <a:rect l="l" t="t" r="r" b="b"/>
            <a:pathLst>
              <a:path w="21600" h="21600">
                <a:moveTo>
                  <a:pt x="0" y="0"/>
                </a:moveTo>
                <a:lnTo>
                  <a:pt x="21600" y="21600"/>
                </a:lnTo>
              </a:path>
            </a:pathLst>
          </a:cu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82" name="CustomShape 8"/>
          <p:cNvSpPr/>
          <p:nvPr/>
        </p:nvSpPr>
        <p:spPr>
          <a:xfrm>
            <a:off x="4753440" y="2888280"/>
            <a:ext cx="639720" cy="366120"/>
          </a:xfrm>
          <a:prstGeom prst="rect">
            <a:avLst/>
          </a:prstGeom>
          <a:noFill/>
          <a:ln>
            <a:noFill/>
          </a:ln>
        </p:spPr>
        <p:style>
          <a:lnRef idx="0"/>
          <a:fillRef idx="0"/>
          <a:effectRef idx="0"/>
          <a:fontRef idx="minor"/>
        </p:style>
        <p:txBody>
          <a:bodyPr wrap="none"/>
          <a:p>
            <a:pPr>
              <a:lnSpc>
                <a:spcPct val="100000"/>
              </a:lnSpc>
            </a:pPr>
            <a:r>
              <a:rPr b="0" lang="en-GB" sz="1800" spc="-1" strike="noStrike">
                <a:solidFill>
                  <a:srgbClr val="000000"/>
                </a:solidFill>
                <a:uFill>
                  <a:solidFill>
                    <a:srgbClr val="ffffff"/>
                  </a:solidFill>
                </a:uFill>
                <a:latin typeface="Arial"/>
              </a:rPr>
              <a:t>read</a:t>
            </a:r>
            <a:endParaRPr b="0" lang="en-GB" sz="1800" spc="-1" strike="noStrike">
              <a:solidFill>
                <a:srgbClr val="000000"/>
              </a:solidFill>
              <a:uFill>
                <a:solidFill>
                  <a:srgbClr val="ffffff"/>
                </a:solidFill>
              </a:uFill>
              <a:latin typeface="Arial"/>
            </a:endParaRPr>
          </a:p>
        </p:txBody>
      </p:sp>
      <p:pic>
        <p:nvPicPr>
          <p:cNvPr id="183" name="Picture 5" descr=""/>
          <p:cNvPicPr/>
          <p:nvPr/>
        </p:nvPicPr>
        <p:blipFill>
          <a:blip r:embed="rId2"/>
          <a:stretch/>
        </p:blipFill>
        <p:spPr>
          <a:xfrm>
            <a:off x="5073840" y="1295280"/>
            <a:ext cx="1733040" cy="304560"/>
          </a:xfrm>
          <a:prstGeom prst="rect">
            <a:avLst/>
          </a:prstGeom>
          <a:ln>
            <a:noFill/>
          </a:ln>
        </p:spPr>
      </p:pic>
      <p:sp>
        <p:nvSpPr>
          <p:cNvPr id="184" name="CustomShape 9"/>
          <p:cNvSpPr/>
          <p:nvPr/>
        </p:nvSpPr>
        <p:spPr>
          <a:xfrm>
            <a:off x="4277520" y="3747240"/>
            <a:ext cx="1211040" cy="366120"/>
          </a:xfrm>
          <a:prstGeom prst="rect">
            <a:avLst/>
          </a:prstGeom>
          <a:noFill/>
          <a:ln>
            <a:noFill/>
          </a:ln>
        </p:spPr>
        <p:style>
          <a:lnRef idx="0"/>
          <a:fillRef idx="0"/>
          <a:effectRef idx="0"/>
          <a:fontRef idx="minor"/>
        </p:style>
        <p:txBody>
          <a:bodyPr wrap="none"/>
          <a:p>
            <a:pPr>
              <a:lnSpc>
                <a:spcPct val="100000"/>
              </a:lnSpc>
            </a:pPr>
            <a:r>
              <a:rPr b="0" lang="en-GB" sz="1800" spc="-1" strike="noStrike">
                <a:solidFill>
                  <a:srgbClr val="000000"/>
                </a:solidFill>
                <a:uFill>
                  <a:solidFill>
                    <a:srgbClr val="ffffff"/>
                  </a:solidFill>
                </a:uFill>
                <a:latin typeface="Arial"/>
              </a:rPr>
              <a:t>TK6DS2H</a:t>
            </a:r>
            <a:endParaRPr b="0" lang="en-GB" sz="1800" spc="-1" strike="noStrike">
              <a:solidFill>
                <a:srgbClr val="000000"/>
              </a:solidFill>
              <a:uFill>
                <a:solidFill>
                  <a:srgbClr val="ffffff"/>
                </a:solidFill>
              </a:uFill>
              <a:latin typeface="Arial"/>
            </a:endParaRPr>
          </a:p>
        </p:txBody>
      </p:sp>
      <p:sp>
        <p:nvSpPr>
          <p:cNvPr id="185" name="CustomShape 10"/>
          <p:cNvSpPr/>
          <p:nvPr/>
        </p:nvSpPr>
        <p:spPr>
          <a:xfrm>
            <a:off x="6201360" y="3756960"/>
            <a:ext cx="1211040" cy="366120"/>
          </a:xfrm>
          <a:prstGeom prst="rect">
            <a:avLst/>
          </a:prstGeom>
          <a:noFill/>
          <a:ln>
            <a:noFill/>
          </a:ln>
        </p:spPr>
        <p:style>
          <a:lnRef idx="0"/>
          <a:fillRef idx="0"/>
          <a:effectRef idx="0"/>
          <a:fontRef idx="minor"/>
        </p:style>
        <p:txBody>
          <a:bodyPr wrap="none"/>
          <a:p>
            <a:pPr>
              <a:lnSpc>
                <a:spcPct val="100000"/>
              </a:lnSpc>
            </a:pPr>
            <a:r>
              <a:rPr b="0" lang="en-GB" sz="1800" spc="-1" strike="noStrike">
                <a:solidFill>
                  <a:srgbClr val="000000"/>
                </a:solidFill>
                <a:uFill>
                  <a:solidFill>
                    <a:srgbClr val="ffffff"/>
                  </a:solidFill>
                </a:uFill>
                <a:latin typeface="Arial"/>
              </a:rPr>
              <a:t>TK7DS3H</a:t>
            </a:r>
            <a:endParaRPr b="0" lang="en-GB" sz="1800" spc="-1" strike="noStrike">
              <a:solidFill>
                <a:srgbClr val="000000"/>
              </a:solidFill>
              <a:uFill>
                <a:solidFill>
                  <a:srgbClr val="ffffff"/>
                </a:solidFill>
              </a:uFill>
              <a:latin typeface="Arial"/>
            </a:endParaRPr>
          </a:p>
        </p:txBody>
      </p:sp>
      <p:sp>
        <p:nvSpPr>
          <p:cNvPr id="186" name="CustomShape 11"/>
          <p:cNvSpPr/>
          <p:nvPr/>
        </p:nvSpPr>
        <p:spPr>
          <a:xfrm flipH="1">
            <a:off x="3954240" y="4053600"/>
            <a:ext cx="592920" cy="767520"/>
          </a:xfrm>
          <a:custGeom>
            <a:avLst/>
            <a:gdLst/>
            <a:ahLst/>
            <a:rect l="l" t="t" r="r" b="b"/>
            <a:pathLst>
              <a:path w="21600" h="21600">
                <a:moveTo>
                  <a:pt x="0" y="0"/>
                </a:moveTo>
                <a:lnTo>
                  <a:pt x="21600" y="21600"/>
                </a:lnTo>
              </a:path>
            </a:pathLst>
          </a:cu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87" name="CustomShape 12"/>
          <p:cNvSpPr/>
          <p:nvPr/>
        </p:nvSpPr>
        <p:spPr>
          <a:xfrm flipH="1">
            <a:off x="5494320" y="4023360"/>
            <a:ext cx="798840" cy="710280"/>
          </a:xfrm>
          <a:custGeom>
            <a:avLst/>
            <a:gdLst/>
            <a:ahLst/>
            <a:rect l="l" t="t" r="r" b="b"/>
            <a:pathLst>
              <a:path w="21600" h="21600">
                <a:moveTo>
                  <a:pt x="0" y="0"/>
                </a:moveTo>
                <a:lnTo>
                  <a:pt x="21600" y="21600"/>
                </a:lnTo>
              </a:path>
            </a:pathLst>
          </a:cu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88" name="CustomShape 13"/>
          <p:cNvSpPr/>
          <p:nvPr/>
        </p:nvSpPr>
        <p:spPr>
          <a:xfrm>
            <a:off x="8458200" y="3941640"/>
            <a:ext cx="22680" cy="1193400"/>
          </a:xfrm>
          <a:custGeom>
            <a:avLst/>
            <a:gdLst/>
            <a:ahLst/>
            <a:rect l="l" t="t" r="r" b="b"/>
            <a:pathLst>
              <a:path w="21600" h="21600">
                <a:moveTo>
                  <a:pt x="0" y="0"/>
                </a:moveTo>
                <a:lnTo>
                  <a:pt x="21600" y="21600"/>
                </a:lnTo>
              </a:path>
            </a:pathLst>
          </a:cu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89" name="CustomShape 14"/>
          <p:cNvSpPr/>
          <p:nvPr/>
        </p:nvSpPr>
        <p:spPr>
          <a:xfrm>
            <a:off x="7530840" y="3753360"/>
            <a:ext cx="970200" cy="366120"/>
          </a:xfrm>
          <a:prstGeom prst="rect">
            <a:avLst/>
          </a:prstGeom>
          <a:noFill/>
          <a:ln>
            <a:noFill/>
          </a:ln>
        </p:spPr>
        <p:style>
          <a:lnRef idx="0"/>
          <a:fillRef idx="0"/>
          <a:effectRef idx="0"/>
          <a:fontRef idx="minor"/>
        </p:style>
        <p:txBody>
          <a:bodyPr wrap="none"/>
          <a:p>
            <a:pPr>
              <a:lnSpc>
                <a:spcPct val="100000"/>
              </a:lnSpc>
            </a:pPr>
            <a:r>
              <a:rPr b="0" lang="en-GB" sz="1800" spc="-1" strike="noStrike">
                <a:solidFill>
                  <a:srgbClr val="000000"/>
                </a:solidFill>
                <a:uFill>
                  <a:solidFill>
                    <a:srgbClr val="ffffff"/>
                  </a:solidFill>
                </a:uFill>
                <a:latin typeface="Arial"/>
              </a:rPr>
              <a:t>Septum</a:t>
            </a:r>
            <a:endParaRPr b="0" lang="en-GB" sz="1800" spc="-1" strike="noStrike">
              <a:solidFill>
                <a:srgbClr val="000000"/>
              </a:solidFill>
              <a:uFill>
                <a:solidFill>
                  <a:srgbClr val="ffffff"/>
                </a:solidFill>
              </a:uFill>
              <a:latin typeface="Arial"/>
            </a:endParaRPr>
          </a:p>
        </p:txBody>
      </p:sp>
      <p:sp>
        <p:nvSpPr>
          <p:cNvPr id="190" name="TextShape 15"/>
          <p:cNvSpPr txBox="1"/>
          <p:nvPr/>
        </p:nvSpPr>
        <p:spPr>
          <a:xfrm>
            <a:off x="7123680" y="6552720"/>
            <a:ext cx="824760" cy="364680"/>
          </a:xfrm>
          <a:prstGeom prst="rect">
            <a:avLst/>
          </a:prstGeom>
          <a:noFill/>
          <a:ln>
            <a:noFill/>
          </a:ln>
        </p:spPr>
        <p:txBody>
          <a:bodyPr anchor="ctr"/>
          <a:p>
            <a:pPr algn="r">
              <a:lnSpc>
                <a:spcPct val="100000"/>
              </a:lnSpc>
            </a:pPr>
            <a:r>
              <a:rPr b="0" lang="en-GB" sz="1000" spc="-1" strike="noStrike">
                <a:solidFill>
                  <a:srgbClr val="000000"/>
                </a:solidFill>
                <a:uFill>
                  <a:solidFill>
                    <a:srgbClr val="ffffff"/>
                  </a:solidFill>
                </a:uFill>
                <a:latin typeface="Arial"/>
              </a:rPr>
              <a:t>26.01.2016</a:t>
            </a:r>
            <a:endParaRPr b="0" lang="en-GB" sz="1000" spc="-1" strike="noStrike">
              <a:solidFill>
                <a:srgbClr val="000000"/>
              </a:solidFill>
              <a:uFill>
                <a:solidFill>
                  <a:srgbClr val="ffffff"/>
                </a:solidFill>
              </a:uFill>
              <a:latin typeface="Times New Roman"/>
            </a:endParaRPr>
          </a:p>
        </p:txBody>
      </p:sp>
      <p:sp>
        <p:nvSpPr>
          <p:cNvPr id="191" name="TextShape 16"/>
          <p:cNvSpPr txBox="1"/>
          <p:nvPr/>
        </p:nvSpPr>
        <p:spPr>
          <a:xfrm>
            <a:off x="3962520" y="6560640"/>
            <a:ext cx="3136320" cy="356760"/>
          </a:xfrm>
          <a:prstGeom prst="rect">
            <a:avLst/>
          </a:prstGeom>
          <a:noFill/>
          <a:ln>
            <a:noFill/>
          </a:ln>
        </p:spPr>
        <p:txBody>
          <a:bodyPr anchor="ctr"/>
          <a:p>
            <a:pPr>
              <a:lnSpc>
                <a:spcPct val="100000"/>
              </a:lnSpc>
            </a:pPr>
            <a:r>
              <a:rPr b="0" lang="en-GB" sz="1000" spc="-1" strike="noStrike">
                <a:solidFill>
                  <a:srgbClr val="333333"/>
                </a:solidFill>
                <a:uFill>
                  <a:solidFill>
                    <a:srgbClr val="ffffff"/>
                  </a:solidFill>
                </a:uFill>
                <a:latin typeface="Arial"/>
              </a:rPr>
              <a:t>Y. El Hayek</a:t>
            </a:r>
            <a:endParaRPr b="0" lang="en-GB" sz="1000" spc="-1" strike="noStrike">
              <a:solidFill>
                <a:srgbClr val="000000"/>
              </a:solidFill>
              <a:uFill>
                <a:solidFill>
                  <a:srgbClr val="ffffff"/>
                </a:solidFill>
              </a:uFill>
              <a:latin typeface="Times New Roman"/>
            </a:endParaRPr>
          </a:p>
        </p:txBody>
      </p:sp>
      <p:sp>
        <p:nvSpPr>
          <p:cNvPr id="192" name="TextShape 17"/>
          <p:cNvSpPr txBox="1"/>
          <p:nvPr/>
        </p:nvSpPr>
        <p:spPr>
          <a:xfrm>
            <a:off x="7965000" y="6552720"/>
            <a:ext cx="744480" cy="364680"/>
          </a:xfrm>
          <a:prstGeom prst="rect">
            <a:avLst/>
          </a:prstGeom>
          <a:noFill/>
          <a:ln>
            <a:noFill/>
          </a:ln>
        </p:spPr>
        <p:txBody>
          <a:bodyPr anchor="ctr"/>
          <a:p>
            <a:pPr algn="r">
              <a:lnSpc>
                <a:spcPct val="100000"/>
              </a:lnSpc>
            </a:pPr>
            <a:fld id="{AB809E75-362D-479B-9683-726FC41BDFF7}" type="slidenum">
              <a:rPr b="0" lang="en-GB" sz="1000" spc="-1" strike="noStrike">
                <a:solidFill>
                  <a:srgbClr val="333333"/>
                </a:solidFill>
                <a:uFill>
                  <a:solidFill>
                    <a:srgbClr val="ffffff"/>
                  </a:solidFill>
                </a:uFill>
                <a:latin typeface="Arial"/>
              </a:rPr>
              <a:t>&lt;number&gt;</a:t>
            </a:fld>
            <a:endParaRPr b="0" lang="en-GB" sz="1000" spc="-1" strike="noStrike">
              <a:solidFill>
                <a:srgbClr val="000000"/>
              </a:solidFill>
              <a:uFill>
                <a:solidFill>
                  <a:srgbClr val="ffffff"/>
                </a:solidFill>
              </a:uFill>
              <a:latin typeface="Times New Roman"/>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422640" y="271440"/>
            <a:ext cx="5584320" cy="787320"/>
          </a:xfrm>
          <a:prstGeom prst="rect">
            <a:avLst/>
          </a:prstGeom>
          <a:noFill/>
          <a:ln>
            <a:noFill/>
          </a:ln>
        </p:spPr>
        <p:txBody>
          <a:bodyPr anchor="b">
            <a:normAutofit/>
          </a:bodyPr>
          <a:p>
            <a:pPr>
              <a:lnSpc>
                <a:spcPct val="100000"/>
              </a:lnSpc>
            </a:pPr>
            <a:r>
              <a:rPr b="1" lang="de-DE" sz="2400" spc="-1" strike="noStrike">
                <a:solidFill>
                  <a:srgbClr val="333333"/>
                </a:solidFill>
                <a:uFill>
                  <a:solidFill>
                    <a:srgbClr val="ffffff"/>
                  </a:solidFill>
                </a:uFill>
                <a:latin typeface="Arial"/>
              </a:rPr>
              <a:t>TK-Collimation: Phase Advance</a:t>
            </a:r>
            <a:endParaRPr b="0" lang="de-DE" sz="2400" spc="-1" strike="noStrike">
              <a:solidFill>
                <a:srgbClr val="000000"/>
              </a:solidFill>
              <a:uFill>
                <a:solidFill>
                  <a:srgbClr val="ffffff"/>
                </a:solidFill>
              </a:uFill>
              <a:latin typeface="Arial"/>
            </a:endParaRPr>
          </a:p>
        </p:txBody>
      </p:sp>
      <p:pic>
        <p:nvPicPr>
          <p:cNvPr id="194" name="Picture 2" descr=""/>
          <p:cNvPicPr/>
          <p:nvPr/>
        </p:nvPicPr>
        <p:blipFill>
          <a:blip r:embed="rId1"/>
          <a:stretch/>
        </p:blipFill>
        <p:spPr>
          <a:xfrm>
            <a:off x="132840" y="2063880"/>
            <a:ext cx="8165160" cy="4465080"/>
          </a:xfrm>
          <a:prstGeom prst="rect">
            <a:avLst/>
          </a:prstGeom>
          <a:ln>
            <a:noFill/>
          </a:ln>
        </p:spPr>
      </p:pic>
      <p:sp>
        <p:nvSpPr>
          <p:cNvPr id="195" name="CustomShape 2"/>
          <p:cNvSpPr/>
          <p:nvPr/>
        </p:nvSpPr>
        <p:spPr>
          <a:xfrm>
            <a:off x="2478240" y="3048120"/>
            <a:ext cx="3295800" cy="518400"/>
          </a:xfrm>
          <a:prstGeom prst="rect">
            <a:avLst/>
          </a:prstGeom>
          <a:noFill/>
          <a:ln>
            <a:noFill/>
          </a:ln>
        </p:spPr>
        <p:style>
          <a:lnRef idx="0"/>
          <a:fillRef idx="0"/>
          <a:effectRef idx="0"/>
          <a:fontRef idx="minor"/>
        </p:style>
        <p:txBody>
          <a:bodyPr wrap="none"/>
          <a:p>
            <a:pPr>
              <a:lnSpc>
                <a:spcPct val="100000"/>
              </a:lnSpc>
            </a:pPr>
            <a:r>
              <a:rPr b="0" lang="en-GB" sz="2800" spc="-1" strike="noStrike">
                <a:solidFill>
                  <a:srgbClr val="000000"/>
                </a:solidFill>
                <a:uFill>
                  <a:solidFill>
                    <a:srgbClr val="ffffff"/>
                  </a:solidFill>
                </a:uFill>
                <a:latin typeface="Times New Roman"/>
              </a:rPr>
              <a:t>φ</a:t>
            </a:r>
            <a:r>
              <a:rPr b="0" lang="en-GB" sz="1800" spc="-1" strike="noStrike">
                <a:solidFill>
                  <a:srgbClr val="000000"/>
                </a:solidFill>
                <a:uFill>
                  <a:solidFill>
                    <a:srgbClr val="ffffff"/>
                  </a:solidFill>
                </a:uFill>
                <a:latin typeface="Times New Roman"/>
              </a:rPr>
              <a:t>:</a:t>
            </a:r>
            <a:r>
              <a:rPr b="0" lang="en-GB" sz="1800" spc="-1" strike="noStrike">
                <a:solidFill>
                  <a:srgbClr val="000000"/>
                </a:solidFill>
                <a:uFill>
                  <a:solidFill>
                    <a:srgbClr val="ffffff"/>
                  </a:solidFill>
                </a:uFill>
                <a:latin typeface="Arial"/>
              </a:rPr>
              <a:t>TK6DS2H, TK7DS3H ≈ 90° </a:t>
            </a:r>
            <a:endParaRPr b="0" lang="en-GB" sz="1800" spc="-1" strike="noStrike">
              <a:solidFill>
                <a:srgbClr val="000000"/>
              </a:solidFill>
              <a:uFill>
                <a:solidFill>
                  <a:srgbClr val="ffffff"/>
                </a:solidFill>
              </a:uFill>
              <a:latin typeface="Arial"/>
            </a:endParaRPr>
          </a:p>
        </p:txBody>
      </p:sp>
      <p:sp>
        <p:nvSpPr>
          <p:cNvPr id="196" name="CustomShape 3"/>
          <p:cNvSpPr/>
          <p:nvPr/>
        </p:nvSpPr>
        <p:spPr>
          <a:xfrm>
            <a:off x="2103120" y="3185280"/>
            <a:ext cx="289080" cy="174960"/>
          </a:xfrm>
          <a:prstGeom prst="bentConnector3">
            <a:avLst>
              <a:gd name="adj1" fmla="val 50000"/>
            </a:avLst>
          </a:prstGeom>
          <a:noFill/>
          <a:ln>
            <a:solidFill>
              <a:schemeClr val="tx1"/>
            </a:solidFill>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97" name="CustomShape 4"/>
          <p:cNvSpPr/>
          <p:nvPr/>
        </p:nvSpPr>
        <p:spPr>
          <a:xfrm flipV="1">
            <a:off x="2103120" y="3375000"/>
            <a:ext cx="289080" cy="182520"/>
          </a:xfrm>
          <a:prstGeom prst="bentConnector3">
            <a:avLst>
              <a:gd name="adj1" fmla="val 50000"/>
            </a:avLst>
          </a:prstGeom>
          <a:noFill/>
          <a:ln>
            <a:solidFill>
              <a:schemeClr val="tx1"/>
            </a:solidFill>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98" name="CustomShape 5"/>
          <p:cNvSpPr/>
          <p:nvPr/>
        </p:nvSpPr>
        <p:spPr>
          <a:xfrm>
            <a:off x="2103120" y="3558600"/>
            <a:ext cx="289080" cy="174960"/>
          </a:xfrm>
          <a:prstGeom prst="bentConnector3">
            <a:avLst>
              <a:gd name="adj1" fmla="val 50000"/>
            </a:avLst>
          </a:prstGeom>
          <a:noFill/>
          <a:ln>
            <a:solidFill>
              <a:schemeClr val="tx1"/>
            </a:solidFill>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99" name="CustomShape 6"/>
          <p:cNvSpPr/>
          <p:nvPr/>
        </p:nvSpPr>
        <p:spPr>
          <a:xfrm flipV="1">
            <a:off x="2103120" y="3749040"/>
            <a:ext cx="289080" cy="136800"/>
          </a:xfrm>
          <a:prstGeom prst="bentConnector3">
            <a:avLst>
              <a:gd name="adj1" fmla="val 50000"/>
            </a:avLst>
          </a:prstGeom>
          <a:noFill/>
          <a:ln>
            <a:solidFill>
              <a:schemeClr val="tx1"/>
            </a:solidFill>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00" name="CustomShape 7"/>
          <p:cNvSpPr/>
          <p:nvPr/>
        </p:nvSpPr>
        <p:spPr>
          <a:xfrm>
            <a:off x="2417400" y="3444120"/>
            <a:ext cx="3333960" cy="518400"/>
          </a:xfrm>
          <a:prstGeom prst="rect">
            <a:avLst/>
          </a:prstGeom>
          <a:noFill/>
          <a:ln>
            <a:noFill/>
          </a:ln>
        </p:spPr>
        <p:style>
          <a:lnRef idx="0"/>
          <a:fillRef idx="0"/>
          <a:effectRef idx="0"/>
          <a:fontRef idx="minor"/>
        </p:style>
        <p:txBody>
          <a:bodyPr wrap="none"/>
          <a:p>
            <a:pPr>
              <a:lnSpc>
                <a:spcPct val="100000"/>
              </a:lnSpc>
            </a:pPr>
            <a:r>
              <a:rPr b="0" lang="en-GB" sz="2800" spc="-1" strike="noStrike">
                <a:solidFill>
                  <a:srgbClr val="000000"/>
                </a:solidFill>
                <a:uFill>
                  <a:solidFill>
                    <a:srgbClr val="ffffff"/>
                  </a:solidFill>
                </a:uFill>
                <a:latin typeface="Times New Roman"/>
              </a:rPr>
              <a:t>φ</a:t>
            </a:r>
            <a:r>
              <a:rPr b="0" lang="en-GB" sz="1800" spc="-1" strike="noStrike">
                <a:solidFill>
                  <a:srgbClr val="000000"/>
                </a:solidFill>
                <a:uFill>
                  <a:solidFill>
                    <a:srgbClr val="ffffff"/>
                  </a:solidFill>
                </a:uFill>
                <a:latin typeface="Times New Roman"/>
              </a:rPr>
              <a:t>:</a:t>
            </a:r>
            <a:r>
              <a:rPr b="0" lang="en-GB" sz="1800" spc="-1" strike="noStrike">
                <a:solidFill>
                  <a:srgbClr val="000000"/>
                </a:solidFill>
                <a:uFill>
                  <a:solidFill>
                    <a:srgbClr val="ffffff"/>
                  </a:solidFill>
                </a:uFill>
                <a:latin typeface="Arial"/>
              </a:rPr>
              <a:t>TK7DS3H, S12ME1I ≈ 360° </a:t>
            </a:r>
            <a:endParaRPr b="0" lang="en-GB" sz="1800" spc="-1" strike="noStrike">
              <a:solidFill>
                <a:srgbClr val="000000"/>
              </a:solidFill>
              <a:uFill>
                <a:solidFill>
                  <a:srgbClr val="ffffff"/>
                </a:solidFill>
              </a:uFill>
              <a:latin typeface="Arial"/>
            </a:endParaRPr>
          </a:p>
        </p:txBody>
      </p:sp>
      <p:sp>
        <p:nvSpPr>
          <p:cNvPr id="201" name="CustomShape 8"/>
          <p:cNvSpPr/>
          <p:nvPr/>
        </p:nvSpPr>
        <p:spPr>
          <a:xfrm>
            <a:off x="240480" y="1392120"/>
            <a:ext cx="8769600" cy="366120"/>
          </a:xfrm>
          <a:prstGeom prst="rect">
            <a:avLst/>
          </a:prstGeom>
          <a:noFill/>
          <a:ln>
            <a:noFill/>
          </a:ln>
        </p:spPr>
        <p:style>
          <a:lnRef idx="0"/>
          <a:fillRef idx="0"/>
          <a:effectRef idx="0"/>
          <a:fontRef idx="minor"/>
        </p:style>
        <p:txBody>
          <a:bodyPr wrap="none"/>
          <a:p>
            <a:pPr marL="285840" indent="-285480">
              <a:lnSpc>
                <a:spcPct val="100000"/>
              </a:lnSpc>
              <a:buClr>
                <a:srgbClr val="ffc000"/>
              </a:buClr>
              <a:buFont typeface="Wingdings" charset="2"/>
              <a:buChar char=""/>
            </a:pPr>
            <a:r>
              <a:rPr b="0" lang="en-GB" sz="1800" spc="-1" strike="noStrike">
                <a:solidFill>
                  <a:srgbClr val="000000"/>
                </a:solidFill>
                <a:uFill>
                  <a:solidFill>
                    <a:srgbClr val="ffffff"/>
                  </a:solidFill>
                </a:uFill>
                <a:latin typeface="Arial"/>
              </a:rPr>
              <a:t>Phase advance between Collimators and septum: MIRKO command </a:t>
            </a:r>
            <a:r>
              <a:rPr b="0" lang="en-GB" sz="1800" spc="-1" strike="noStrike">
                <a:solidFill>
                  <a:srgbClr val="ff0000"/>
                </a:solidFill>
                <a:uFill>
                  <a:solidFill>
                    <a:srgbClr val="ffffff"/>
                  </a:solidFill>
                </a:uFill>
                <a:latin typeface="Arial"/>
              </a:rPr>
              <a:t>@SCHLITZE</a:t>
            </a:r>
            <a:endParaRPr b="0" lang="en-GB" sz="1800" spc="-1" strike="noStrike">
              <a:solidFill>
                <a:srgbClr val="000000"/>
              </a:solidFill>
              <a:uFill>
                <a:solidFill>
                  <a:srgbClr val="ffffff"/>
                </a:solidFill>
              </a:uFill>
              <a:latin typeface="Arial"/>
            </a:endParaRPr>
          </a:p>
        </p:txBody>
      </p:sp>
      <p:sp>
        <p:nvSpPr>
          <p:cNvPr id="202" name="CustomShape 9"/>
          <p:cNvSpPr/>
          <p:nvPr/>
        </p:nvSpPr>
        <p:spPr>
          <a:xfrm flipH="1" flipV="1">
            <a:off x="4984560" y="4419720"/>
            <a:ext cx="161640" cy="361440"/>
          </a:xfrm>
          <a:custGeom>
            <a:avLst/>
            <a:gdLst/>
            <a:ahLst/>
            <a:rect l="l" t="t" r="r" b="b"/>
            <a:pathLst>
              <a:path w="21600" h="21600">
                <a:moveTo>
                  <a:pt x="0" y="0"/>
                </a:moveTo>
                <a:lnTo>
                  <a:pt x="21600" y="21600"/>
                </a:lnTo>
              </a:path>
            </a:pathLst>
          </a:cu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03" name="CustomShape 10"/>
          <p:cNvSpPr/>
          <p:nvPr/>
        </p:nvSpPr>
        <p:spPr>
          <a:xfrm>
            <a:off x="4766040" y="4667400"/>
            <a:ext cx="1755360" cy="366120"/>
          </a:xfrm>
          <a:prstGeom prst="rect">
            <a:avLst/>
          </a:prstGeom>
          <a:noFill/>
          <a:ln>
            <a:noFill/>
          </a:ln>
        </p:spPr>
        <p:style>
          <a:lnRef idx="0"/>
          <a:fillRef idx="0"/>
          <a:effectRef idx="0"/>
          <a:fontRef idx="minor"/>
        </p:style>
        <p:txBody>
          <a:bodyPr wrap="none"/>
          <a:p>
            <a:pPr>
              <a:lnSpc>
                <a:spcPct val="100000"/>
              </a:lnSpc>
            </a:pPr>
            <a:r>
              <a:rPr b="0" lang="en-GB" sz="1800" spc="-1" strike="noStrike">
                <a:solidFill>
                  <a:srgbClr val="000000"/>
                </a:solidFill>
                <a:uFill>
                  <a:solidFill>
                    <a:srgbClr val="ffffff"/>
                  </a:solidFill>
                </a:uFill>
                <a:latin typeface="Arial"/>
              </a:rPr>
              <a:t>Phase advance</a:t>
            </a:r>
            <a:endParaRPr b="0" lang="en-GB" sz="1800" spc="-1" strike="noStrike">
              <a:solidFill>
                <a:srgbClr val="000000"/>
              </a:solidFill>
              <a:uFill>
                <a:solidFill>
                  <a:srgbClr val="ffffff"/>
                </a:solidFill>
              </a:uFill>
              <a:latin typeface="Arial"/>
            </a:endParaRPr>
          </a:p>
        </p:txBody>
      </p:sp>
      <p:sp>
        <p:nvSpPr>
          <p:cNvPr id="204" name="CustomShape 11"/>
          <p:cNvSpPr/>
          <p:nvPr/>
        </p:nvSpPr>
        <p:spPr>
          <a:xfrm>
            <a:off x="221400" y="1127880"/>
            <a:ext cx="5284800" cy="366120"/>
          </a:xfrm>
          <a:prstGeom prst="rect">
            <a:avLst/>
          </a:prstGeom>
          <a:noFill/>
          <a:ln>
            <a:noFill/>
          </a:ln>
        </p:spPr>
        <p:style>
          <a:lnRef idx="0"/>
          <a:fillRef idx="0"/>
          <a:effectRef idx="0"/>
          <a:fontRef idx="minor"/>
        </p:style>
        <p:txBody>
          <a:bodyPr wrap="none"/>
          <a:p>
            <a:pPr marL="343080" indent="-342720">
              <a:lnSpc>
                <a:spcPct val="100000"/>
              </a:lnSpc>
              <a:buClr>
                <a:srgbClr val="ffc000"/>
              </a:buClr>
              <a:buFont typeface="Wingdings" charset="2"/>
              <a:buChar char=""/>
            </a:pPr>
            <a:r>
              <a:rPr b="0" lang="en-GB" sz="1800" spc="-1" strike="noStrike">
                <a:solidFill>
                  <a:srgbClr val="000000"/>
                </a:solidFill>
                <a:uFill>
                  <a:solidFill>
                    <a:srgbClr val="ffffff"/>
                  </a:solidFill>
                </a:uFill>
                <a:latin typeface="Arial"/>
              </a:rPr>
              <a:t>Switch MIRKO to calculate the phase advance </a:t>
            </a:r>
            <a:endParaRPr b="0" lang="en-GB" sz="1800" spc="-1" strike="noStrike">
              <a:solidFill>
                <a:srgbClr val="000000"/>
              </a:solidFill>
              <a:uFill>
                <a:solidFill>
                  <a:srgbClr val="ffffff"/>
                </a:solidFill>
              </a:uFill>
              <a:latin typeface="Arial"/>
            </a:endParaRPr>
          </a:p>
        </p:txBody>
      </p:sp>
      <p:pic>
        <p:nvPicPr>
          <p:cNvPr id="205" name="Picture 3" descr=""/>
          <p:cNvPicPr/>
          <p:nvPr/>
        </p:nvPicPr>
        <p:blipFill>
          <a:blip r:embed="rId2"/>
          <a:stretch/>
        </p:blipFill>
        <p:spPr>
          <a:xfrm>
            <a:off x="5307120" y="1225080"/>
            <a:ext cx="590040" cy="266400"/>
          </a:xfrm>
          <a:prstGeom prst="rect">
            <a:avLst/>
          </a:prstGeom>
          <a:ln>
            <a:noFill/>
          </a:ln>
        </p:spPr>
      </p:pic>
      <p:sp>
        <p:nvSpPr>
          <p:cNvPr id="206" name="CustomShape 12"/>
          <p:cNvSpPr/>
          <p:nvPr/>
        </p:nvSpPr>
        <p:spPr>
          <a:xfrm>
            <a:off x="211320" y="1701000"/>
            <a:ext cx="7379640" cy="366120"/>
          </a:xfrm>
          <a:prstGeom prst="rect">
            <a:avLst/>
          </a:prstGeom>
          <a:noFill/>
          <a:ln>
            <a:noFill/>
          </a:ln>
        </p:spPr>
        <p:style>
          <a:lnRef idx="0"/>
          <a:fillRef idx="0"/>
          <a:effectRef idx="0"/>
          <a:fontRef idx="minor"/>
        </p:style>
        <p:txBody>
          <a:bodyPr wrap="none"/>
          <a:p>
            <a:pPr marL="285840" indent="-285480">
              <a:lnSpc>
                <a:spcPct val="100000"/>
              </a:lnSpc>
              <a:buClr>
                <a:srgbClr val="ffc000"/>
              </a:buClr>
              <a:buFont typeface="Wingdings" charset="2"/>
              <a:buChar char=""/>
            </a:pPr>
            <a:r>
              <a:rPr b="0" lang="en-GB" sz="1800" spc="-1" strike="noStrike">
                <a:solidFill>
                  <a:srgbClr val="000000"/>
                </a:solidFill>
                <a:uFill>
                  <a:solidFill>
                    <a:srgbClr val="ffffff"/>
                  </a:solidFill>
                </a:uFill>
                <a:latin typeface="Arial"/>
              </a:rPr>
              <a:t>Phase advance between PGs: MIRKO command </a:t>
            </a:r>
            <a:r>
              <a:rPr b="0" lang="en-GB" sz="1800" spc="-1" strike="noStrike">
                <a:solidFill>
                  <a:srgbClr val="ff0000"/>
                </a:solidFill>
                <a:uFill>
                  <a:solidFill>
                    <a:srgbClr val="ffffff"/>
                  </a:solidFill>
                </a:uFill>
                <a:latin typeface="Arial"/>
              </a:rPr>
              <a:t>@PROFILGITTER</a:t>
            </a:r>
            <a:endParaRPr b="0" lang="en-GB" sz="1800" spc="-1" strike="noStrike">
              <a:solidFill>
                <a:srgbClr val="000000"/>
              </a:solidFill>
              <a:uFill>
                <a:solidFill>
                  <a:srgbClr val="ffffff"/>
                </a:solidFill>
              </a:uFill>
              <a:latin typeface="Arial"/>
            </a:endParaRPr>
          </a:p>
        </p:txBody>
      </p:sp>
      <p:sp>
        <p:nvSpPr>
          <p:cNvPr id="207" name="TextShape 13"/>
          <p:cNvSpPr txBox="1"/>
          <p:nvPr/>
        </p:nvSpPr>
        <p:spPr>
          <a:xfrm>
            <a:off x="7123680" y="6552720"/>
            <a:ext cx="824760" cy="364680"/>
          </a:xfrm>
          <a:prstGeom prst="rect">
            <a:avLst/>
          </a:prstGeom>
          <a:noFill/>
          <a:ln>
            <a:noFill/>
          </a:ln>
        </p:spPr>
        <p:txBody>
          <a:bodyPr anchor="ctr"/>
          <a:p>
            <a:pPr algn="r">
              <a:lnSpc>
                <a:spcPct val="100000"/>
              </a:lnSpc>
            </a:pPr>
            <a:r>
              <a:rPr b="0" lang="en-GB" sz="1000" spc="-1" strike="noStrike">
                <a:solidFill>
                  <a:srgbClr val="000000"/>
                </a:solidFill>
                <a:uFill>
                  <a:solidFill>
                    <a:srgbClr val="ffffff"/>
                  </a:solidFill>
                </a:uFill>
                <a:latin typeface="Arial"/>
              </a:rPr>
              <a:t>26.01.2016</a:t>
            </a:r>
            <a:endParaRPr b="0" lang="en-GB" sz="1000" spc="-1" strike="noStrike">
              <a:solidFill>
                <a:srgbClr val="000000"/>
              </a:solidFill>
              <a:uFill>
                <a:solidFill>
                  <a:srgbClr val="ffffff"/>
                </a:solidFill>
              </a:uFill>
              <a:latin typeface="Times New Roman"/>
            </a:endParaRPr>
          </a:p>
        </p:txBody>
      </p:sp>
      <p:sp>
        <p:nvSpPr>
          <p:cNvPr id="208" name="TextShape 14"/>
          <p:cNvSpPr txBox="1"/>
          <p:nvPr/>
        </p:nvSpPr>
        <p:spPr>
          <a:xfrm>
            <a:off x="3962520" y="6560640"/>
            <a:ext cx="3136320" cy="356760"/>
          </a:xfrm>
          <a:prstGeom prst="rect">
            <a:avLst/>
          </a:prstGeom>
          <a:noFill/>
          <a:ln>
            <a:noFill/>
          </a:ln>
        </p:spPr>
        <p:txBody>
          <a:bodyPr anchor="ctr"/>
          <a:p>
            <a:pPr>
              <a:lnSpc>
                <a:spcPct val="100000"/>
              </a:lnSpc>
            </a:pPr>
            <a:r>
              <a:rPr b="0" lang="en-GB" sz="1000" spc="-1" strike="noStrike">
                <a:solidFill>
                  <a:srgbClr val="333333"/>
                </a:solidFill>
                <a:uFill>
                  <a:solidFill>
                    <a:srgbClr val="ffffff"/>
                  </a:solidFill>
                </a:uFill>
                <a:latin typeface="Arial"/>
              </a:rPr>
              <a:t>Y. El Hayek</a:t>
            </a:r>
            <a:endParaRPr b="0" lang="en-GB" sz="1000" spc="-1" strike="noStrike">
              <a:solidFill>
                <a:srgbClr val="000000"/>
              </a:solidFill>
              <a:uFill>
                <a:solidFill>
                  <a:srgbClr val="ffffff"/>
                </a:solidFill>
              </a:uFill>
              <a:latin typeface="Times New Roman"/>
            </a:endParaRPr>
          </a:p>
        </p:txBody>
      </p:sp>
      <p:sp>
        <p:nvSpPr>
          <p:cNvPr id="209" name="TextShape 15"/>
          <p:cNvSpPr txBox="1"/>
          <p:nvPr/>
        </p:nvSpPr>
        <p:spPr>
          <a:xfrm>
            <a:off x="7965000" y="6552720"/>
            <a:ext cx="744480" cy="364680"/>
          </a:xfrm>
          <a:prstGeom prst="rect">
            <a:avLst/>
          </a:prstGeom>
          <a:noFill/>
          <a:ln>
            <a:noFill/>
          </a:ln>
        </p:spPr>
        <p:txBody>
          <a:bodyPr anchor="ctr"/>
          <a:p>
            <a:pPr algn="r">
              <a:lnSpc>
                <a:spcPct val="100000"/>
              </a:lnSpc>
            </a:pPr>
            <a:fld id="{4E797299-79D5-4A60-BA5A-355BEC4227FE}" type="slidenum">
              <a:rPr b="0" lang="en-GB" sz="1000" spc="-1" strike="noStrike">
                <a:solidFill>
                  <a:srgbClr val="333333"/>
                </a:solidFill>
                <a:uFill>
                  <a:solidFill>
                    <a:srgbClr val="ffffff"/>
                  </a:solidFill>
                </a:uFill>
                <a:latin typeface="Arial"/>
              </a:rPr>
              <a:t>&lt;number&gt;</a:t>
            </a:fld>
            <a:endParaRPr b="0" lang="en-GB" sz="1000" spc="-1" strike="noStrike">
              <a:solidFill>
                <a:srgbClr val="000000"/>
              </a:solidFill>
              <a:uFill>
                <a:solidFill>
                  <a:srgbClr val="ffffff"/>
                </a:solidFill>
              </a:uFill>
              <a:latin typeface="Times New Roman"/>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Shape 1"/>
          <p:cNvSpPr txBox="1"/>
          <p:nvPr/>
        </p:nvSpPr>
        <p:spPr>
          <a:xfrm>
            <a:off x="422640" y="271440"/>
            <a:ext cx="5584320" cy="787320"/>
          </a:xfrm>
          <a:prstGeom prst="rect">
            <a:avLst/>
          </a:prstGeom>
          <a:noFill/>
          <a:ln>
            <a:noFill/>
          </a:ln>
        </p:spPr>
        <p:txBody>
          <a:bodyPr anchor="b"/>
          <a:p>
            <a:pPr>
              <a:lnSpc>
                <a:spcPct val="100000"/>
              </a:lnSpc>
            </a:pPr>
            <a:r>
              <a:rPr b="1" lang="de-DE" sz="2400" spc="-1" strike="noStrike">
                <a:solidFill>
                  <a:srgbClr val="333333"/>
                </a:solidFill>
                <a:uFill>
                  <a:solidFill>
                    <a:srgbClr val="ffffff"/>
                  </a:solidFill>
                </a:uFill>
                <a:latin typeface="Arial"/>
              </a:rPr>
              <a:t>TK Collimation: TK Envelope</a:t>
            </a:r>
            <a:endParaRPr b="0" lang="de-DE" sz="2400" spc="-1" strike="noStrike">
              <a:solidFill>
                <a:srgbClr val="000000"/>
              </a:solidFill>
              <a:uFill>
                <a:solidFill>
                  <a:srgbClr val="ffffff"/>
                </a:solidFill>
              </a:uFill>
              <a:latin typeface="Arial"/>
            </a:endParaRPr>
          </a:p>
        </p:txBody>
      </p:sp>
      <p:pic>
        <p:nvPicPr>
          <p:cNvPr id="211" name="Picture 4" descr=""/>
          <p:cNvPicPr/>
          <p:nvPr/>
        </p:nvPicPr>
        <p:blipFill>
          <a:blip r:embed="rId1"/>
          <a:stretch/>
        </p:blipFill>
        <p:spPr>
          <a:xfrm>
            <a:off x="422280" y="1720080"/>
            <a:ext cx="8211600" cy="4365360"/>
          </a:xfrm>
          <a:prstGeom prst="rect">
            <a:avLst/>
          </a:prstGeom>
          <a:ln>
            <a:noFill/>
          </a:ln>
        </p:spPr>
      </p:pic>
      <p:sp>
        <p:nvSpPr>
          <p:cNvPr id="212" name="TextShape 2"/>
          <p:cNvSpPr txBox="1"/>
          <p:nvPr/>
        </p:nvSpPr>
        <p:spPr>
          <a:xfrm>
            <a:off x="7123680" y="6552720"/>
            <a:ext cx="824760" cy="364680"/>
          </a:xfrm>
          <a:prstGeom prst="rect">
            <a:avLst/>
          </a:prstGeom>
          <a:noFill/>
          <a:ln>
            <a:noFill/>
          </a:ln>
        </p:spPr>
        <p:txBody>
          <a:bodyPr anchor="ctr"/>
          <a:p>
            <a:pPr algn="r">
              <a:lnSpc>
                <a:spcPct val="100000"/>
              </a:lnSpc>
            </a:pPr>
            <a:r>
              <a:rPr b="0" lang="en-GB" sz="1000" spc="-1" strike="noStrike">
                <a:solidFill>
                  <a:srgbClr val="000000"/>
                </a:solidFill>
                <a:uFill>
                  <a:solidFill>
                    <a:srgbClr val="ffffff"/>
                  </a:solidFill>
                </a:uFill>
                <a:latin typeface="Arial"/>
              </a:rPr>
              <a:t>26.01.2016</a:t>
            </a:r>
            <a:endParaRPr b="0" lang="en-GB" sz="1000" spc="-1" strike="noStrike">
              <a:solidFill>
                <a:srgbClr val="000000"/>
              </a:solidFill>
              <a:uFill>
                <a:solidFill>
                  <a:srgbClr val="ffffff"/>
                </a:solidFill>
              </a:uFill>
              <a:latin typeface="Times New Roman"/>
            </a:endParaRPr>
          </a:p>
        </p:txBody>
      </p:sp>
      <p:sp>
        <p:nvSpPr>
          <p:cNvPr id="213" name="TextShape 3"/>
          <p:cNvSpPr txBox="1"/>
          <p:nvPr/>
        </p:nvSpPr>
        <p:spPr>
          <a:xfrm>
            <a:off x="3962520" y="6560640"/>
            <a:ext cx="3136320" cy="356760"/>
          </a:xfrm>
          <a:prstGeom prst="rect">
            <a:avLst/>
          </a:prstGeom>
          <a:noFill/>
          <a:ln>
            <a:noFill/>
          </a:ln>
        </p:spPr>
        <p:txBody>
          <a:bodyPr anchor="ctr"/>
          <a:p>
            <a:pPr>
              <a:lnSpc>
                <a:spcPct val="100000"/>
              </a:lnSpc>
            </a:pPr>
            <a:r>
              <a:rPr b="0" lang="en-GB" sz="1000" spc="-1" strike="noStrike">
                <a:solidFill>
                  <a:srgbClr val="333333"/>
                </a:solidFill>
                <a:uFill>
                  <a:solidFill>
                    <a:srgbClr val="ffffff"/>
                  </a:solidFill>
                </a:uFill>
                <a:latin typeface="Arial"/>
              </a:rPr>
              <a:t>Y. El Hayek</a:t>
            </a:r>
            <a:endParaRPr b="0" lang="en-GB" sz="1000" spc="-1" strike="noStrike">
              <a:solidFill>
                <a:srgbClr val="000000"/>
              </a:solidFill>
              <a:uFill>
                <a:solidFill>
                  <a:srgbClr val="ffffff"/>
                </a:solidFill>
              </a:uFill>
              <a:latin typeface="Times New Roman"/>
            </a:endParaRPr>
          </a:p>
        </p:txBody>
      </p:sp>
      <p:sp>
        <p:nvSpPr>
          <p:cNvPr id="214" name="TextShape 4"/>
          <p:cNvSpPr txBox="1"/>
          <p:nvPr/>
        </p:nvSpPr>
        <p:spPr>
          <a:xfrm>
            <a:off x="7965000" y="6552720"/>
            <a:ext cx="744480" cy="364680"/>
          </a:xfrm>
          <a:prstGeom prst="rect">
            <a:avLst/>
          </a:prstGeom>
          <a:noFill/>
          <a:ln>
            <a:noFill/>
          </a:ln>
        </p:spPr>
        <p:txBody>
          <a:bodyPr anchor="ctr"/>
          <a:p>
            <a:pPr algn="r">
              <a:lnSpc>
                <a:spcPct val="100000"/>
              </a:lnSpc>
            </a:pPr>
            <a:fld id="{8D9D4ECB-3825-47AE-8335-EAC21F29AADC}" type="slidenum">
              <a:rPr b="0" lang="en-GB" sz="1000" spc="-1" strike="noStrike">
                <a:solidFill>
                  <a:srgbClr val="333333"/>
                </a:solidFill>
                <a:uFill>
                  <a:solidFill>
                    <a:srgbClr val="ffffff"/>
                  </a:solidFill>
                </a:uFill>
                <a:latin typeface="Arial"/>
              </a:rPr>
              <a:t>&lt;number&gt;</a:t>
            </a:fld>
            <a:endParaRPr b="0" lang="en-GB" sz="1000" spc="-1" strike="noStrike">
              <a:solidFill>
                <a:srgbClr val="000000"/>
              </a:solidFill>
              <a:uFill>
                <a:solidFill>
                  <a:srgbClr val="ffffff"/>
                </a:solidFill>
              </a:uFill>
              <a:latin typeface="Times New Roman"/>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TextShape 1"/>
          <p:cNvSpPr txBox="1"/>
          <p:nvPr/>
        </p:nvSpPr>
        <p:spPr>
          <a:xfrm>
            <a:off x="422640" y="271440"/>
            <a:ext cx="5584320" cy="787320"/>
          </a:xfrm>
          <a:prstGeom prst="rect">
            <a:avLst/>
          </a:prstGeom>
          <a:noFill/>
          <a:ln>
            <a:noFill/>
          </a:ln>
        </p:spPr>
        <p:txBody>
          <a:bodyPr anchor="b">
            <a:normAutofit/>
          </a:bodyPr>
          <a:p>
            <a:pPr>
              <a:lnSpc>
                <a:spcPct val="100000"/>
              </a:lnSpc>
            </a:pPr>
            <a:r>
              <a:rPr b="1" lang="de-DE" sz="2400" spc="-1" strike="noStrike">
                <a:solidFill>
                  <a:srgbClr val="333333"/>
                </a:solidFill>
                <a:uFill>
                  <a:solidFill>
                    <a:srgbClr val="ffffff"/>
                  </a:solidFill>
                </a:uFill>
                <a:latin typeface="Arial"/>
              </a:rPr>
              <a:t>Collimation Results: Injection Efficiency</a:t>
            </a:r>
            <a:endParaRPr b="0" lang="de-DE" sz="2400" spc="-1" strike="noStrike">
              <a:solidFill>
                <a:srgbClr val="000000"/>
              </a:solidFill>
              <a:uFill>
                <a:solidFill>
                  <a:srgbClr val="ffffff"/>
                </a:solidFill>
              </a:uFill>
              <a:latin typeface="Arial"/>
            </a:endParaRPr>
          </a:p>
        </p:txBody>
      </p:sp>
      <p:pic>
        <p:nvPicPr>
          <p:cNvPr id="216" name="Picture 2" descr=""/>
          <p:cNvPicPr/>
          <p:nvPr/>
        </p:nvPicPr>
        <p:blipFill>
          <a:blip r:embed="rId1"/>
          <a:stretch/>
        </p:blipFill>
        <p:spPr>
          <a:xfrm>
            <a:off x="422640" y="1351080"/>
            <a:ext cx="4305240" cy="2679480"/>
          </a:xfrm>
          <a:prstGeom prst="rect">
            <a:avLst/>
          </a:prstGeom>
          <a:ln>
            <a:noFill/>
          </a:ln>
        </p:spPr>
      </p:pic>
      <p:pic>
        <p:nvPicPr>
          <p:cNvPr id="217" name="Picture 3" descr=""/>
          <p:cNvPicPr/>
          <p:nvPr/>
        </p:nvPicPr>
        <p:blipFill>
          <a:blip r:embed="rId2"/>
          <a:stretch/>
        </p:blipFill>
        <p:spPr>
          <a:xfrm>
            <a:off x="4728240" y="1337760"/>
            <a:ext cx="4322160" cy="2690280"/>
          </a:xfrm>
          <a:prstGeom prst="rect">
            <a:avLst/>
          </a:prstGeom>
          <a:ln>
            <a:noFill/>
          </a:ln>
        </p:spPr>
      </p:pic>
      <p:sp>
        <p:nvSpPr>
          <p:cNvPr id="218" name="CustomShape 2"/>
          <p:cNvSpPr/>
          <p:nvPr/>
        </p:nvSpPr>
        <p:spPr>
          <a:xfrm>
            <a:off x="147600" y="4617000"/>
            <a:ext cx="4370040" cy="1586520"/>
          </a:xfrm>
          <a:prstGeom prst="rect">
            <a:avLst/>
          </a:prstGeom>
          <a:noFill/>
          <a:ln>
            <a:noFill/>
          </a:ln>
        </p:spPr>
        <p:style>
          <a:lnRef idx="0"/>
          <a:fillRef idx="0"/>
          <a:effectRef idx="0"/>
          <a:fontRef idx="minor"/>
        </p:style>
        <p:txBody>
          <a:bodyPr>
            <a:normAutofit/>
          </a:bodyPr>
          <a:p>
            <a:pPr>
              <a:lnSpc>
                <a:spcPct val="100000"/>
              </a:lnSpc>
              <a:spcBef>
                <a:spcPts val="601"/>
              </a:spcBef>
            </a:pPr>
            <a:r>
              <a:rPr b="0" lang="en-GB" sz="2400" spc="-1" strike="noStrike">
                <a:solidFill>
                  <a:srgbClr val="333333"/>
                </a:solidFill>
                <a:uFill>
                  <a:solidFill>
                    <a:srgbClr val="ffffff"/>
                  </a:solidFill>
                </a:uFill>
                <a:latin typeface="Arial"/>
              </a:rPr>
              <a:t>Without collimation</a:t>
            </a:r>
            <a:endParaRPr b="0" lang="en-GB" sz="2400" spc="-1" strike="noStrike">
              <a:solidFill>
                <a:srgbClr val="000000"/>
              </a:solidFill>
              <a:uFill>
                <a:solidFill>
                  <a:srgbClr val="ffffff"/>
                </a:solidFill>
              </a:uFill>
              <a:latin typeface="Arial"/>
            </a:endParaRPr>
          </a:p>
          <a:p>
            <a:pPr marL="343080" indent="-342720">
              <a:lnSpc>
                <a:spcPct val="100000"/>
              </a:lnSpc>
              <a:spcBef>
                <a:spcPts val="601"/>
              </a:spcBef>
              <a:buClr>
                <a:srgbClr val="fdbb63"/>
              </a:buClr>
              <a:buFont typeface="Wingdings" charset="2"/>
              <a:buChar char=""/>
            </a:pPr>
            <a:r>
              <a:rPr b="0" lang="en-GB" sz="2400" spc="-1" strike="noStrike">
                <a:solidFill>
                  <a:srgbClr val="333333"/>
                </a:solidFill>
                <a:uFill>
                  <a:solidFill>
                    <a:srgbClr val="ffffff"/>
                  </a:solidFill>
                </a:uFill>
                <a:latin typeface="Arial"/>
              </a:rPr>
              <a:t>Injection efficiency only ~ 50 %</a:t>
            </a:r>
            <a:endParaRPr b="0" lang="en-GB" sz="2400" spc="-1" strike="noStrike">
              <a:solidFill>
                <a:srgbClr val="000000"/>
              </a:solidFill>
              <a:uFill>
                <a:solidFill>
                  <a:srgbClr val="ffffff"/>
                </a:solidFill>
              </a:uFill>
              <a:latin typeface="Arial"/>
            </a:endParaRPr>
          </a:p>
          <a:p>
            <a:pPr marL="343080" indent="-342720">
              <a:lnSpc>
                <a:spcPct val="100000"/>
              </a:lnSpc>
              <a:spcBef>
                <a:spcPts val="601"/>
              </a:spcBef>
              <a:buClr>
                <a:srgbClr val="fdbb63"/>
              </a:buClr>
              <a:buFont typeface="Wingdings" charset="2"/>
              <a:buChar char=""/>
            </a:pPr>
            <a:r>
              <a:rPr b="0" lang="en-GB" sz="2400" spc="-1" strike="noStrike">
                <a:solidFill>
                  <a:srgbClr val="333333"/>
                </a:solidFill>
                <a:uFill>
                  <a:solidFill>
                    <a:srgbClr val="ffffff"/>
                  </a:solidFill>
                </a:uFill>
                <a:latin typeface="Arial"/>
              </a:rPr>
              <a:t>High losses at injection septum</a:t>
            </a:r>
            <a:endParaRPr b="0" lang="en-GB" sz="2400" spc="-1" strike="noStrike">
              <a:solidFill>
                <a:srgbClr val="000000"/>
              </a:solidFill>
              <a:uFill>
                <a:solidFill>
                  <a:srgbClr val="ffffff"/>
                </a:solidFill>
              </a:uFill>
              <a:latin typeface="Arial"/>
            </a:endParaRPr>
          </a:p>
        </p:txBody>
      </p:sp>
      <p:sp>
        <p:nvSpPr>
          <p:cNvPr id="219" name="CustomShape 3"/>
          <p:cNvSpPr/>
          <p:nvPr/>
        </p:nvSpPr>
        <p:spPr>
          <a:xfrm>
            <a:off x="4644000" y="3970800"/>
            <a:ext cx="4370040" cy="2607480"/>
          </a:xfrm>
          <a:prstGeom prst="rect">
            <a:avLst/>
          </a:prstGeom>
          <a:noFill/>
          <a:ln>
            <a:noFill/>
          </a:ln>
        </p:spPr>
        <p:style>
          <a:lnRef idx="0"/>
          <a:fillRef idx="0"/>
          <a:effectRef idx="0"/>
          <a:fontRef idx="minor"/>
        </p:style>
        <p:txBody>
          <a:bodyPr lIns="90000" rIns="90000" tIns="45000" bIns="45000"/>
          <a:p>
            <a:pPr>
              <a:lnSpc>
                <a:spcPct val="100000"/>
              </a:lnSpc>
              <a:spcBef>
                <a:spcPts val="601"/>
              </a:spcBef>
            </a:pPr>
            <a:r>
              <a:rPr b="0" lang="en-GB" sz="2400" spc="-1" strike="noStrike">
                <a:solidFill>
                  <a:srgbClr val="333333"/>
                </a:solidFill>
                <a:uFill>
                  <a:solidFill>
                    <a:srgbClr val="ffffff"/>
                  </a:solidFill>
                </a:uFill>
                <a:latin typeface="Arial"/>
              </a:rPr>
              <a:t>With collimation</a:t>
            </a:r>
            <a:endParaRPr b="0" lang="en-GB" sz="2400" spc="-1" strike="noStrike">
              <a:solidFill>
                <a:srgbClr val="000000"/>
              </a:solidFill>
              <a:uFill>
                <a:solidFill>
                  <a:srgbClr val="ffffff"/>
                </a:solidFill>
              </a:uFill>
              <a:latin typeface="Arial"/>
            </a:endParaRPr>
          </a:p>
          <a:p>
            <a:pPr marL="343080" indent="-342720">
              <a:lnSpc>
                <a:spcPct val="100000"/>
              </a:lnSpc>
              <a:spcBef>
                <a:spcPts val="601"/>
              </a:spcBef>
              <a:buClr>
                <a:srgbClr val="fdbb63"/>
              </a:buClr>
              <a:buFont typeface="Wingdings" charset="2"/>
              <a:buChar char=""/>
            </a:pPr>
            <a:r>
              <a:rPr b="0" lang="en-GB" sz="2400" spc="-1" strike="noStrike">
                <a:solidFill>
                  <a:srgbClr val="333333"/>
                </a:solidFill>
                <a:uFill>
                  <a:solidFill>
                    <a:srgbClr val="ffffff"/>
                  </a:solidFill>
                </a:uFill>
                <a:latin typeface="Arial"/>
              </a:rPr>
              <a:t>Injection efficiency ~ 95 %</a:t>
            </a:r>
            <a:endParaRPr b="0" lang="en-GB" sz="2400" spc="-1" strike="noStrike">
              <a:solidFill>
                <a:srgbClr val="000000"/>
              </a:solidFill>
              <a:uFill>
                <a:solidFill>
                  <a:srgbClr val="ffffff"/>
                </a:solidFill>
              </a:uFill>
              <a:latin typeface="Arial"/>
            </a:endParaRPr>
          </a:p>
          <a:p>
            <a:pPr marL="343080" indent="-342720">
              <a:lnSpc>
                <a:spcPct val="100000"/>
              </a:lnSpc>
              <a:spcBef>
                <a:spcPts val="601"/>
              </a:spcBef>
              <a:buClr>
                <a:srgbClr val="fdbb63"/>
              </a:buClr>
              <a:buFont typeface="Wingdings" charset="2"/>
              <a:buChar char=""/>
            </a:pPr>
            <a:r>
              <a:rPr b="0" lang="en-GB" sz="2400" spc="-1" strike="noStrike">
                <a:solidFill>
                  <a:srgbClr val="333333"/>
                </a:solidFill>
                <a:uFill>
                  <a:solidFill>
                    <a:srgbClr val="ffffff"/>
                  </a:solidFill>
                </a:uFill>
                <a:latin typeface="Arial"/>
              </a:rPr>
              <a:t>Few losses at injection septum</a:t>
            </a:r>
            <a:endParaRPr b="0" lang="en-GB" sz="2400" spc="-1" strike="noStrike">
              <a:solidFill>
                <a:srgbClr val="000000"/>
              </a:solidFill>
              <a:uFill>
                <a:solidFill>
                  <a:srgbClr val="ffffff"/>
                </a:solidFill>
              </a:uFill>
              <a:latin typeface="Arial"/>
            </a:endParaRPr>
          </a:p>
          <a:p>
            <a:pPr marL="343080" indent="-342720">
              <a:lnSpc>
                <a:spcPct val="100000"/>
              </a:lnSpc>
              <a:spcBef>
                <a:spcPts val="601"/>
              </a:spcBef>
              <a:buClr>
                <a:srgbClr val="fdbb63"/>
              </a:buClr>
              <a:buFont typeface="Wingdings" charset="2"/>
              <a:buChar char=""/>
            </a:pPr>
            <a:r>
              <a:rPr b="0" lang="en-GB" sz="2400" spc="-1" strike="noStrike">
                <a:solidFill>
                  <a:srgbClr val="333333"/>
                </a:solidFill>
                <a:uFill>
                  <a:solidFill>
                    <a:srgbClr val="ffffff"/>
                  </a:solidFill>
                </a:uFill>
                <a:latin typeface="Arial"/>
              </a:rPr>
              <a:t>Higher accumulated intensity</a:t>
            </a:r>
            <a:endParaRPr b="0" lang="en-GB" sz="2400" spc="-1" strike="noStrike">
              <a:solidFill>
                <a:srgbClr val="000000"/>
              </a:solidFill>
              <a:uFill>
                <a:solidFill>
                  <a:srgbClr val="ffffff"/>
                </a:solidFill>
              </a:uFill>
              <a:latin typeface="Arial"/>
            </a:endParaRPr>
          </a:p>
        </p:txBody>
      </p:sp>
      <p:sp>
        <p:nvSpPr>
          <p:cNvPr id="220" name="TextShape 4"/>
          <p:cNvSpPr txBox="1"/>
          <p:nvPr/>
        </p:nvSpPr>
        <p:spPr>
          <a:xfrm>
            <a:off x="7123680" y="6552720"/>
            <a:ext cx="824760" cy="364680"/>
          </a:xfrm>
          <a:prstGeom prst="rect">
            <a:avLst/>
          </a:prstGeom>
          <a:noFill/>
          <a:ln>
            <a:noFill/>
          </a:ln>
        </p:spPr>
        <p:txBody>
          <a:bodyPr anchor="ctr"/>
          <a:p>
            <a:pPr algn="r">
              <a:lnSpc>
                <a:spcPct val="100000"/>
              </a:lnSpc>
            </a:pPr>
            <a:r>
              <a:rPr b="0" lang="en-GB" sz="1000" spc="-1" strike="noStrike">
                <a:solidFill>
                  <a:srgbClr val="000000"/>
                </a:solidFill>
                <a:uFill>
                  <a:solidFill>
                    <a:srgbClr val="ffffff"/>
                  </a:solidFill>
                </a:uFill>
                <a:latin typeface="Arial"/>
              </a:rPr>
              <a:t>26.01.2016</a:t>
            </a:r>
            <a:endParaRPr b="0" lang="en-GB" sz="1000" spc="-1" strike="noStrike">
              <a:solidFill>
                <a:srgbClr val="000000"/>
              </a:solidFill>
              <a:uFill>
                <a:solidFill>
                  <a:srgbClr val="ffffff"/>
                </a:solidFill>
              </a:uFill>
              <a:latin typeface="Times New Roman"/>
            </a:endParaRPr>
          </a:p>
        </p:txBody>
      </p:sp>
      <p:sp>
        <p:nvSpPr>
          <p:cNvPr id="221" name="TextShape 5"/>
          <p:cNvSpPr txBox="1"/>
          <p:nvPr/>
        </p:nvSpPr>
        <p:spPr>
          <a:xfrm>
            <a:off x="3962520" y="6560640"/>
            <a:ext cx="3136320" cy="356760"/>
          </a:xfrm>
          <a:prstGeom prst="rect">
            <a:avLst/>
          </a:prstGeom>
          <a:noFill/>
          <a:ln>
            <a:noFill/>
          </a:ln>
        </p:spPr>
        <p:txBody>
          <a:bodyPr anchor="ctr"/>
          <a:p>
            <a:pPr>
              <a:lnSpc>
                <a:spcPct val="100000"/>
              </a:lnSpc>
            </a:pPr>
            <a:r>
              <a:rPr b="0" lang="en-GB" sz="1000" spc="-1" strike="noStrike">
                <a:solidFill>
                  <a:srgbClr val="333333"/>
                </a:solidFill>
                <a:uFill>
                  <a:solidFill>
                    <a:srgbClr val="ffffff"/>
                  </a:solidFill>
                </a:uFill>
                <a:latin typeface="Arial"/>
              </a:rPr>
              <a:t>Y. El Hayek</a:t>
            </a:r>
            <a:endParaRPr b="0" lang="en-GB" sz="1000" spc="-1" strike="noStrike">
              <a:solidFill>
                <a:srgbClr val="000000"/>
              </a:solidFill>
              <a:uFill>
                <a:solidFill>
                  <a:srgbClr val="ffffff"/>
                </a:solidFill>
              </a:uFill>
              <a:latin typeface="Times New Roman"/>
            </a:endParaRPr>
          </a:p>
        </p:txBody>
      </p:sp>
      <p:sp>
        <p:nvSpPr>
          <p:cNvPr id="222" name="TextShape 6"/>
          <p:cNvSpPr txBox="1"/>
          <p:nvPr/>
        </p:nvSpPr>
        <p:spPr>
          <a:xfrm>
            <a:off x="7965000" y="6552720"/>
            <a:ext cx="744480" cy="364680"/>
          </a:xfrm>
          <a:prstGeom prst="rect">
            <a:avLst/>
          </a:prstGeom>
          <a:noFill/>
          <a:ln>
            <a:noFill/>
          </a:ln>
        </p:spPr>
        <p:txBody>
          <a:bodyPr anchor="ctr"/>
          <a:p>
            <a:pPr algn="r">
              <a:lnSpc>
                <a:spcPct val="100000"/>
              </a:lnSpc>
            </a:pPr>
            <a:fld id="{6F1E9099-017E-4991-978D-7439A53083F9}" type="slidenum">
              <a:rPr b="0" lang="en-GB" sz="1000" spc="-1" strike="noStrike">
                <a:solidFill>
                  <a:srgbClr val="333333"/>
                </a:solidFill>
                <a:uFill>
                  <a:solidFill>
                    <a:srgbClr val="ffffff"/>
                  </a:solidFill>
                </a:uFill>
                <a:latin typeface="Arial"/>
              </a:rPr>
              <a:t>&lt;number&gt;</a:t>
            </a:fld>
            <a:endParaRPr b="0" lang="en-GB" sz="1000" spc="-1" strike="noStrike">
              <a:solidFill>
                <a:srgbClr val="000000"/>
              </a:solidFill>
              <a:uFill>
                <a:solidFill>
                  <a:srgbClr val="ffffff"/>
                </a:solidFill>
              </a:uFill>
              <a:latin typeface="Times New Roman"/>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422640" y="271440"/>
            <a:ext cx="5584320" cy="787320"/>
          </a:xfrm>
          <a:prstGeom prst="rect">
            <a:avLst/>
          </a:prstGeom>
          <a:noFill/>
          <a:ln>
            <a:noFill/>
          </a:ln>
        </p:spPr>
        <p:txBody>
          <a:bodyPr anchor="b"/>
          <a:p>
            <a:pPr>
              <a:lnSpc>
                <a:spcPct val="100000"/>
              </a:lnSpc>
            </a:pPr>
            <a:r>
              <a:rPr b="1" lang="de-DE" sz="2400" spc="-1" strike="noStrike">
                <a:solidFill>
                  <a:srgbClr val="333333"/>
                </a:solidFill>
                <a:uFill>
                  <a:solidFill>
                    <a:srgbClr val="ffffff"/>
                  </a:solidFill>
                </a:uFill>
                <a:latin typeface="Arial"/>
              </a:rPr>
              <a:t>Übersicht</a:t>
            </a:r>
            <a:endParaRPr b="0" lang="de-DE" sz="2400" spc="-1" strike="noStrike">
              <a:solidFill>
                <a:srgbClr val="000000"/>
              </a:solidFill>
              <a:uFill>
                <a:solidFill>
                  <a:srgbClr val="ffffff"/>
                </a:solidFill>
              </a:uFill>
              <a:latin typeface="Arial"/>
            </a:endParaRPr>
          </a:p>
        </p:txBody>
      </p:sp>
      <p:sp>
        <p:nvSpPr>
          <p:cNvPr id="96" name="TextShape 2"/>
          <p:cNvSpPr txBox="1"/>
          <p:nvPr/>
        </p:nvSpPr>
        <p:spPr>
          <a:xfrm>
            <a:off x="422640" y="1450800"/>
            <a:ext cx="8211600" cy="4903200"/>
          </a:xfrm>
          <a:prstGeom prst="rect">
            <a:avLst/>
          </a:prstGeom>
          <a:noFill/>
          <a:ln>
            <a:noFill/>
          </a:ln>
        </p:spPr>
        <p:txBody>
          <a:bodyPr/>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Minieinführung in Multiturninjektion</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Vorschlag: </a:t>
            </a:r>
            <a:br/>
            <a:r>
              <a:rPr b="0" lang="de-DE" sz="2400" spc="-1" strike="noStrike">
                <a:solidFill>
                  <a:srgbClr val="333333"/>
                </a:solidFill>
                <a:uFill>
                  <a:solidFill>
                    <a:srgbClr val="ffffff"/>
                  </a:solidFill>
                </a:uFill>
                <a:latin typeface="Arial"/>
              </a:rPr>
              <a:t>Einstellung des SIS in zwei Schritten unter Benutzung von zwei automatisierten Messreihen.</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Zusammenfassung/Kochrezept </a:t>
            </a:r>
            <a:endParaRPr b="0" lang="de-DE" sz="2400" spc="-1" strike="noStrike">
              <a:solidFill>
                <a:srgbClr val="333333"/>
              </a:solidFill>
              <a:uFill>
                <a:solidFill>
                  <a:srgbClr val="ffffff"/>
                </a:solidFill>
              </a:uFill>
              <a:latin typeface="Arial"/>
            </a:endParaRPr>
          </a:p>
          <a:p>
            <a:pPr>
              <a:lnSpc>
                <a:spcPct val="100000"/>
              </a:lnSpc>
              <a:spcBef>
                <a:spcPts val="479"/>
              </a:spcBef>
            </a:pPr>
            <a:endParaRPr b="0" lang="de-DE" sz="2400" spc="-1" strike="noStrike">
              <a:solidFill>
                <a:srgbClr val="333333"/>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422640" y="271440"/>
            <a:ext cx="5584320" cy="787320"/>
          </a:xfrm>
          <a:prstGeom prst="rect">
            <a:avLst/>
          </a:prstGeom>
          <a:noFill/>
          <a:ln>
            <a:noFill/>
          </a:ln>
        </p:spPr>
        <p:txBody>
          <a:bodyPr anchor="b">
            <a:normAutofit/>
          </a:bodyPr>
          <a:p>
            <a:pPr>
              <a:lnSpc>
                <a:spcPct val="100000"/>
              </a:lnSpc>
            </a:pPr>
            <a:r>
              <a:rPr b="1" lang="de-DE" sz="2400" spc="-1" strike="noStrike">
                <a:solidFill>
                  <a:srgbClr val="333333"/>
                </a:solidFill>
                <a:uFill>
                  <a:solidFill>
                    <a:srgbClr val="ffffff"/>
                  </a:solidFill>
                </a:uFill>
                <a:latin typeface="Arial"/>
              </a:rPr>
              <a:t>Collimation Results: Dynamic Vaccum</a:t>
            </a:r>
            <a:endParaRPr b="0" lang="de-DE" sz="2400" spc="-1" strike="noStrike">
              <a:solidFill>
                <a:srgbClr val="000000"/>
              </a:solidFill>
              <a:uFill>
                <a:solidFill>
                  <a:srgbClr val="ffffff"/>
                </a:solidFill>
              </a:uFill>
              <a:latin typeface="Arial"/>
            </a:endParaRPr>
          </a:p>
        </p:txBody>
      </p:sp>
      <p:pic>
        <p:nvPicPr>
          <p:cNvPr id="224" name="Picture 2" descr=""/>
          <p:cNvPicPr/>
          <p:nvPr/>
        </p:nvPicPr>
        <p:blipFill>
          <a:blip r:embed="rId1"/>
          <a:stretch/>
        </p:blipFill>
        <p:spPr>
          <a:xfrm>
            <a:off x="605880" y="1450800"/>
            <a:ext cx="7844760" cy="4903560"/>
          </a:xfrm>
          <a:prstGeom prst="rect">
            <a:avLst/>
          </a:prstGeom>
          <a:ln>
            <a:noFill/>
          </a:ln>
        </p:spPr>
      </p:pic>
      <p:sp>
        <p:nvSpPr>
          <p:cNvPr id="225" name="TextShape 2"/>
          <p:cNvSpPr txBox="1"/>
          <p:nvPr/>
        </p:nvSpPr>
        <p:spPr>
          <a:xfrm>
            <a:off x="7123680" y="6552720"/>
            <a:ext cx="824760" cy="364680"/>
          </a:xfrm>
          <a:prstGeom prst="rect">
            <a:avLst/>
          </a:prstGeom>
          <a:noFill/>
          <a:ln>
            <a:noFill/>
          </a:ln>
        </p:spPr>
        <p:txBody>
          <a:bodyPr anchor="ctr"/>
          <a:p>
            <a:pPr algn="r">
              <a:lnSpc>
                <a:spcPct val="100000"/>
              </a:lnSpc>
            </a:pPr>
            <a:r>
              <a:rPr b="0" lang="en-GB" sz="1000" spc="-1" strike="noStrike">
                <a:solidFill>
                  <a:srgbClr val="000000"/>
                </a:solidFill>
                <a:uFill>
                  <a:solidFill>
                    <a:srgbClr val="ffffff"/>
                  </a:solidFill>
                </a:uFill>
                <a:latin typeface="Arial"/>
              </a:rPr>
              <a:t>26.01.2016</a:t>
            </a:r>
            <a:endParaRPr b="0" lang="en-GB" sz="1000" spc="-1" strike="noStrike">
              <a:solidFill>
                <a:srgbClr val="000000"/>
              </a:solidFill>
              <a:uFill>
                <a:solidFill>
                  <a:srgbClr val="ffffff"/>
                </a:solidFill>
              </a:uFill>
              <a:latin typeface="Times New Roman"/>
            </a:endParaRPr>
          </a:p>
        </p:txBody>
      </p:sp>
      <p:sp>
        <p:nvSpPr>
          <p:cNvPr id="226" name="TextShape 3"/>
          <p:cNvSpPr txBox="1"/>
          <p:nvPr/>
        </p:nvSpPr>
        <p:spPr>
          <a:xfrm>
            <a:off x="3962520" y="6560640"/>
            <a:ext cx="3136320" cy="356760"/>
          </a:xfrm>
          <a:prstGeom prst="rect">
            <a:avLst/>
          </a:prstGeom>
          <a:noFill/>
          <a:ln>
            <a:noFill/>
          </a:ln>
        </p:spPr>
        <p:txBody>
          <a:bodyPr anchor="ctr"/>
          <a:p>
            <a:pPr>
              <a:lnSpc>
                <a:spcPct val="100000"/>
              </a:lnSpc>
            </a:pPr>
            <a:r>
              <a:rPr b="0" lang="en-GB" sz="1000" spc="-1" strike="noStrike">
                <a:solidFill>
                  <a:srgbClr val="333333"/>
                </a:solidFill>
                <a:uFill>
                  <a:solidFill>
                    <a:srgbClr val="ffffff"/>
                  </a:solidFill>
                </a:uFill>
                <a:latin typeface="Arial"/>
              </a:rPr>
              <a:t>Y. El Hayek</a:t>
            </a:r>
            <a:endParaRPr b="0" lang="en-GB" sz="1000" spc="-1" strike="noStrike">
              <a:solidFill>
                <a:srgbClr val="000000"/>
              </a:solidFill>
              <a:uFill>
                <a:solidFill>
                  <a:srgbClr val="ffffff"/>
                </a:solidFill>
              </a:uFill>
              <a:latin typeface="Times New Roman"/>
            </a:endParaRPr>
          </a:p>
        </p:txBody>
      </p:sp>
      <p:sp>
        <p:nvSpPr>
          <p:cNvPr id="227" name="TextShape 4"/>
          <p:cNvSpPr txBox="1"/>
          <p:nvPr/>
        </p:nvSpPr>
        <p:spPr>
          <a:xfrm>
            <a:off x="7965000" y="6552720"/>
            <a:ext cx="744480" cy="364680"/>
          </a:xfrm>
          <a:prstGeom prst="rect">
            <a:avLst/>
          </a:prstGeom>
          <a:noFill/>
          <a:ln>
            <a:noFill/>
          </a:ln>
        </p:spPr>
        <p:txBody>
          <a:bodyPr anchor="ctr"/>
          <a:p>
            <a:pPr algn="r">
              <a:lnSpc>
                <a:spcPct val="100000"/>
              </a:lnSpc>
            </a:pPr>
            <a:fld id="{4529041A-C2A9-427F-AF58-156B68D2C477}" type="slidenum">
              <a:rPr b="0" lang="en-GB" sz="1000" spc="-1" strike="noStrike">
                <a:solidFill>
                  <a:srgbClr val="333333"/>
                </a:solidFill>
                <a:uFill>
                  <a:solidFill>
                    <a:srgbClr val="ffffff"/>
                  </a:solidFill>
                </a:uFill>
                <a:latin typeface="Arial"/>
              </a:rPr>
              <a:t>&lt;number&gt;</a:t>
            </a:fld>
            <a:endParaRPr b="0" lang="en-GB" sz="1000" spc="-1" strike="noStrike">
              <a:solidFill>
                <a:srgbClr val="000000"/>
              </a:solidFill>
              <a:uFill>
                <a:solidFill>
                  <a:srgbClr val="ffffff"/>
                </a:solidFill>
              </a:uFill>
              <a:latin typeface="Times New Roman"/>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TextShape 1"/>
          <p:cNvSpPr txBox="1"/>
          <p:nvPr/>
        </p:nvSpPr>
        <p:spPr>
          <a:xfrm>
            <a:off x="422640" y="271440"/>
            <a:ext cx="5584320" cy="787320"/>
          </a:xfrm>
          <a:prstGeom prst="rect">
            <a:avLst/>
          </a:prstGeom>
          <a:noFill/>
          <a:ln>
            <a:noFill/>
          </a:ln>
        </p:spPr>
        <p:txBody>
          <a:bodyPr anchor="b"/>
          <a:p>
            <a:pPr>
              <a:lnSpc>
                <a:spcPct val="100000"/>
              </a:lnSpc>
            </a:pPr>
            <a:r>
              <a:rPr b="1" lang="de-DE" sz="2400" spc="-1" strike="noStrike">
                <a:solidFill>
                  <a:srgbClr val="333333"/>
                </a:solidFill>
                <a:uFill>
                  <a:solidFill>
                    <a:srgbClr val="ffffff"/>
                  </a:solidFill>
                </a:uFill>
                <a:latin typeface="Arial"/>
              </a:rPr>
              <a:t>Collimation Results: SIS18 Intensity</a:t>
            </a:r>
            <a:endParaRPr b="0" lang="de-DE" sz="2400" spc="-1" strike="noStrike">
              <a:solidFill>
                <a:srgbClr val="000000"/>
              </a:solidFill>
              <a:uFill>
                <a:solidFill>
                  <a:srgbClr val="ffffff"/>
                </a:solidFill>
              </a:uFill>
              <a:latin typeface="Arial"/>
            </a:endParaRPr>
          </a:p>
        </p:txBody>
      </p:sp>
      <p:pic>
        <p:nvPicPr>
          <p:cNvPr id="229" name="Picture 2" descr=""/>
          <p:cNvPicPr/>
          <p:nvPr/>
        </p:nvPicPr>
        <p:blipFill>
          <a:blip r:embed="rId1"/>
          <a:stretch/>
        </p:blipFill>
        <p:spPr>
          <a:xfrm>
            <a:off x="596520" y="1450800"/>
            <a:ext cx="7863120" cy="4903560"/>
          </a:xfrm>
          <a:prstGeom prst="rect">
            <a:avLst/>
          </a:prstGeom>
          <a:ln>
            <a:noFill/>
          </a:ln>
        </p:spPr>
      </p:pic>
      <p:sp>
        <p:nvSpPr>
          <p:cNvPr id="230" name="TextShape 2"/>
          <p:cNvSpPr txBox="1"/>
          <p:nvPr/>
        </p:nvSpPr>
        <p:spPr>
          <a:xfrm>
            <a:off x="7123680" y="6552720"/>
            <a:ext cx="824760" cy="364680"/>
          </a:xfrm>
          <a:prstGeom prst="rect">
            <a:avLst/>
          </a:prstGeom>
          <a:noFill/>
          <a:ln>
            <a:noFill/>
          </a:ln>
        </p:spPr>
        <p:txBody>
          <a:bodyPr anchor="ctr"/>
          <a:p>
            <a:pPr algn="r">
              <a:lnSpc>
                <a:spcPct val="100000"/>
              </a:lnSpc>
            </a:pPr>
            <a:r>
              <a:rPr b="0" lang="en-GB" sz="1000" spc="-1" strike="noStrike">
                <a:solidFill>
                  <a:srgbClr val="000000"/>
                </a:solidFill>
                <a:uFill>
                  <a:solidFill>
                    <a:srgbClr val="ffffff"/>
                  </a:solidFill>
                </a:uFill>
                <a:latin typeface="Arial"/>
              </a:rPr>
              <a:t>26.01.2016</a:t>
            </a:r>
            <a:endParaRPr b="0" lang="en-GB" sz="1000" spc="-1" strike="noStrike">
              <a:solidFill>
                <a:srgbClr val="000000"/>
              </a:solidFill>
              <a:uFill>
                <a:solidFill>
                  <a:srgbClr val="ffffff"/>
                </a:solidFill>
              </a:uFill>
              <a:latin typeface="Times New Roman"/>
            </a:endParaRPr>
          </a:p>
        </p:txBody>
      </p:sp>
      <p:sp>
        <p:nvSpPr>
          <p:cNvPr id="231" name="TextShape 3"/>
          <p:cNvSpPr txBox="1"/>
          <p:nvPr/>
        </p:nvSpPr>
        <p:spPr>
          <a:xfrm>
            <a:off x="3962520" y="6560640"/>
            <a:ext cx="3136320" cy="356760"/>
          </a:xfrm>
          <a:prstGeom prst="rect">
            <a:avLst/>
          </a:prstGeom>
          <a:noFill/>
          <a:ln>
            <a:noFill/>
          </a:ln>
        </p:spPr>
        <p:txBody>
          <a:bodyPr anchor="ctr"/>
          <a:p>
            <a:pPr>
              <a:lnSpc>
                <a:spcPct val="100000"/>
              </a:lnSpc>
            </a:pPr>
            <a:r>
              <a:rPr b="0" lang="en-GB" sz="1000" spc="-1" strike="noStrike">
                <a:solidFill>
                  <a:srgbClr val="333333"/>
                </a:solidFill>
                <a:uFill>
                  <a:solidFill>
                    <a:srgbClr val="ffffff"/>
                  </a:solidFill>
                </a:uFill>
                <a:latin typeface="Arial"/>
              </a:rPr>
              <a:t>Y. El Hayek</a:t>
            </a:r>
            <a:endParaRPr b="0" lang="en-GB" sz="1000" spc="-1" strike="noStrike">
              <a:solidFill>
                <a:srgbClr val="000000"/>
              </a:solidFill>
              <a:uFill>
                <a:solidFill>
                  <a:srgbClr val="ffffff"/>
                </a:solidFill>
              </a:uFill>
              <a:latin typeface="Times New Roman"/>
            </a:endParaRPr>
          </a:p>
        </p:txBody>
      </p:sp>
      <p:sp>
        <p:nvSpPr>
          <p:cNvPr id="232" name="TextShape 4"/>
          <p:cNvSpPr txBox="1"/>
          <p:nvPr/>
        </p:nvSpPr>
        <p:spPr>
          <a:xfrm>
            <a:off x="7965000" y="6552720"/>
            <a:ext cx="744480" cy="364680"/>
          </a:xfrm>
          <a:prstGeom prst="rect">
            <a:avLst/>
          </a:prstGeom>
          <a:noFill/>
          <a:ln>
            <a:noFill/>
          </a:ln>
        </p:spPr>
        <p:txBody>
          <a:bodyPr anchor="ctr"/>
          <a:p>
            <a:pPr algn="r">
              <a:lnSpc>
                <a:spcPct val="100000"/>
              </a:lnSpc>
            </a:pPr>
            <a:fld id="{D40BD8E2-D045-4797-988A-DCCB11E9A2A4}" type="slidenum">
              <a:rPr b="0" lang="en-GB" sz="1000" spc="-1" strike="noStrike">
                <a:solidFill>
                  <a:srgbClr val="333333"/>
                </a:solidFill>
                <a:uFill>
                  <a:solidFill>
                    <a:srgbClr val="ffffff"/>
                  </a:solidFill>
                </a:uFill>
                <a:latin typeface="Arial"/>
              </a:rPr>
              <a:t>&lt;number&gt;</a:t>
            </a:fld>
            <a:endParaRPr b="0" lang="en-GB" sz="1000" spc="-1" strike="noStrike">
              <a:solidFill>
                <a:srgbClr val="000000"/>
              </a:solidFill>
              <a:uFill>
                <a:solidFill>
                  <a:srgbClr val="ffffff"/>
                </a:solidFill>
              </a:uFill>
              <a:latin typeface="Times New Roman"/>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422640" y="271440"/>
            <a:ext cx="5584320" cy="787320"/>
          </a:xfrm>
          <a:prstGeom prst="rect">
            <a:avLst/>
          </a:prstGeom>
          <a:noFill/>
          <a:ln>
            <a:noFill/>
          </a:ln>
        </p:spPr>
        <p:txBody>
          <a:bodyPr anchor="b">
            <a:normAutofit/>
          </a:bodyPr>
          <a:p>
            <a:pPr>
              <a:lnSpc>
                <a:spcPct val="100000"/>
              </a:lnSpc>
            </a:pPr>
            <a:r>
              <a:rPr b="1" lang="de-DE" sz="2400" spc="-1" strike="noStrike">
                <a:solidFill>
                  <a:srgbClr val="333333"/>
                </a:solidFill>
                <a:uFill>
                  <a:solidFill>
                    <a:srgbClr val="ffffff"/>
                  </a:solidFill>
                </a:uFill>
                <a:latin typeface="Arial"/>
              </a:rPr>
              <a:t>Kurze Einführung Multiturninjektion (MTI)  I</a:t>
            </a:r>
            <a:endParaRPr b="0" lang="de-DE" sz="2400" spc="-1" strike="noStrike">
              <a:solidFill>
                <a:srgbClr val="000000"/>
              </a:solidFill>
              <a:uFill>
                <a:solidFill>
                  <a:srgbClr val="ffffff"/>
                </a:solidFill>
              </a:uFill>
              <a:latin typeface="Arial"/>
            </a:endParaRPr>
          </a:p>
        </p:txBody>
      </p:sp>
      <p:pic>
        <p:nvPicPr>
          <p:cNvPr id="98" name="Picture 3" descr=""/>
          <p:cNvPicPr/>
          <p:nvPr/>
        </p:nvPicPr>
        <p:blipFill>
          <a:blip r:embed="rId1"/>
          <a:stretch/>
        </p:blipFill>
        <p:spPr>
          <a:xfrm>
            <a:off x="155520" y="3176640"/>
            <a:ext cx="4424040" cy="3277440"/>
          </a:xfrm>
          <a:prstGeom prst="rect">
            <a:avLst/>
          </a:prstGeom>
          <a:ln>
            <a:noFill/>
          </a:ln>
        </p:spPr>
      </p:pic>
      <p:pic>
        <p:nvPicPr>
          <p:cNvPr id="99" name="Picture 4" descr=""/>
          <p:cNvPicPr/>
          <p:nvPr/>
        </p:nvPicPr>
        <p:blipFill>
          <a:blip r:embed="rId2"/>
          <a:stretch/>
        </p:blipFill>
        <p:spPr>
          <a:xfrm>
            <a:off x="5112360" y="3813480"/>
            <a:ext cx="3733560" cy="2497680"/>
          </a:xfrm>
          <a:prstGeom prst="rect">
            <a:avLst/>
          </a:prstGeom>
          <a:ln>
            <a:noFill/>
          </a:ln>
        </p:spPr>
      </p:pic>
      <p:pic>
        <p:nvPicPr>
          <p:cNvPr id="100" name="Picture 7" descr=""/>
          <p:cNvPicPr/>
          <p:nvPr/>
        </p:nvPicPr>
        <p:blipFill>
          <a:blip r:embed="rId3"/>
          <a:stretch/>
        </p:blipFill>
        <p:spPr>
          <a:xfrm>
            <a:off x="4953600" y="3813480"/>
            <a:ext cx="3947040" cy="2640600"/>
          </a:xfrm>
          <a:prstGeom prst="rect">
            <a:avLst/>
          </a:prstGeom>
          <a:ln>
            <a:noFill/>
          </a:ln>
        </p:spPr>
      </p:pic>
      <p:pic>
        <p:nvPicPr>
          <p:cNvPr id="101" name="Picture 8" descr=""/>
          <p:cNvPicPr/>
          <p:nvPr/>
        </p:nvPicPr>
        <p:blipFill>
          <a:blip r:embed="rId4"/>
          <a:stretch/>
        </p:blipFill>
        <p:spPr>
          <a:xfrm>
            <a:off x="4955760" y="3775680"/>
            <a:ext cx="4003920" cy="2678760"/>
          </a:xfrm>
          <a:prstGeom prst="rect">
            <a:avLst/>
          </a:prstGeom>
          <a:ln>
            <a:noFill/>
          </a:ln>
        </p:spPr>
      </p:pic>
      <p:sp>
        <p:nvSpPr>
          <p:cNvPr id="102" name="CustomShape 2"/>
          <p:cNvSpPr/>
          <p:nvPr/>
        </p:nvSpPr>
        <p:spPr>
          <a:xfrm>
            <a:off x="5112360" y="1857960"/>
            <a:ext cx="3131280" cy="366120"/>
          </a:xfrm>
          <a:prstGeom prst="rect">
            <a:avLst/>
          </a:prstGeom>
          <a:noFill/>
          <a:ln>
            <a:noFill/>
          </a:ln>
        </p:spPr>
        <p:style>
          <a:lnRef idx="0"/>
          <a:fillRef idx="0"/>
          <a:effectRef idx="0"/>
          <a:fontRef idx="minor"/>
        </p:style>
        <p:txBody>
          <a:bodyPr/>
          <a:p>
            <a:pPr>
              <a:lnSpc>
                <a:spcPct val="100000"/>
              </a:lnSpc>
            </a:pPr>
            <a:r>
              <a:rPr b="0" lang="en-GB" sz="1800" spc="-1" strike="noStrike">
                <a:solidFill>
                  <a:srgbClr val="000000"/>
                </a:solidFill>
                <a:uFill>
                  <a:solidFill>
                    <a:srgbClr val="ffffff"/>
                  </a:solidFill>
                </a:uFill>
                <a:latin typeface="Arial"/>
              </a:rPr>
              <a:t>Multiturn injection losses</a:t>
            </a:r>
            <a:endParaRPr b="0" lang="en-GB" sz="1800" spc="-1" strike="noStrike">
              <a:solidFill>
                <a:srgbClr val="000000"/>
              </a:solidFill>
              <a:uFill>
                <a:solidFill>
                  <a:srgbClr val="ffffff"/>
                </a:solidFill>
              </a:uFill>
              <a:latin typeface="Arial"/>
            </a:endParaRPr>
          </a:p>
        </p:txBody>
      </p:sp>
      <p:pic>
        <p:nvPicPr>
          <p:cNvPr id="103" name="Picture 2" descr=""/>
          <p:cNvPicPr/>
          <p:nvPr/>
        </p:nvPicPr>
        <p:blipFill>
          <a:blip r:embed="rId5"/>
          <a:stretch/>
        </p:blipFill>
        <p:spPr>
          <a:xfrm>
            <a:off x="422640" y="1617480"/>
            <a:ext cx="4156920" cy="1378080"/>
          </a:xfrm>
          <a:prstGeom prst="rect">
            <a:avLst/>
          </a:prstGeom>
          <a:ln>
            <a:noFill/>
          </a:ln>
        </p:spPr>
      </p:pic>
      <p:sp>
        <p:nvSpPr>
          <p:cNvPr id="104" name="TextShape 3"/>
          <p:cNvSpPr txBox="1"/>
          <p:nvPr/>
        </p:nvSpPr>
        <p:spPr>
          <a:xfrm>
            <a:off x="3962520" y="6560640"/>
            <a:ext cx="3136320" cy="356760"/>
          </a:xfrm>
          <a:prstGeom prst="rect">
            <a:avLst/>
          </a:prstGeom>
          <a:noFill/>
          <a:ln>
            <a:noFill/>
          </a:ln>
        </p:spPr>
        <p:txBody>
          <a:bodyPr anchor="ctr"/>
          <a:p>
            <a:pPr>
              <a:lnSpc>
                <a:spcPct val="100000"/>
              </a:lnSpc>
            </a:pPr>
            <a:r>
              <a:rPr b="0" lang="en-GB" sz="1000" spc="-1" strike="noStrike">
                <a:solidFill>
                  <a:srgbClr val="333333"/>
                </a:solidFill>
                <a:uFill>
                  <a:solidFill>
                    <a:srgbClr val="ffffff"/>
                  </a:solidFill>
                </a:uFill>
                <a:latin typeface="Arial"/>
              </a:rPr>
              <a:t>Y. El Hayek</a:t>
            </a:r>
            <a:endParaRPr b="0" lang="en-GB" sz="1000" spc="-1" strike="noStrike">
              <a:solidFill>
                <a:srgbClr val="000000"/>
              </a:solidFill>
              <a:uFill>
                <a:solidFill>
                  <a:srgbClr val="ffffff"/>
                </a:solidFill>
              </a:uFill>
              <a:latin typeface="Times New Roman"/>
            </a:endParaRPr>
          </a:p>
        </p:txBody>
      </p:sp>
    </p:spTree>
  </p:cSld>
  <p:timing>
    <p:tnLst>
      <p:par>
        <p:cTn id="5" dur="indefinite" restart="never" nodeType="tmRoot">
          <p:childTnLst>
            <p:seq>
              <p:cTn id="6" dur="indefinite" nodeType="mainSeq">
                <p:childTnLst>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422640" y="271440"/>
            <a:ext cx="5584320" cy="787320"/>
          </a:xfrm>
          <a:prstGeom prst="rect">
            <a:avLst/>
          </a:prstGeom>
          <a:noFill/>
          <a:ln>
            <a:noFill/>
          </a:ln>
        </p:spPr>
        <p:txBody>
          <a:bodyPr anchor="b"/>
          <a:p>
            <a:pPr>
              <a:lnSpc>
                <a:spcPct val="100000"/>
              </a:lnSpc>
            </a:pPr>
            <a:r>
              <a:rPr b="1" lang="de-DE" sz="2400" spc="-1" strike="noStrike">
                <a:solidFill>
                  <a:srgbClr val="333333"/>
                </a:solidFill>
                <a:uFill>
                  <a:solidFill>
                    <a:srgbClr val="ffffff"/>
                  </a:solidFill>
                </a:uFill>
                <a:latin typeface="Arial"/>
              </a:rPr>
              <a:t>MTI: Transversal Accumulation</a:t>
            </a:r>
            <a:endParaRPr b="0" lang="de-DE" sz="2400" spc="-1" strike="noStrike">
              <a:solidFill>
                <a:srgbClr val="000000"/>
              </a:solidFill>
              <a:uFill>
                <a:solidFill>
                  <a:srgbClr val="ffffff"/>
                </a:solidFill>
              </a:uFill>
              <a:latin typeface="Arial"/>
            </a:endParaRPr>
          </a:p>
        </p:txBody>
      </p:sp>
      <p:sp>
        <p:nvSpPr>
          <p:cNvPr id="106" name="TextShape 2"/>
          <p:cNvSpPr txBox="1"/>
          <p:nvPr/>
        </p:nvSpPr>
        <p:spPr>
          <a:xfrm>
            <a:off x="422640" y="1450800"/>
            <a:ext cx="4206960" cy="1132560"/>
          </a:xfrm>
          <a:prstGeom prst="rect">
            <a:avLst/>
          </a:prstGeom>
          <a:noFill/>
          <a:ln>
            <a:noFill/>
          </a:ln>
        </p:spPr>
        <p:txBody>
          <a:bodyPr>
            <a:normAutofit/>
          </a:bodyPr>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Accumulation with 1/3 Tune</a:t>
            </a:r>
            <a:r>
              <a:rPr b="0" lang="de-DE" sz="2400" spc="-1" strike="noStrike">
                <a:solidFill>
                  <a:srgbClr val="333333"/>
                </a:solidFill>
                <a:uFill>
                  <a:solidFill>
                    <a:srgbClr val="ffffff"/>
                  </a:solidFill>
                </a:uFill>
                <a:latin typeface="Arial"/>
              </a:rPr>
              <a:t>	</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Tune Q</a:t>
            </a:r>
            <a:r>
              <a:rPr b="0" lang="de-DE" sz="2400" spc="-1" strike="noStrike" baseline="-25000">
                <a:solidFill>
                  <a:srgbClr val="333333"/>
                </a:solidFill>
                <a:uFill>
                  <a:solidFill>
                    <a:srgbClr val="ffffff"/>
                  </a:solidFill>
                </a:uFill>
                <a:latin typeface="Arial"/>
              </a:rPr>
              <a:t>h</a:t>
            </a:r>
            <a:r>
              <a:rPr b="0" lang="de-DE" sz="2400" spc="-1" strike="noStrike">
                <a:solidFill>
                  <a:srgbClr val="333333"/>
                </a:solidFill>
                <a:uFill>
                  <a:solidFill>
                    <a:srgbClr val="ffffff"/>
                  </a:solidFill>
                </a:uFill>
                <a:latin typeface="Arial"/>
              </a:rPr>
              <a:t>= 3</a:t>
            </a:r>
            <a:endParaRPr b="0" lang="de-DE" sz="2400" spc="-1" strike="noStrike">
              <a:solidFill>
                <a:srgbClr val="333333"/>
              </a:solidFill>
              <a:uFill>
                <a:solidFill>
                  <a:srgbClr val="ffffff"/>
                </a:solidFill>
              </a:uFill>
              <a:latin typeface="Arial"/>
            </a:endParaRPr>
          </a:p>
          <a:p>
            <a:pPr>
              <a:lnSpc>
                <a:spcPct val="100000"/>
              </a:lnSpc>
              <a:spcBef>
                <a:spcPts val="479"/>
              </a:spcBef>
            </a:pPr>
            <a:endParaRPr b="0" lang="de-DE" sz="2400" spc="-1" strike="noStrike">
              <a:solidFill>
                <a:srgbClr val="333333"/>
              </a:solidFill>
              <a:uFill>
                <a:solidFill>
                  <a:srgbClr val="ffffff"/>
                </a:solidFill>
              </a:uFill>
              <a:latin typeface="Arial"/>
            </a:endParaRPr>
          </a:p>
        </p:txBody>
      </p:sp>
      <p:sp>
        <p:nvSpPr>
          <p:cNvPr id="107" name="TextShape 3"/>
          <p:cNvSpPr txBox="1"/>
          <p:nvPr/>
        </p:nvSpPr>
        <p:spPr>
          <a:xfrm>
            <a:off x="422640" y="1450800"/>
            <a:ext cx="4206960" cy="1132560"/>
          </a:xfrm>
          <a:prstGeom prst="rect">
            <a:avLst/>
          </a:prstGeom>
          <a:blipFill>
            <a:blip r:embed="rId1"/>
            <a:stretch>
              <a:fillRect/>
            </a:stretch>
          </a:blipFill>
          <a:ln>
            <a:noFill/>
          </a:ln>
        </p:spPr>
        <p:txBody>
          <a:bodyPr/>
          <a:p>
            <a:pPr marL="343080" indent="-342720">
              <a:lnSpc>
                <a:spcPct val="100000"/>
              </a:lnSpc>
              <a:spcBef>
                <a:spcPts val="479"/>
              </a:spcBef>
              <a:buClr>
                <a:srgbClr val="fdbb63"/>
              </a:buClr>
              <a:buFont typeface="Wingdings" charset="2"/>
              <a:buChar char=""/>
            </a:pPr>
            <a:r>
              <a:rPr b="0" lang="de-DE" sz="2400" spc="-1" strike="noStrike">
                <a:solidFill>
                  <a:srgbClr val="000000"/>
                </a:solidFill>
                <a:uFill>
                  <a:solidFill>
                    <a:srgbClr val="ffffff"/>
                  </a:solidFill>
                </a:uFill>
                <a:latin typeface="Arial"/>
              </a:rPr>
              <a:t> </a:t>
            </a:r>
            <a:endParaRPr b="0" lang="de-DE" sz="2400" spc="-1" strike="noStrike">
              <a:solidFill>
                <a:srgbClr val="333333"/>
              </a:solidFill>
              <a:uFill>
                <a:solidFill>
                  <a:srgbClr val="ffffff"/>
                </a:solidFill>
              </a:uFill>
              <a:latin typeface="Arial"/>
            </a:endParaRPr>
          </a:p>
        </p:txBody>
      </p:sp>
      <p:sp>
        <p:nvSpPr>
          <p:cNvPr id="108" name="CustomShape 4"/>
          <p:cNvSpPr/>
          <p:nvPr/>
        </p:nvSpPr>
        <p:spPr>
          <a:xfrm>
            <a:off x="4561200" y="1450800"/>
            <a:ext cx="4206960" cy="1132560"/>
          </a:xfrm>
          <a:prstGeom prst="rect">
            <a:avLst/>
          </a:prstGeom>
          <a:noFill/>
          <a:ln>
            <a:noFill/>
          </a:ln>
        </p:spPr>
        <p:style>
          <a:lnRef idx="0"/>
          <a:fillRef idx="0"/>
          <a:effectRef idx="0"/>
          <a:fontRef idx="minor"/>
        </p:style>
        <p:txBody>
          <a:bodyPr>
            <a:normAutofit/>
          </a:bodyPr>
          <a:p>
            <a:pPr marL="343080" indent="-342720">
              <a:lnSpc>
                <a:spcPct val="100000"/>
              </a:lnSpc>
              <a:spcBef>
                <a:spcPts val="479"/>
              </a:spcBef>
              <a:buClr>
                <a:srgbClr val="fdbb63"/>
              </a:buClr>
              <a:buFont typeface="Wingdings" charset="2"/>
              <a:buChar char=""/>
            </a:pPr>
            <a:r>
              <a:rPr b="0" lang="en-GB" sz="2400" spc="-1" strike="noStrike">
                <a:solidFill>
                  <a:srgbClr val="333333"/>
                </a:solidFill>
                <a:uFill>
                  <a:solidFill>
                    <a:srgbClr val="ffffff"/>
                  </a:solidFill>
                </a:uFill>
                <a:latin typeface="Arial"/>
              </a:rPr>
              <a:t>Accumulation with  Tune</a:t>
            </a:r>
            <a:r>
              <a:rPr b="0" lang="en-GB" sz="2400" spc="-1" strike="noStrike">
                <a:solidFill>
                  <a:srgbClr val="333333"/>
                </a:solidFill>
                <a:uFill>
                  <a:solidFill>
                    <a:srgbClr val="ffffff"/>
                  </a:solidFill>
                </a:uFill>
                <a:latin typeface="Arial"/>
              </a:rPr>
              <a:t>	</a:t>
            </a:r>
            <a:endParaRPr b="0" lang="en-GB" sz="2400" spc="-1" strike="noStrike">
              <a:solidFill>
                <a:srgbClr val="000000"/>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en-GB" sz="2400" spc="-1" strike="noStrike">
                <a:solidFill>
                  <a:srgbClr val="333333"/>
                </a:solidFill>
                <a:uFill>
                  <a:solidFill>
                    <a:srgbClr val="ffffff"/>
                  </a:solidFill>
                </a:uFill>
                <a:latin typeface="Arial"/>
              </a:rPr>
              <a:t>Tune Q</a:t>
            </a:r>
            <a:r>
              <a:rPr b="0" lang="en-GB" sz="2400" spc="-1" strike="noStrike" baseline="-25000">
                <a:solidFill>
                  <a:srgbClr val="333333"/>
                </a:solidFill>
                <a:uFill>
                  <a:solidFill>
                    <a:srgbClr val="ffffff"/>
                  </a:solidFill>
                </a:uFill>
                <a:latin typeface="Arial"/>
              </a:rPr>
              <a:t>h</a:t>
            </a:r>
            <a:r>
              <a:rPr b="0" lang="en-GB" sz="2400" spc="-1" strike="noStrike">
                <a:solidFill>
                  <a:srgbClr val="333333"/>
                </a:solidFill>
                <a:uFill>
                  <a:solidFill>
                    <a:srgbClr val="ffffff"/>
                  </a:solidFill>
                </a:uFill>
                <a:latin typeface="Arial"/>
              </a:rPr>
              <a:t>= 3</a:t>
            </a:r>
            <a:endParaRPr b="0" lang="en-GB" sz="2400" spc="-1" strike="noStrike">
              <a:solidFill>
                <a:srgbClr val="000000"/>
              </a:solidFill>
              <a:uFill>
                <a:solidFill>
                  <a:srgbClr val="ffffff"/>
                </a:solidFill>
              </a:uFill>
              <a:latin typeface="Arial"/>
            </a:endParaRPr>
          </a:p>
          <a:p>
            <a:pPr>
              <a:lnSpc>
                <a:spcPct val="100000"/>
              </a:lnSpc>
              <a:spcBef>
                <a:spcPts val="479"/>
              </a:spcBef>
            </a:pPr>
            <a:endParaRPr b="0" lang="en-GB" sz="2400" spc="-1" strike="noStrike">
              <a:solidFill>
                <a:srgbClr val="000000"/>
              </a:solidFill>
              <a:uFill>
                <a:solidFill>
                  <a:srgbClr val="ffffff"/>
                </a:solidFill>
              </a:uFill>
              <a:latin typeface="Arial"/>
            </a:endParaRPr>
          </a:p>
        </p:txBody>
      </p:sp>
      <p:sp>
        <p:nvSpPr>
          <p:cNvPr id="109" name="CustomShape 5"/>
          <p:cNvSpPr/>
          <p:nvPr/>
        </p:nvSpPr>
        <p:spPr>
          <a:xfrm>
            <a:off x="4561200" y="1450800"/>
            <a:ext cx="4206960" cy="1132560"/>
          </a:xfrm>
          <a:prstGeom prst="rect">
            <a:avLst/>
          </a:prstGeom>
          <a:blipFill>
            <a:blip r:embed="rId2"/>
            <a:stretch>
              <a:fillRect l="-1442" t="-536" r="0" b="0"/>
            </a:stretch>
          </a:blip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uFill>
                  <a:solidFill>
                    <a:srgbClr val="ffffff"/>
                  </a:solidFill>
                </a:uFill>
                <a:latin typeface="Arial"/>
              </a:rPr>
              <a:t> </a:t>
            </a:r>
            <a:endParaRPr b="0" lang="en-GB" sz="1800" spc="-1" strike="noStrike">
              <a:solidFill>
                <a:srgbClr val="000000"/>
              </a:solidFill>
              <a:uFill>
                <a:solidFill>
                  <a:srgbClr val="ffffff"/>
                </a:solidFill>
              </a:uFill>
              <a:latin typeface="Arial"/>
            </a:endParaRPr>
          </a:p>
        </p:txBody>
      </p:sp>
      <p:pic>
        <p:nvPicPr>
          <p:cNvPr id="110" name="Picture 2" descr=""/>
          <p:cNvPicPr/>
          <p:nvPr/>
        </p:nvPicPr>
        <p:blipFill>
          <a:blip r:embed="rId3"/>
          <a:stretch/>
        </p:blipFill>
        <p:spPr>
          <a:xfrm>
            <a:off x="114480" y="2855520"/>
            <a:ext cx="3584520" cy="3148560"/>
          </a:xfrm>
          <a:prstGeom prst="rect">
            <a:avLst/>
          </a:prstGeom>
          <a:ln>
            <a:noFill/>
          </a:ln>
        </p:spPr>
      </p:pic>
      <p:pic>
        <p:nvPicPr>
          <p:cNvPr id="111" name="Picture 3" descr=""/>
          <p:cNvPicPr/>
          <p:nvPr/>
        </p:nvPicPr>
        <p:blipFill>
          <a:blip r:embed="rId4"/>
          <a:stretch/>
        </p:blipFill>
        <p:spPr>
          <a:xfrm>
            <a:off x="5056920" y="3090240"/>
            <a:ext cx="3377880" cy="2913840"/>
          </a:xfrm>
          <a:prstGeom prst="rect">
            <a:avLst/>
          </a:prstGeom>
          <a:ln>
            <a:noFill/>
          </a:ln>
        </p:spPr>
      </p:pic>
      <p:sp>
        <p:nvSpPr>
          <p:cNvPr id="112" name="TextShape 6"/>
          <p:cNvSpPr txBox="1"/>
          <p:nvPr/>
        </p:nvSpPr>
        <p:spPr>
          <a:xfrm>
            <a:off x="3962520" y="6560640"/>
            <a:ext cx="3136320" cy="356760"/>
          </a:xfrm>
          <a:prstGeom prst="rect">
            <a:avLst/>
          </a:prstGeom>
          <a:noFill/>
          <a:ln>
            <a:noFill/>
          </a:ln>
        </p:spPr>
        <p:txBody>
          <a:bodyPr anchor="ctr"/>
          <a:p>
            <a:pPr>
              <a:lnSpc>
                <a:spcPct val="100000"/>
              </a:lnSpc>
            </a:pPr>
            <a:r>
              <a:rPr b="0" lang="en-GB" sz="1000" spc="-1" strike="noStrike">
                <a:solidFill>
                  <a:srgbClr val="333333"/>
                </a:solidFill>
                <a:uFill>
                  <a:solidFill>
                    <a:srgbClr val="ffffff"/>
                  </a:solidFill>
                </a:uFill>
                <a:latin typeface="Arial"/>
              </a:rPr>
              <a:t>Y. El Hayek</a:t>
            </a:r>
            <a:endParaRPr b="0" lang="en-GB" sz="1000" spc="-1" strike="noStrike">
              <a:solidFill>
                <a:srgbClr val="000000"/>
              </a:solidFill>
              <a:uFill>
                <a:solidFill>
                  <a:srgbClr val="ffffff"/>
                </a:solidFill>
              </a:uFill>
              <a:latin typeface="Times New Roman"/>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422640" y="53640"/>
            <a:ext cx="6242040" cy="787320"/>
          </a:xfrm>
          <a:prstGeom prst="rect">
            <a:avLst/>
          </a:prstGeom>
          <a:noFill/>
          <a:ln>
            <a:noFill/>
          </a:ln>
        </p:spPr>
        <p:txBody>
          <a:bodyPr anchor="b">
            <a:normAutofit/>
          </a:bodyPr>
          <a:p>
            <a:pPr>
              <a:lnSpc>
                <a:spcPct val="100000"/>
              </a:lnSpc>
            </a:pPr>
            <a:r>
              <a:rPr b="1" lang="de-DE" sz="2400" spc="-1" strike="noStrike">
                <a:solidFill>
                  <a:srgbClr val="333333"/>
                </a:solidFill>
                <a:uFill>
                  <a:solidFill>
                    <a:srgbClr val="ffffff"/>
                  </a:solidFill>
                </a:uFill>
                <a:latin typeface="Arial"/>
              </a:rPr>
              <a:t>MTI: Example with fractional Tune Q</a:t>
            </a:r>
            <a:r>
              <a:rPr b="1" lang="de-DE" sz="2400" spc="-1" strike="noStrike" baseline="-25000">
                <a:solidFill>
                  <a:srgbClr val="333333"/>
                </a:solidFill>
                <a:uFill>
                  <a:solidFill>
                    <a:srgbClr val="ffffff"/>
                  </a:solidFill>
                </a:uFill>
                <a:latin typeface="Arial"/>
              </a:rPr>
              <a:t>h</a:t>
            </a:r>
            <a:r>
              <a:rPr b="1" lang="de-DE" sz="2400" spc="-1" strike="noStrike">
                <a:solidFill>
                  <a:srgbClr val="333333"/>
                </a:solidFill>
                <a:uFill>
                  <a:solidFill>
                    <a:srgbClr val="ffffff"/>
                  </a:solidFill>
                </a:uFill>
                <a:latin typeface="Arial"/>
              </a:rPr>
              <a:t>=0.25</a:t>
            </a:r>
            <a:endParaRPr b="0" lang="de-DE" sz="2400" spc="-1" strike="noStrike">
              <a:solidFill>
                <a:srgbClr val="000000"/>
              </a:solidFill>
              <a:uFill>
                <a:solidFill>
                  <a:srgbClr val="ffffff"/>
                </a:solidFill>
              </a:uFill>
              <a:latin typeface="Arial"/>
            </a:endParaRPr>
          </a:p>
        </p:txBody>
      </p:sp>
      <p:sp>
        <p:nvSpPr>
          <p:cNvPr id="114" name="TextShape 2"/>
          <p:cNvSpPr txBox="1"/>
          <p:nvPr/>
        </p:nvSpPr>
        <p:spPr>
          <a:xfrm>
            <a:off x="422640" y="1450800"/>
            <a:ext cx="8211600" cy="4903200"/>
          </a:xfrm>
          <a:prstGeom prst="rect">
            <a:avLst/>
          </a:prstGeom>
          <a:noFill/>
          <a:ln>
            <a:noFill/>
          </a:ln>
        </p:spPr>
        <p:txBody>
          <a:bodyPr/>
          <a:p>
            <a:endParaRPr b="0" lang="de-DE" sz="2400" spc="-1" strike="noStrike">
              <a:solidFill>
                <a:srgbClr val="333333"/>
              </a:solidFill>
              <a:uFill>
                <a:solidFill>
                  <a:srgbClr val="ffffff"/>
                </a:solidFill>
              </a:uFill>
              <a:latin typeface="Arial"/>
            </a:endParaRPr>
          </a:p>
        </p:txBody>
      </p:sp>
      <p:pic>
        <p:nvPicPr>
          <p:cNvPr id="115" name="Picture 2" descr=""/>
          <p:cNvPicPr/>
          <p:nvPr/>
        </p:nvPicPr>
        <p:blipFill>
          <a:blip r:embed="rId1"/>
          <a:stretch/>
        </p:blipFill>
        <p:spPr>
          <a:xfrm>
            <a:off x="9360" y="1300680"/>
            <a:ext cx="9134280" cy="5962320"/>
          </a:xfrm>
          <a:prstGeom prst="rect">
            <a:avLst/>
          </a:prstGeom>
          <a:ln>
            <a:noFill/>
          </a:ln>
        </p:spPr>
      </p:pic>
      <p:pic>
        <p:nvPicPr>
          <p:cNvPr id="116" name="Picture 6" descr=""/>
          <p:cNvPicPr/>
          <p:nvPr/>
        </p:nvPicPr>
        <p:blipFill>
          <a:blip r:embed="rId2"/>
          <a:stretch/>
        </p:blipFill>
        <p:spPr>
          <a:xfrm>
            <a:off x="28440" y="1286280"/>
            <a:ext cx="9115200" cy="5628960"/>
          </a:xfrm>
          <a:prstGeom prst="rect">
            <a:avLst/>
          </a:prstGeom>
          <a:ln>
            <a:noFill/>
          </a:ln>
        </p:spPr>
      </p:pic>
      <p:pic>
        <p:nvPicPr>
          <p:cNvPr id="117" name="Picture 7" descr=""/>
          <p:cNvPicPr/>
          <p:nvPr/>
        </p:nvPicPr>
        <p:blipFill>
          <a:blip r:embed="rId3"/>
          <a:stretch/>
        </p:blipFill>
        <p:spPr>
          <a:xfrm>
            <a:off x="0" y="1315440"/>
            <a:ext cx="9115200" cy="5590800"/>
          </a:xfrm>
          <a:prstGeom prst="rect">
            <a:avLst/>
          </a:prstGeom>
          <a:ln>
            <a:noFill/>
          </a:ln>
        </p:spPr>
      </p:pic>
      <p:pic>
        <p:nvPicPr>
          <p:cNvPr id="118" name="Picture 8" descr=""/>
          <p:cNvPicPr/>
          <p:nvPr/>
        </p:nvPicPr>
        <p:blipFill>
          <a:blip r:embed="rId4"/>
          <a:stretch/>
        </p:blipFill>
        <p:spPr>
          <a:xfrm>
            <a:off x="0" y="1315440"/>
            <a:ext cx="9105480" cy="5609880"/>
          </a:xfrm>
          <a:prstGeom prst="rect">
            <a:avLst/>
          </a:prstGeom>
          <a:ln>
            <a:noFill/>
          </a:ln>
        </p:spPr>
      </p:pic>
      <p:pic>
        <p:nvPicPr>
          <p:cNvPr id="119" name="Picture 12" descr=""/>
          <p:cNvPicPr/>
          <p:nvPr/>
        </p:nvPicPr>
        <p:blipFill>
          <a:blip r:embed="rId5"/>
          <a:stretch/>
        </p:blipFill>
        <p:spPr>
          <a:xfrm>
            <a:off x="0" y="1326600"/>
            <a:ext cx="9105480" cy="5609880"/>
          </a:xfrm>
          <a:prstGeom prst="rect">
            <a:avLst/>
          </a:prstGeom>
          <a:ln>
            <a:noFill/>
          </a:ln>
        </p:spPr>
      </p:pic>
      <p:pic>
        <p:nvPicPr>
          <p:cNvPr id="120" name="Picture 13" descr=""/>
          <p:cNvPicPr/>
          <p:nvPr/>
        </p:nvPicPr>
        <p:blipFill>
          <a:blip r:embed="rId6"/>
          <a:stretch/>
        </p:blipFill>
        <p:spPr>
          <a:xfrm>
            <a:off x="0" y="1277280"/>
            <a:ext cx="9105480" cy="5609880"/>
          </a:xfrm>
          <a:prstGeom prst="rect">
            <a:avLst/>
          </a:prstGeom>
          <a:ln>
            <a:noFill/>
          </a:ln>
        </p:spPr>
      </p:pic>
      <p:pic>
        <p:nvPicPr>
          <p:cNvPr id="121" name="Picture 17" descr=""/>
          <p:cNvPicPr/>
          <p:nvPr/>
        </p:nvPicPr>
        <p:blipFill>
          <a:blip r:embed="rId7"/>
          <a:stretch/>
        </p:blipFill>
        <p:spPr>
          <a:xfrm>
            <a:off x="23760" y="1277280"/>
            <a:ext cx="9105480" cy="5609880"/>
          </a:xfrm>
          <a:prstGeom prst="rect">
            <a:avLst/>
          </a:prstGeom>
          <a:ln>
            <a:noFill/>
          </a:ln>
        </p:spPr>
      </p:pic>
      <p:pic>
        <p:nvPicPr>
          <p:cNvPr id="122" name="Picture 18" descr=""/>
          <p:cNvPicPr/>
          <p:nvPr/>
        </p:nvPicPr>
        <p:blipFill>
          <a:blip r:embed="rId8"/>
          <a:stretch/>
        </p:blipFill>
        <p:spPr>
          <a:xfrm>
            <a:off x="0" y="1296360"/>
            <a:ext cx="9105480" cy="5590800"/>
          </a:xfrm>
          <a:prstGeom prst="rect">
            <a:avLst/>
          </a:prstGeom>
          <a:ln>
            <a:noFill/>
          </a:ln>
        </p:spPr>
      </p:pic>
      <p:pic>
        <p:nvPicPr>
          <p:cNvPr id="123" name="Picture 19" descr=""/>
          <p:cNvPicPr/>
          <p:nvPr/>
        </p:nvPicPr>
        <p:blipFill>
          <a:blip r:embed="rId9"/>
          <a:stretch/>
        </p:blipFill>
        <p:spPr>
          <a:xfrm>
            <a:off x="0" y="1326600"/>
            <a:ext cx="9105480" cy="5609880"/>
          </a:xfrm>
          <a:prstGeom prst="rect">
            <a:avLst/>
          </a:prstGeom>
          <a:ln>
            <a:noFill/>
          </a:ln>
        </p:spPr>
      </p:pic>
      <p:pic>
        <p:nvPicPr>
          <p:cNvPr id="124" name="Picture 20" descr=""/>
          <p:cNvPicPr/>
          <p:nvPr/>
        </p:nvPicPr>
        <p:blipFill>
          <a:blip r:embed="rId10"/>
          <a:stretch/>
        </p:blipFill>
        <p:spPr>
          <a:xfrm>
            <a:off x="0" y="1326600"/>
            <a:ext cx="9105480" cy="5609880"/>
          </a:xfrm>
          <a:prstGeom prst="rect">
            <a:avLst/>
          </a:prstGeom>
          <a:ln>
            <a:noFill/>
          </a:ln>
        </p:spPr>
      </p:pic>
      <p:pic>
        <p:nvPicPr>
          <p:cNvPr id="125" name="Picture 21" descr=""/>
          <p:cNvPicPr/>
          <p:nvPr/>
        </p:nvPicPr>
        <p:blipFill>
          <a:blip r:embed="rId11"/>
          <a:stretch/>
        </p:blipFill>
        <p:spPr>
          <a:xfrm>
            <a:off x="0" y="1343880"/>
            <a:ext cx="9096120" cy="5581440"/>
          </a:xfrm>
          <a:prstGeom prst="rect">
            <a:avLst/>
          </a:prstGeom>
          <a:ln>
            <a:noFill/>
          </a:ln>
        </p:spPr>
      </p:pic>
      <p:pic>
        <p:nvPicPr>
          <p:cNvPr id="126" name="Picture 22" descr=""/>
          <p:cNvPicPr/>
          <p:nvPr/>
        </p:nvPicPr>
        <p:blipFill>
          <a:blip r:embed="rId12"/>
          <a:stretch/>
        </p:blipFill>
        <p:spPr>
          <a:xfrm>
            <a:off x="0" y="1296720"/>
            <a:ext cx="9077040" cy="5590800"/>
          </a:xfrm>
          <a:prstGeom prst="rect">
            <a:avLst/>
          </a:prstGeom>
          <a:ln>
            <a:noFill/>
          </a:ln>
        </p:spPr>
      </p:pic>
      <p:pic>
        <p:nvPicPr>
          <p:cNvPr id="127" name="Picture 23" descr=""/>
          <p:cNvPicPr/>
          <p:nvPr/>
        </p:nvPicPr>
        <p:blipFill>
          <a:blip r:embed="rId13"/>
          <a:stretch/>
        </p:blipFill>
        <p:spPr>
          <a:xfrm>
            <a:off x="-33120" y="1306440"/>
            <a:ext cx="9077040" cy="5562360"/>
          </a:xfrm>
          <a:prstGeom prst="rect">
            <a:avLst/>
          </a:prstGeom>
          <a:ln>
            <a:noFill/>
          </a:ln>
        </p:spPr>
      </p:pic>
      <p:pic>
        <p:nvPicPr>
          <p:cNvPr id="128" name="Picture 24" descr=""/>
          <p:cNvPicPr/>
          <p:nvPr/>
        </p:nvPicPr>
        <p:blipFill>
          <a:blip r:embed="rId14"/>
          <a:stretch/>
        </p:blipFill>
        <p:spPr>
          <a:xfrm>
            <a:off x="-33120" y="1315440"/>
            <a:ext cx="9077040" cy="5609880"/>
          </a:xfrm>
          <a:prstGeom prst="rect">
            <a:avLst/>
          </a:prstGeom>
          <a:ln>
            <a:noFill/>
          </a:ln>
        </p:spPr>
      </p:pic>
      <p:pic>
        <p:nvPicPr>
          <p:cNvPr id="129" name="Picture 25" descr=""/>
          <p:cNvPicPr/>
          <p:nvPr/>
        </p:nvPicPr>
        <p:blipFill>
          <a:blip r:embed="rId15"/>
          <a:stretch/>
        </p:blipFill>
        <p:spPr>
          <a:xfrm>
            <a:off x="-33120" y="1300680"/>
            <a:ext cx="9077040" cy="5609880"/>
          </a:xfrm>
          <a:prstGeom prst="rect">
            <a:avLst/>
          </a:prstGeom>
          <a:ln>
            <a:noFill/>
          </a:ln>
        </p:spPr>
      </p:pic>
      <p:sp>
        <p:nvSpPr>
          <p:cNvPr id="130" name="TextShape 3"/>
          <p:cNvSpPr txBox="1"/>
          <p:nvPr/>
        </p:nvSpPr>
        <p:spPr>
          <a:xfrm>
            <a:off x="3962520" y="6560640"/>
            <a:ext cx="3136320" cy="356760"/>
          </a:xfrm>
          <a:prstGeom prst="rect">
            <a:avLst/>
          </a:prstGeom>
          <a:noFill/>
          <a:ln>
            <a:noFill/>
          </a:ln>
        </p:spPr>
        <p:txBody>
          <a:bodyPr anchor="ctr"/>
          <a:p>
            <a:pPr>
              <a:lnSpc>
                <a:spcPct val="100000"/>
              </a:lnSpc>
            </a:pPr>
            <a:r>
              <a:rPr b="0" lang="en-GB" sz="1000" spc="-1" strike="noStrike">
                <a:solidFill>
                  <a:srgbClr val="333333"/>
                </a:solidFill>
                <a:uFill>
                  <a:solidFill>
                    <a:srgbClr val="ffffff"/>
                  </a:solidFill>
                </a:uFill>
                <a:latin typeface="Arial"/>
              </a:rPr>
              <a:t>Y. El Hayek</a:t>
            </a:r>
            <a:endParaRPr b="0" lang="en-GB" sz="1000" spc="-1" strike="noStrike">
              <a:solidFill>
                <a:srgbClr val="000000"/>
              </a:solidFill>
              <a:uFill>
                <a:solidFill>
                  <a:srgbClr val="ffffff"/>
                </a:solidFill>
              </a:uFill>
              <a:latin typeface="Times New Roman"/>
            </a:endParaRPr>
          </a:p>
        </p:txBody>
      </p:sp>
    </p:spTree>
  </p:cSld>
  <p:timing>
    <p:tnLst>
      <p:par>
        <p:cTn id="25" dur="indefinite" restart="never" nodeType="tmRoot">
          <p:childTnLst>
            <p:seq>
              <p:cTn id="26" dur="indefinite" nodeType="mainSeq">
                <p:childTnLst>
                  <p:par>
                    <p:cTn id="27" fill="hold">
                      <p:stCondLst>
                        <p:cond delay="0"/>
                      </p:stCondLst>
                      <p:childTnLst>
                        <p:par>
                          <p:cTn id="28" fill="hold">
                            <p:stCondLst>
                              <p:cond delay="0"/>
                            </p:stCondLst>
                            <p:childTnLst>
                              <p:par>
                                <p:cTn id="29" nodeType="afterEffect" fill="hold" presetClass="entr" presetID="1">
                                  <p:stCondLst>
                                    <p:cond delay="0"/>
                                  </p:stCondLst>
                                  <p:childTnLst>
                                    <p:set>
                                      <p:cBhvr>
                                        <p:cTn id="30" dur="1" fill="hold">
                                          <p:stCondLst>
                                            <p:cond delay="1499"/>
                                          </p:stCondLst>
                                        </p:cTn>
                                        <p:tgtEl>
                                          <p:spTgt spid="115"/>
                                        </p:tgtEl>
                                        <p:attrNameLst>
                                          <p:attrName>style.visibility</p:attrName>
                                        </p:attrNameLst>
                                      </p:cBhvr>
                                      <p:to>
                                        <p:strVal val="visible"/>
                                      </p:to>
                                    </p:set>
                                  </p:childTnLst>
                                </p:cTn>
                              </p:par>
                            </p:childTnLst>
                          </p:cTn>
                        </p:par>
                        <p:par>
                          <p:cTn id="31" fill="hold">
                            <p:stCondLst>
                              <p:cond delay="1500"/>
                            </p:stCondLst>
                            <p:childTnLst>
                              <p:par>
                                <p:cTn id="32" nodeType="afterEffect" fill="hold" presetClass="entr" presetID="1">
                                  <p:stCondLst>
                                    <p:cond delay="0"/>
                                  </p:stCondLst>
                                  <p:childTnLst>
                                    <p:set>
                                      <p:cBhvr>
                                        <p:cTn id="33" dur="1" fill="hold">
                                          <p:stCondLst>
                                            <p:cond delay="1499"/>
                                          </p:stCondLst>
                                        </p:cTn>
                                        <p:tgtEl>
                                          <p:spTgt spid="116"/>
                                        </p:tgtEl>
                                        <p:attrNameLst>
                                          <p:attrName>style.visibility</p:attrName>
                                        </p:attrNameLst>
                                      </p:cBhvr>
                                      <p:to>
                                        <p:strVal val="visible"/>
                                      </p:to>
                                    </p:set>
                                  </p:childTnLst>
                                </p:cTn>
                              </p:par>
                            </p:childTnLst>
                          </p:cTn>
                        </p:par>
                        <p:par>
                          <p:cTn id="34" fill="hold">
                            <p:stCondLst>
                              <p:cond delay="3000"/>
                            </p:stCondLst>
                            <p:childTnLst>
                              <p:par>
                                <p:cTn id="35" nodeType="afterEffect" fill="hold" presetClass="entr" presetID="1">
                                  <p:stCondLst>
                                    <p:cond delay="0"/>
                                  </p:stCondLst>
                                  <p:childTnLst>
                                    <p:set>
                                      <p:cBhvr>
                                        <p:cTn id="36" dur="1" fill="hold">
                                          <p:stCondLst>
                                            <p:cond delay="1499"/>
                                          </p:stCondLst>
                                        </p:cTn>
                                        <p:tgtEl>
                                          <p:spTgt spid="117"/>
                                        </p:tgtEl>
                                        <p:attrNameLst>
                                          <p:attrName>style.visibility</p:attrName>
                                        </p:attrNameLst>
                                      </p:cBhvr>
                                      <p:to>
                                        <p:strVal val="visible"/>
                                      </p:to>
                                    </p:set>
                                  </p:childTnLst>
                                </p:cTn>
                              </p:par>
                            </p:childTnLst>
                          </p:cTn>
                        </p:par>
                        <p:par>
                          <p:cTn id="37" fill="hold">
                            <p:stCondLst>
                              <p:cond delay="4500"/>
                            </p:stCondLst>
                            <p:childTnLst>
                              <p:par>
                                <p:cTn id="38" nodeType="afterEffect" fill="hold" presetClass="entr" presetID="1">
                                  <p:stCondLst>
                                    <p:cond delay="0"/>
                                  </p:stCondLst>
                                  <p:childTnLst>
                                    <p:set>
                                      <p:cBhvr>
                                        <p:cTn id="39" dur="1" fill="hold">
                                          <p:stCondLst>
                                            <p:cond delay="1499"/>
                                          </p:stCondLst>
                                        </p:cTn>
                                        <p:tgtEl>
                                          <p:spTgt spid="118"/>
                                        </p:tgtEl>
                                        <p:attrNameLst>
                                          <p:attrName>style.visibility</p:attrName>
                                        </p:attrNameLst>
                                      </p:cBhvr>
                                      <p:to>
                                        <p:strVal val="visible"/>
                                      </p:to>
                                    </p:set>
                                  </p:childTnLst>
                                </p:cTn>
                              </p:par>
                            </p:childTnLst>
                          </p:cTn>
                        </p:par>
                        <p:par>
                          <p:cTn id="40" fill="hold">
                            <p:stCondLst>
                              <p:cond delay="6000"/>
                            </p:stCondLst>
                            <p:childTnLst>
                              <p:par>
                                <p:cTn id="41" nodeType="afterEffect" fill="hold" presetClass="entr" presetID="1">
                                  <p:stCondLst>
                                    <p:cond delay="0"/>
                                  </p:stCondLst>
                                  <p:childTnLst>
                                    <p:set>
                                      <p:cBhvr>
                                        <p:cTn id="42" dur="1" fill="hold">
                                          <p:stCondLst>
                                            <p:cond delay="1499"/>
                                          </p:stCondLst>
                                        </p:cTn>
                                        <p:tgtEl>
                                          <p:spTgt spid="119"/>
                                        </p:tgtEl>
                                        <p:attrNameLst>
                                          <p:attrName>style.visibility</p:attrName>
                                        </p:attrNameLst>
                                      </p:cBhvr>
                                      <p:to>
                                        <p:strVal val="visible"/>
                                      </p:to>
                                    </p:set>
                                  </p:childTnLst>
                                </p:cTn>
                              </p:par>
                            </p:childTnLst>
                          </p:cTn>
                        </p:par>
                        <p:par>
                          <p:cTn id="43" fill="hold">
                            <p:stCondLst>
                              <p:cond delay="7500"/>
                            </p:stCondLst>
                            <p:childTnLst>
                              <p:par>
                                <p:cTn id="44" nodeType="afterEffect" fill="hold" presetClass="entr" presetID="1">
                                  <p:stCondLst>
                                    <p:cond delay="0"/>
                                  </p:stCondLst>
                                  <p:childTnLst>
                                    <p:set>
                                      <p:cBhvr>
                                        <p:cTn id="45" dur="1" fill="hold">
                                          <p:stCondLst>
                                            <p:cond delay="1499"/>
                                          </p:stCondLst>
                                        </p:cTn>
                                        <p:tgtEl>
                                          <p:spTgt spid="120"/>
                                        </p:tgtEl>
                                        <p:attrNameLst>
                                          <p:attrName>style.visibility</p:attrName>
                                        </p:attrNameLst>
                                      </p:cBhvr>
                                      <p:to>
                                        <p:strVal val="visible"/>
                                      </p:to>
                                    </p:set>
                                  </p:childTnLst>
                                </p:cTn>
                              </p:par>
                            </p:childTnLst>
                          </p:cTn>
                        </p:par>
                        <p:par>
                          <p:cTn id="46" fill="hold">
                            <p:stCondLst>
                              <p:cond delay="9000"/>
                            </p:stCondLst>
                            <p:childTnLst>
                              <p:par>
                                <p:cTn id="47" nodeType="afterEffect" fill="hold" presetClass="entr" presetID="1">
                                  <p:stCondLst>
                                    <p:cond delay="0"/>
                                  </p:stCondLst>
                                  <p:childTnLst>
                                    <p:set>
                                      <p:cBhvr>
                                        <p:cTn id="48" dur="1" fill="hold">
                                          <p:stCondLst>
                                            <p:cond delay="1499"/>
                                          </p:stCondLst>
                                        </p:cTn>
                                        <p:tgtEl>
                                          <p:spTgt spid="121"/>
                                        </p:tgtEl>
                                        <p:attrNameLst>
                                          <p:attrName>style.visibility</p:attrName>
                                        </p:attrNameLst>
                                      </p:cBhvr>
                                      <p:to>
                                        <p:strVal val="visible"/>
                                      </p:to>
                                    </p:set>
                                  </p:childTnLst>
                                </p:cTn>
                              </p:par>
                            </p:childTnLst>
                          </p:cTn>
                        </p:par>
                        <p:par>
                          <p:cTn id="49" fill="hold">
                            <p:stCondLst>
                              <p:cond delay="10500"/>
                            </p:stCondLst>
                            <p:childTnLst>
                              <p:par>
                                <p:cTn id="50" nodeType="afterEffect" fill="hold" presetClass="entr" presetID="1">
                                  <p:stCondLst>
                                    <p:cond delay="0"/>
                                  </p:stCondLst>
                                  <p:childTnLst>
                                    <p:set>
                                      <p:cBhvr>
                                        <p:cTn id="51" dur="1" fill="hold">
                                          <p:stCondLst>
                                            <p:cond delay="1499"/>
                                          </p:stCondLst>
                                        </p:cTn>
                                        <p:tgtEl>
                                          <p:spTgt spid="122"/>
                                        </p:tgtEl>
                                        <p:attrNameLst>
                                          <p:attrName>style.visibility</p:attrName>
                                        </p:attrNameLst>
                                      </p:cBhvr>
                                      <p:to>
                                        <p:strVal val="visible"/>
                                      </p:to>
                                    </p:set>
                                  </p:childTnLst>
                                </p:cTn>
                              </p:par>
                            </p:childTnLst>
                          </p:cTn>
                        </p:par>
                        <p:par>
                          <p:cTn id="52" fill="hold">
                            <p:stCondLst>
                              <p:cond delay="12000"/>
                            </p:stCondLst>
                            <p:childTnLst>
                              <p:par>
                                <p:cTn id="53" nodeType="afterEffect" fill="hold" presetClass="entr" presetID="1">
                                  <p:stCondLst>
                                    <p:cond delay="0"/>
                                  </p:stCondLst>
                                  <p:childTnLst>
                                    <p:set>
                                      <p:cBhvr>
                                        <p:cTn id="54" dur="1" fill="hold">
                                          <p:stCondLst>
                                            <p:cond delay="1499"/>
                                          </p:stCondLst>
                                        </p:cTn>
                                        <p:tgtEl>
                                          <p:spTgt spid="123"/>
                                        </p:tgtEl>
                                        <p:attrNameLst>
                                          <p:attrName>style.visibility</p:attrName>
                                        </p:attrNameLst>
                                      </p:cBhvr>
                                      <p:to>
                                        <p:strVal val="visible"/>
                                      </p:to>
                                    </p:set>
                                  </p:childTnLst>
                                </p:cTn>
                              </p:par>
                            </p:childTnLst>
                          </p:cTn>
                        </p:par>
                        <p:par>
                          <p:cTn id="55" fill="hold">
                            <p:stCondLst>
                              <p:cond delay="13500"/>
                            </p:stCondLst>
                            <p:childTnLst>
                              <p:par>
                                <p:cTn id="56" nodeType="afterEffect" fill="hold" presetClass="entr" presetID="1">
                                  <p:stCondLst>
                                    <p:cond delay="0"/>
                                  </p:stCondLst>
                                  <p:childTnLst>
                                    <p:set>
                                      <p:cBhvr>
                                        <p:cTn id="57" dur="1" fill="hold">
                                          <p:stCondLst>
                                            <p:cond delay="1499"/>
                                          </p:stCondLst>
                                        </p:cTn>
                                        <p:tgtEl>
                                          <p:spTgt spid="124"/>
                                        </p:tgtEl>
                                        <p:attrNameLst>
                                          <p:attrName>style.visibility</p:attrName>
                                        </p:attrNameLst>
                                      </p:cBhvr>
                                      <p:to>
                                        <p:strVal val="visible"/>
                                      </p:to>
                                    </p:set>
                                  </p:childTnLst>
                                </p:cTn>
                              </p:par>
                            </p:childTnLst>
                          </p:cTn>
                        </p:par>
                        <p:par>
                          <p:cTn id="58" fill="hold">
                            <p:stCondLst>
                              <p:cond delay="15000"/>
                            </p:stCondLst>
                            <p:childTnLst>
                              <p:par>
                                <p:cTn id="59" nodeType="afterEffect" fill="hold" presetClass="entr" presetID="1">
                                  <p:stCondLst>
                                    <p:cond delay="0"/>
                                  </p:stCondLst>
                                  <p:childTnLst>
                                    <p:set>
                                      <p:cBhvr>
                                        <p:cTn id="60" dur="1" fill="hold">
                                          <p:stCondLst>
                                            <p:cond delay="1499"/>
                                          </p:stCondLst>
                                        </p:cTn>
                                        <p:tgtEl>
                                          <p:spTgt spid="125"/>
                                        </p:tgtEl>
                                        <p:attrNameLst>
                                          <p:attrName>style.visibility</p:attrName>
                                        </p:attrNameLst>
                                      </p:cBhvr>
                                      <p:to>
                                        <p:strVal val="visible"/>
                                      </p:to>
                                    </p:set>
                                  </p:childTnLst>
                                </p:cTn>
                              </p:par>
                            </p:childTnLst>
                          </p:cTn>
                        </p:par>
                        <p:par>
                          <p:cTn id="61" fill="hold">
                            <p:stCondLst>
                              <p:cond delay="16500"/>
                            </p:stCondLst>
                            <p:childTnLst>
                              <p:par>
                                <p:cTn id="62" nodeType="afterEffect" fill="hold" presetClass="entr" presetID="1">
                                  <p:stCondLst>
                                    <p:cond delay="0"/>
                                  </p:stCondLst>
                                  <p:childTnLst>
                                    <p:set>
                                      <p:cBhvr>
                                        <p:cTn id="63" dur="1" fill="hold">
                                          <p:stCondLst>
                                            <p:cond delay="1499"/>
                                          </p:stCondLst>
                                        </p:cTn>
                                        <p:tgtEl>
                                          <p:spTgt spid="126"/>
                                        </p:tgtEl>
                                        <p:attrNameLst>
                                          <p:attrName>style.visibility</p:attrName>
                                        </p:attrNameLst>
                                      </p:cBhvr>
                                      <p:to>
                                        <p:strVal val="visible"/>
                                      </p:to>
                                    </p:set>
                                  </p:childTnLst>
                                </p:cTn>
                              </p:par>
                            </p:childTnLst>
                          </p:cTn>
                        </p:par>
                        <p:par>
                          <p:cTn id="64" fill="hold">
                            <p:stCondLst>
                              <p:cond delay="18000"/>
                            </p:stCondLst>
                            <p:childTnLst>
                              <p:par>
                                <p:cTn id="65" nodeType="afterEffect" fill="hold" presetClass="entr" presetID="1">
                                  <p:stCondLst>
                                    <p:cond delay="0"/>
                                  </p:stCondLst>
                                  <p:childTnLst>
                                    <p:set>
                                      <p:cBhvr>
                                        <p:cTn id="66" dur="1" fill="hold">
                                          <p:stCondLst>
                                            <p:cond delay="5999"/>
                                          </p:stCondLst>
                                        </p:cTn>
                                        <p:tgtEl>
                                          <p:spTgt spid="129"/>
                                        </p:tgtEl>
                                        <p:attrNameLst>
                                          <p:attrName>style.visibility</p:attrName>
                                        </p:attrNameLst>
                                      </p:cBhvr>
                                      <p:to>
                                        <p:strVal val="visible"/>
                                      </p:to>
                                    </p:set>
                                  </p:childTnLst>
                                </p:cTn>
                              </p:par>
                            </p:childTnLst>
                          </p:cTn>
                        </p:par>
                        <p:par>
                          <p:cTn id="67" fill="hold">
                            <p:stCondLst>
                              <p:cond delay="24000"/>
                            </p:stCondLst>
                            <p:childTnLst>
                              <p:par>
                                <p:cTn id="68" nodeType="afterEffect" fill="hold" presetClass="entr" presetID="1">
                                  <p:stCondLst>
                                    <p:cond delay="0"/>
                                  </p:stCondLst>
                                  <p:childTnLst>
                                    <p:set>
                                      <p:cBhvr>
                                        <p:cTn id="69" dur="1" fill="hold">
                                          <p:stCondLst>
                                            <p:cond delay="1499"/>
                                          </p:stCondLst>
                                        </p:cTn>
                                        <p:tgtEl>
                                          <p:spTgt spid="127"/>
                                        </p:tgtEl>
                                        <p:attrNameLst>
                                          <p:attrName>style.visibility</p:attrName>
                                        </p:attrNameLst>
                                      </p:cBhvr>
                                      <p:to>
                                        <p:strVal val="visible"/>
                                      </p:to>
                                    </p:set>
                                  </p:childTnLst>
                                </p:cTn>
                              </p:par>
                            </p:childTnLst>
                          </p:cTn>
                        </p:par>
                        <p:par>
                          <p:cTn id="70" fill="hold">
                            <p:stCondLst>
                              <p:cond delay="25500"/>
                            </p:stCondLst>
                            <p:childTnLst>
                              <p:par>
                                <p:cTn id="71" nodeType="afterEffect" fill="hold" presetClass="entr" presetID="1">
                                  <p:stCondLst>
                                    <p:cond delay="0"/>
                                  </p:stCondLst>
                                  <p:childTnLst>
                                    <p:set>
                                      <p:cBhvr>
                                        <p:cTn id="72" dur="1" fill="hold">
                                          <p:stCondLst>
                                            <p:cond delay="1499"/>
                                          </p:stCondLst>
                                        </p:cTn>
                                        <p:tgtEl>
                                          <p:spTgt spid="12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422640" y="271440"/>
            <a:ext cx="5584320" cy="787320"/>
          </a:xfrm>
          <a:prstGeom prst="rect">
            <a:avLst/>
          </a:prstGeom>
          <a:noFill/>
          <a:ln>
            <a:noFill/>
          </a:ln>
        </p:spPr>
        <p:txBody>
          <a:bodyPr anchor="b"/>
          <a:p>
            <a:pPr>
              <a:lnSpc>
                <a:spcPct val="100000"/>
              </a:lnSpc>
            </a:pPr>
            <a:r>
              <a:rPr b="1" lang="de-DE" sz="2400" spc="-1" strike="noStrike">
                <a:solidFill>
                  <a:srgbClr val="333333"/>
                </a:solidFill>
                <a:uFill>
                  <a:solidFill>
                    <a:srgbClr val="ffffff"/>
                  </a:solidFill>
                </a:uFill>
                <a:latin typeface="Arial"/>
              </a:rPr>
              <a:t>Ziele und Voraussetzungen</a:t>
            </a:r>
            <a:endParaRPr b="0" lang="de-DE" sz="2400" spc="-1" strike="noStrike">
              <a:solidFill>
                <a:srgbClr val="000000"/>
              </a:solidFill>
              <a:uFill>
                <a:solidFill>
                  <a:srgbClr val="ffffff"/>
                </a:solidFill>
              </a:uFill>
              <a:latin typeface="Arial"/>
            </a:endParaRPr>
          </a:p>
        </p:txBody>
      </p:sp>
      <p:sp>
        <p:nvSpPr>
          <p:cNvPr id="132" name="TextShape 2"/>
          <p:cNvSpPr txBox="1"/>
          <p:nvPr/>
        </p:nvSpPr>
        <p:spPr>
          <a:xfrm>
            <a:off x="422640" y="1450800"/>
            <a:ext cx="8211600" cy="4903200"/>
          </a:xfrm>
          <a:prstGeom prst="rect">
            <a:avLst/>
          </a:prstGeom>
          <a:noFill/>
          <a:ln>
            <a:noFill/>
          </a:ln>
        </p:spPr>
        <p:txBody>
          <a:bodyPr>
            <a:normAutofit/>
          </a:bodyPr>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Optimierung der MTI auf Intensität und Transmission</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Halbautomatisches Werkzeug für das Operating</a:t>
            </a:r>
            <a:endParaRPr b="0" lang="de-DE" sz="2400" spc="-1" strike="noStrike">
              <a:solidFill>
                <a:srgbClr val="333333"/>
              </a:solidFill>
              <a:uFill>
                <a:solidFill>
                  <a:srgbClr val="ffffff"/>
                </a:solidFill>
              </a:uFill>
              <a:latin typeface="Arial"/>
            </a:endParaRPr>
          </a:p>
          <a:p>
            <a:pPr>
              <a:lnSpc>
                <a:spcPct val="100000"/>
              </a:lnSpc>
              <a:spcBef>
                <a:spcPts val="479"/>
              </a:spcBef>
            </a:pP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Voraussetzungen/Vorarbeiten:</a:t>
            </a:r>
            <a:endParaRPr b="0" lang="de-DE" sz="2400" spc="-1" strike="noStrike">
              <a:solidFill>
                <a:srgbClr val="333333"/>
              </a:solidFill>
              <a:uFill>
                <a:solidFill>
                  <a:srgbClr val="ffffff"/>
                </a:solidFill>
              </a:uFill>
              <a:latin typeface="Arial"/>
            </a:endParaRPr>
          </a:p>
          <a:p>
            <a:pPr lvl="1" marL="743040" indent="-285480">
              <a:lnSpc>
                <a:spcPct val="100000"/>
              </a:lnSpc>
              <a:spcBef>
                <a:spcPts val="400"/>
              </a:spcBef>
              <a:buClr>
                <a:srgbClr val="fdbb63"/>
              </a:buClr>
              <a:buFont typeface="Wingdings" charset="2"/>
              <a:buChar char=""/>
            </a:pPr>
            <a:r>
              <a:rPr b="0" lang="de-DE" sz="2000" spc="-1" strike="noStrike">
                <a:solidFill>
                  <a:srgbClr val="333333"/>
                </a:solidFill>
                <a:uFill>
                  <a:solidFill>
                    <a:srgbClr val="ffffff"/>
                  </a:solidFill>
                </a:uFill>
                <a:latin typeface="Arial"/>
              </a:rPr>
              <a:t>Unilac und TK eingestellt (Vorteilhaft: Y. el Hayek TK Einstellung mit und ohne „Beschneiden“) </a:t>
            </a:r>
            <a:endParaRPr b="0" lang="de-DE" sz="2000" spc="-1" strike="noStrike">
              <a:solidFill>
                <a:srgbClr val="333333"/>
              </a:solidFill>
              <a:uFill>
                <a:solidFill>
                  <a:srgbClr val="ffffff"/>
                </a:solidFill>
              </a:uFill>
              <a:latin typeface="Arial"/>
            </a:endParaRPr>
          </a:p>
          <a:p>
            <a:pPr lvl="1" marL="743040" indent="-285480">
              <a:lnSpc>
                <a:spcPct val="100000"/>
              </a:lnSpc>
              <a:spcBef>
                <a:spcPts val="400"/>
              </a:spcBef>
              <a:buClr>
                <a:srgbClr val="fdbb63"/>
              </a:buClr>
              <a:buFont typeface="Wingdings" charset="2"/>
              <a:buChar char=""/>
            </a:pPr>
            <a:r>
              <a:rPr b="0" lang="de-DE" sz="2000" spc="-1" strike="noStrike">
                <a:solidFill>
                  <a:srgbClr val="333333"/>
                </a:solidFill>
                <a:uFill>
                  <a:solidFill>
                    <a:srgbClr val="ffffff"/>
                  </a:solidFill>
                </a:uFill>
                <a:latin typeface="Arial"/>
              </a:rPr>
              <a:t>Etwas Strahl mit Setzwerten im SIS gespeichert.</a:t>
            </a:r>
            <a:endParaRPr b="0" lang="de-DE" sz="2000" spc="-1" strike="noStrike">
              <a:solidFill>
                <a:srgbClr val="333333"/>
              </a:solidFill>
              <a:uFill>
                <a:solidFill>
                  <a:srgbClr val="ffffff"/>
                </a:solidFill>
              </a:uFill>
              <a:latin typeface="Arial"/>
            </a:endParaRPr>
          </a:p>
          <a:p>
            <a:pPr lvl="1" marL="743040" indent="-285480">
              <a:lnSpc>
                <a:spcPct val="100000"/>
              </a:lnSpc>
              <a:spcBef>
                <a:spcPts val="400"/>
              </a:spcBef>
              <a:buClr>
                <a:srgbClr val="fdbb63"/>
              </a:buClr>
              <a:buFont typeface="Wingdings" charset="2"/>
              <a:buChar char=""/>
            </a:pPr>
            <a:r>
              <a:rPr b="0" lang="de-DE" sz="2000" spc="-1" strike="noStrike">
                <a:solidFill>
                  <a:srgbClr val="333333"/>
                </a:solidFill>
                <a:uFill>
                  <a:solidFill>
                    <a:srgbClr val="ffffff"/>
                  </a:solidFill>
                </a:uFill>
                <a:latin typeface="Arial"/>
              </a:rPr>
              <a:t>Umlauffrequenz im SIS mit Schottky gemessen und SIS auf richtige Einschussenergie gesetzt.</a:t>
            </a:r>
            <a:endParaRPr b="0" lang="de-DE" sz="2000" spc="-1" strike="noStrike">
              <a:solidFill>
                <a:srgbClr val="333333"/>
              </a:solidFill>
              <a:uFill>
                <a:solidFill>
                  <a:srgbClr val="ffffff"/>
                </a:solidFill>
              </a:uFill>
              <a:latin typeface="Arial"/>
            </a:endParaRPr>
          </a:p>
          <a:p>
            <a:pPr lvl="1" marL="743040" indent="-285480">
              <a:lnSpc>
                <a:spcPct val="100000"/>
              </a:lnSpc>
              <a:spcBef>
                <a:spcPts val="400"/>
              </a:spcBef>
              <a:buClr>
                <a:srgbClr val="fdbb63"/>
              </a:buClr>
              <a:buFont typeface="Wingdings" charset="2"/>
              <a:buChar char=""/>
            </a:pPr>
            <a:r>
              <a:rPr b="0" lang="de-DE" sz="2000" spc="-1" strike="noStrike">
                <a:solidFill>
                  <a:srgbClr val="333333"/>
                </a:solidFill>
                <a:uFill>
                  <a:solidFill>
                    <a:srgbClr val="ffffff"/>
                  </a:solidFill>
                </a:uFill>
                <a:latin typeface="Arial"/>
              </a:rPr>
              <a:t>Impulsbreite vom Unilacstrahl mit Schottkymessung optimiert.</a:t>
            </a:r>
            <a:endParaRPr b="0" lang="de-DE" sz="2000" spc="-1" strike="noStrike">
              <a:solidFill>
                <a:srgbClr val="333333"/>
              </a:solidFill>
              <a:uFill>
                <a:solidFill>
                  <a:srgbClr val="ffffff"/>
                </a:solidFill>
              </a:uFill>
              <a:latin typeface="Arial"/>
            </a:endParaRPr>
          </a:p>
          <a:p>
            <a:pPr lvl="1" marL="743040" indent="-285480">
              <a:lnSpc>
                <a:spcPct val="100000"/>
              </a:lnSpc>
              <a:spcBef>
                <a:spcPts val="400"/>
              </a:spcBef>
              <a:buClr>
                <a:srgbClr val="fdbb63"/>
              </a:buClr>
              <a:buFont typeface="Wingdings" charset="2"/>
              <a:buChar char=""/>
            </a:pPr>
            <a:r>
              <a:rPr b="0" lang="de-DE" sz="2000" spc="-1" strike="noStrike">
                <a:solidFill>
                  <a:srgbClr val="333333"/>
                </a:solidFill>
                <a:uFill>
                  <a:solidFill>
                    <a:srgbClr val="ffffff"/>
                  </a:solidFill>
                </a:uFill>
                <a:latin typeface="Arial"/>
              </a:rPr>
              <a:t>Orbit auf Injektion in Ordnung bzw. korrigiert.</a:t>
            </a:r>
            <a:endParaRPr b="0" lang="de-DE" sz="2000" spc="-1" strike="noStrike">
              <a:solidFill>
                <a:srgbClr val="333333"/>
              </a:solidFill>
              <a:uFill>
                <a:solidFill>
                  <a:srgbClr val="ffffff"/>
                </a:solidFill>
              </a:uFill>
              <a:latin typeface="Arial"/>
            </a:endParaRPr>
          </a:p>
          <a:p>
            <a:pPr lvl="1" marL="743040" indent="-285480">
              <a:lnSpc>
                <a:spcPct val="100000"/>
              </a:lnSpc>
              <a:spcBef>
                <a:spcPts val="400"/>
              </a:spcBef>
              <a:buClr>
                <a:srgbClr val="fdbb63"/>
              </a:buClr>
              <a:buFont typeface="Wingdings" charset="2"/>
              <a:buChar char=""/>
            </a:pPr>
            <a:r>
              <a:rPr b="0" lang="de-DE" sz="2000" spc="-1" strike="noStrike">
                <a:solidFill>
                  <a:srgbClr val="333333"/>
                </a:solidFill>
                <a:uFill>
                  <a:solidFill>
                    <a:srgbClr val="ffffff"/>
                  </a:solidFill>
                </a:uFill>
                <a:latin typeface="Arial"/>
              </a:rPr>
              <a:t>(Schnelle) Extraktion auf Dump überprüft.</a:t>
            </a:r>
            <a:endParaRPr b="0" lang="de-DE" sz="2000" spc="-1" strike="noStrike">
              <a:solidFill>
                <a:srgbClr val="333333"/>
              </a:solidFill>
              <a:uFill>
                <a:solidFill>
                  <a:srgbClr val="ffffff"/>
                </a:solidFill>
              </a:uFill>
              <a:latin typeface="Arial"/>
            </a:endParaRPr>
          </a:p>
          <a:p>
            <a:pPr lvl="1" marL="743040" indent="-285480">
              <a:lnSpc>
                <a:spcPct val="100000"/>
              </a:lnSpc>
              <a:spcBef>
                <a:spcPts val="400"/>
              </a:spcBef>
              <a:buClr>
                <a:srgbClr val="fdbb63"/>
              </a:buClr>
              <a:buFont typeface="Wingdings" charset="2"/>
              <a:buChar char=""/>
            </a:pPr>
            <a:r>
              <a:rPr b="0" lang="de-DE" sz="2000" spc="-1" strike="noStrike">
                <a:solidFill>
                  <a:srgbClr val="333333"/>
                </a:solidFill>
                <a:uFill>
                  <a:solidFill>
                    <a:srgbClr val="ffffff"/>
                  </a:solidFill>
                </a:uFill>
                <a:latin typeface="Arial"/>
              </a:rPr>
              <a:t>einige ms Messzeit auf Injektion vor Einfang und Rampe.</a:t>
            </a:r>
            <a:endParaRPr b="0" lang="de-DE" sz="2000" spc="-1" strike="noStrike">
              <a:solidFill>
                <a:srgbClr val="333333"/>
              </a:solidFill>
              <a:uFill>
                <a:solidFill>
                  <a:srgbClr val="ffffff"/>
                </a:solidFill>
              </a:uFill>
              <a:latin typeface="Arial"/>
            </a:endParaRPr>
          </a:p>
          <a:p>
            <a:endParaRPr b="0" lang="de-DE" sz="2000" spc="-1" strike="noStrike">
              <a:solidFill>
                <a:srgbClr val="333333"/>
              </a:solidFill>
              <a:uFill>
                <a:solidFill>
                  <a:srgbClr val="ffffff"/>
                </a:solidFill>
              </a:uFill>
              <a:latin typeface="Arial"/>
            </a:endParaRPr>
          </a:p>
        </p:txBody>
      </p:sp>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422640" y="271440"/>
            <a:ext cx="5584320" cy="787320"/>
          </a:xfrm>
          <a:prstGeom prst="rect">
            <a:avLst/>
          </a:prstGeom>
          <a:noFill/>
          <a:ln>
            <a:noFill/>
          </a:ln>
        </p:spPr>
        <p:txBody>
          <a:bodyPr anchor="b"/>
          <a:p>
            <a:pPr>
              <a:lnSpc>
                <a:spcPct val="100000"/>
              </a:lnSpc>
            </a:pPr>
            <a:r>
              <a:rPr b="1" lang="de-DE" sz="2400" spc="-1" strike="noStrike">
                <a:solidFill>
                  <a:srgbClr val="333333"/>
                </a:solidFill>
                <a:uFill>
                  <a:solidFill>
                    <a:srgbClr val="ffffff"/>
                  </a:solidFill>
                </a:uFill>
                <a:latin typeface="Arial"/>
              </a:rPr>
              <a:t>Die „Knöpfe“</a:t>
            </a:r>
            <a:endParaRPr b="0" lang="de-DE" sz="2400" spc="-1" strike="noStrike">
              <a:solidFill>
                <a:srgbClr val="000000"/>
              </a:solidFill>
              <a:uFill>
                <a:solidFill>
                  <a:srgbClr val="ffffff"/>
                </a:solidFill>
              </a:uFill>
              <a:latin typeface="Arial"/>
            </a:endParaRPr>
          </a:p>
        </p:txBody>
      </p:sp>
      <p:pic>
        <p:nvPicPr>
          <p:cNvPr id="134" name="Picture 2" descr=""/>
          <p:cNvPicPr/>
          <p:nvPr/>
        </p:nvPicPr>
        <p:blipFill>
          <a:blip r:embed="rId1"/>
          <a:stretch/>
        </p:blipFill>
        <p:spPr>
          <a:xfrm>
            <a:off x="503280" y="1450800"/>
            <a:ext cx="4373280" cy="4903560"/>
          </a:xfrm>
          <a:prstGeom prst="rect">
            <a:avLst/>
          </a:prstGeom>
          <a:ln>
            <a:noFill/>
          </a:ln>
        </p:spPr>
      </p:pic>
      <p:sp>
        <p:nvSpPr>
          <p:cNvPr id="135" name="CustomShape 2"/>
          <p:cNvSpPr/>
          <p:nvPr/>
        </p:nvSpPr>
        <p:spPr>
          <a:xfrm>
            <a:off x="5229360" y="1362240"/>
            <a:ext cx="3580920" cy="4206600"/>
          </a:xfrm>
          <a:prstGeom prst="rect">
            <a:avLst/>
          </a:prstGeom>
          <a:noFill/>
          <a:ln>
            <a:noFill/>
          </a:ln>
        </p:spPr>
        <p:style>
          <a:lnRef idx="0"/>
          <a:fillRef idx="0"/>
          <a:effectRef idx="0"/>
          <a:fontRef idx="minor"/>
        </p:style>
        <p:txBody>
          <a:bodyPr/>
          <a:p>
            <a:pPr>
              <a:lnSpc>
                <a:spcPct val="100000"/>
              </a:lnSpc>
            </a:pPr>
            <a:r>
              <a:rPr b="0" lang="en-GB" sz="1800" spc="-1" strike="noStrike">
                <a:solidFill>
                  <a:srgbClr val="000000"/>
                </a:solidFill>
                <a:uFill>
                  <a:solidFill>
                    <a:srgbClr val="ffffff"/>
                  </a:solidFill>
                </a:uFill>
                <a:latin typeface="Arial"/>
              </a:rPr>
              <a:t>Diese Informationen waren bisher auf einem Oszilloskop in der Konsole. </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rPr>
              <a:t>Wichtig ist das Timing zwischen dem Unilacpuls und den Injektions-geräten.</a:t>
            </a:r>
            <a:br/>
            <a:br/>
            <a:r>
              <a:rPr b="0" lang="en-GB" sz="1800" spc="-1" strike="noStrike">
                <a:solidFill>
                  <a:srgbClr val="000000"/>
                </a:solidFill>
                <a:uFill>
                  <a:solidFill>
                    <a:srgbClr val="ffffff"/>
                  </a:solidFill>
                </a:uFill>
                <a:latin typeface="Arial"/>
              </a:rPr>
              <a:t>Schneller Trafo hat den Vorzug, Messung nach einigen Runden im SIS.</a:t>
            </a:r>
            <a:br/>
            <a:br/>
            <a:r>
              <a:rPr b="0" lang="en-GB" sz="1800" spc="-1" strike="noStrike">
                <a:solidFill>
                  <a:srgbClr val="000000"/>
                </a:solidFill>
                <a:uFill>
                  <a:solidFill>
                    <a:srgbClr val="ffffff"/>
                  </a:solidFill>
                </a:uFill>
                <a:latin typeface="Arial"/>
              </a:rPr>
              <a:t>Auswahl eines anderen Trafos (und passende Verzögerung) sollte möglich sein. </a:t>
            </a:r>
            <a:endParaRPr b="0" lang="en-GB" sz="1800" spc="-1" strike="noStrike">
              <a:solidFill>
                <a:srgbClr val="000000"/>
              </a:solidFill>
              <a:uFill>
                <a:solidFill>
                  <a:srgbClr val="ffffff"/>
                </a:solidFill>
              </a:uFill>
              <a:latin typeface="Arial"/>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422640" y="271440"/>
            <a:ext cx="5584320" cy="787320"/>
          </a:xfrm>
          <a:prstGeom prst="rect">
            <a:avLst/>
          </a:prstGeom>
          <a:noFill/>
          <a:ln>
            <a:noFill/>
          </a:ln>
        </p:spPr>
        <p:txBody>
          <a:bodyPr anchor="b">
            <a:normAutofit/>
          </a:bodyPr>
          <a:p>
            <a:pPr>
              <a:lnSpc>
                <a:spcPct val="100000"/>
              </a:lnSpc>
            </a:pPr>
            <a:r>
              <a:rPr b="1" lang="de-DE" sz="2400" spc="-1" strike="noStrike">
                <a:solidFill>
                  <a:srgbClr val="333333"/>
                </a:solidFill>
                <a:uFill>
                  <a:solidFill>
                    <a:srgbClr val="ffffff"/>
                  </a:solidFill>
                </a:uFill>
                <a:latin typeface="Arial"/>
              </a:rPr>
              <a:t>Erster Schritt: Füllen „bis zum Rand“</a:t>
            </a:r>
            <a:endParaRPr b="0" lang="de-DE" sz="2400" spc="-1" strike="noStrike">
              <a:solidFill>
                <a:srgbClr val="000000"/>
              </a:solidFill>
              <a:uFill>
                <a:solidFill>
                  <a:srgbClr val="ffffff"/>
                </a:solidFill>
              </a:uFill>
              <a:latin typeface="Arial"/>
            </a:endParaRPr>
          </a:p>
        </p:txBody>
      </p:sp>
      <p:sp>
        <p:nvSpPr>
          <p:cNvPr id="137" name="TextShape 2"/>
          <p:cNvSpPr txBox="1"/>
          <p:nvPr/>
        </p:nvSpPr>
        <p:spPr>
          <a:xfrm>
            <a:off x="422640" y="1450800"/>
            <a:ext cx="8211600" cy="2530440"/>
          </a:xfrm>
          <a:prstGeom prst="rect">
            <a:avLst/>
          </a:prstGeom>
          <a:noFill/>
          <a:ln>
            <a:noFill/>
          </a:ln>
        </p:spPr>
        <p:txBody>
          <a:bodyPr/>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Die Länge des Chopperfensters auf „1 Umlauf“ setzen.</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Auf gerade Eingestellter- bzw. Setzwertbumperflanke das Chopperfenster schieben und  TK Strom und SIS Strom (mit einigen Umläufen Verzögerung) messen. </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In Diagramm die Transmission und absolutem Strom der Messungen und anzeigen.</a:t>
            </a:r>
            <a:endParaRPr b="0" lang="de-DE" sz="2400" spc="-1" strike="noStrike">
              <a:solidFill>
                <a:srgbClr val="333333"/>
              </a:solidFill>
              <a:uFill>
                <a:solidFill>
                  <a:srgbClr val="ffffff"/>
                </a:solidFill>
              </a:uFill>
              <a:latin typeface="Arial"/>
            </a:endParaRPr>
          </a:p>
        </p:txBody>
      </p:sp>
      <p:pic>
        <p:nvPicPr>
          <p:cNvPr id="138" name="Picture 2" descr=""/>
          <p:cNvPicPr/>
          <p:nvPr/>
        </p:nvPicPr>
        <p:blipFill>
          <a:blip r:embed="rId1"/>
          <a:stretch/>
        </p:blipFill>
        <p:spPr>
          <a:xfrm>
            <a:off x="4621320" y="3671640"/>
            <a:ext cx="4122360" cy="2604960"/>
          </a:xfrm>
          <a:prstGeom prst="rect">
            <a:avLst/>
          </a:prstGeom>
          <a:ln>
            <a:noFill/>
          </a:ln>
        </p:spPr>
      </p:pic>
      <p:sp>
        <p:nvSpPr>
          <p:cNvPr id="139" name="CustomShape 3"/>
          <p:cNvSpPr/>
          <p:nvPr/>
        </p:nvSpPr>
        <p:spPr>
          <a:xfrm>
            <a:off x="571680" y="4095720"/>
            <a:ext cx="3552480" cy="2286360"/>
          </a:xfrm>
          <a:prstGeom prst="rect">
            <a:avLst/>
          </a:prstGeom>
          <a:noFill/>
          <a:ln>
            <a:noFill/>
          </a:ln>
        </p:spPr>
        <p:style>
          <a:lnRef idx="0"/>
          <a:fillRef idx="0"/>
          <a:effectRef idx="0"/>
          <a:fontRef idx="minor"/>
        </p:style>
        <p:txBody>
          <a:bodyPr/>
          <a:p>
            <a:pPr marL="285840" indent="-285480">
              <a:lnSpc>
                <a:spcPct val="100000"/>
              </a:lnSpc>
              <a:buClr>
                <a:srgbClr val="fdbb63"/>
              </a:buClr>
              <a:buFont typeface="Wingdings" charset="2"/>
              <a:buChar char=""/>
            </a:pPr>
            <a:r>
              <a:rPr b="0" lang="en-GB" sz="2400" spc="-1" strike="noStrike">
                <a:solidFill>
                  <a:srgbClr val="000000"/>
                </a:solidFill>
                <a:uFill>
                  <a:solidFill>
                    <a:srgbClr val="ffffff"/>
                  </a:solidFill>
                </a:uFill>
                <a:latin typeface="Arial"/>
              </a:rPr>
              <a:t>Mit Maus Start Ende (t1,t2) auswählen.</a:t>
            </a:r>
            <a:endParaRPr b="0" lang="en-GB" sz="2400" spc="-1" strike="noStrike">
              <a:solidFill>
                <a:srgbClr val="000000"/>
              </a:solidFill>
              <a:uFill>
                <a:solidFill>
                  <a:srgbClr val="ffffff"/>
                </a:solidFill>
              </a:uFill>
              <a:latin typeface="Arial"/>
            </a:endParaRPr>
          </a:p>
          <a:p>
            <a:pPr marL="285840" indent="-285480">
              <a:lnSpc>
                <a:spcPct val="100000"/>
              </a:lnSpc>
              <a:buClr>
                <a:srgbClr val="fdbb63"/>
              </a:buClr>
              <a:buFont typeface="Wingdings" charset="2"/>
              <a:buChar char=""/>
            </a:pPr>
            <a:r>
              <a:rPr b="0" lang="en-GB" sz="2400" spc="-1" strike="noStrike">
                <a:solidFill>
                  <a:srgbClr val="000000"/>
                </a:solidFill>
                <a:uFill>
                  <a:solidFill>
                    <a:srgbClr val="ffffff"/>
                  </a:solidFill>
                </a:uFill>
                <a:latin typeface="Arial"/>
              </a:rPr>
              <a:t>Schritt 2 starten oder wiederholen</a:t>
            </a:r>
            <a:endParaRPr b="0" lang="en-GB" sz="2400" spc="-1" strike="noStrike">
              <a:solidFill>
                <a:srgbClr val="000000"/>
              </a:solidFill>
              <a:uFill>
                <a:solidFill>
                  <a:srgbClr val="ffffff"/>
                </a:solidFill>
              </a:uFill>
              <a:latin typeface="Arial"/>
            </a:endParaRPr>
          </a:p>
          <a:p>
            <a:pPr marL="285840" indent="-285480">
              <a:lnSpc>
                <a:spcPct val="100000"/>
              </a:lnSpc>
              <a:buClr>
                <a:srgbClr val="fdbb63"/>
              </a:buClr>
              <a:buFont typeface="Wingdings" charset="2"/>
              <a:buChar char=""/>
            </a:pPr>
            <a:r>
              <a:rPr b="0" lang="en-GB" sz="2400" spc="-1" strike="noStrike">
                <a:solidFill>
                  <a:srgbClr val="000000"/>
                </a:solidFill>
                <a:uFill>
                  <a:solidFill>
                    <a:srgbClr val="ffffff"/>
                  </a:solidFill>
                </a:uFill>
                <a:latin typeface="Arial"/>
              </a:rPr>
              <a:t>Optional N Messungen pro Punkt</a:t>
            </a:r>
            <a:endParaRPr b="0" lang="en-GB" sz="2400" spc="-1" strike="noStrike">
              <a:solidFill>
                <a:srgbClr val="000000"/>
              </a:solidFill>
              <a:uFill>
                <a:solidFill>
                  <a:srgbClr val="ffffff"/>
                </a:solidFill>
              </a:uFill>
              <a:latin typeface="Arial"/>
            </a:endParaRPr>
          </a:p>
        </p:txBody>
      </p:sp>
      <p:sp>
        <p:nvSpPr>
          <p:cNvPr id="140" name="CustomShape 4"/>
          <p:cNvSpPr/>
          <p:nvPr/>
        </p:nvSpPr>
        <p:spPr>
          <a:xfrm>
            <a:off x="4815360" y="6276960"/>
            <a:ext cx="3546000" cy="366120"/>
          </a:xfrm>
          <a:prstGeom prst="rect">
            <a:avLst/>
          </a:prstGeom>
          <a:noFill/>
          <a:ln>
            <a:noFill/>
          </a:ln>
        </p:spPr>
        <p:style>
          <a:lnRef idx="0"/>
          <a:fillRef idx="0"/>
          <a:effectRef idx="0"/>
          <a:fontRef idx="minor"/>
        </p:style>
        <p:txBody>
          <a:bodyPr wrap="none"/>
          <a:p>
            <a:pPr>
              <a:lnSpc>
                <a:spcPct val="100000"/>
              </a:lnSpc>
            </a:pPr>
            <a:r>
              <a:rPr b="0" lang="en-GB" sz="1800" spc="-1" strike="noStrike">
                <a:solidFill>
                  <a:srgbClr val="000000"/>
                </a:solidFill>
                <a:uFill>
                  <a:solidFill>
                    <a:srgbClr val="ffffff"/>
                  </a:solidFill>
                </a:uFill>
                <a:latin typeface="Arial"/>
              </a:rPr>
              <a:t>Messungen [Zeit bzw. Amplitude]</a:t>
            </a:r>
            <a:endParaRPr b="0" lang="en-GB" sz="1800" spc="-1" strike="noStrike">
              <a:solidFill>
                <a:srgbClr val="000000"/>
              </a:solidFill>
              <a:uFill>
                <a:solidFill>
                  <a:srgbClr val="ffffff"/>
                </a:solidFill>
              </a:u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422640" y="271440"/>
            <a:ext cx="5584320" cy="787320"/>
          </a:xfrm>
          <a:prstGeom prst="rect">
            <a:avLst/>
          </a:prstGeom>
          <a:noFill/>
          <a:ln>
            <a:noFill/>
          </a:ln>
        </p:spPr>
        <p:txBody>
          <a:bodyPr anchor="b">
            <a:normAutofit/>
          </a:bodyPr>
          <a:p>
            <a:pPr>
              <a:lnSpc>
                <a:spcPct val="100000"/>
              </a:lnSpc>
            </a:pPr>
            <a:r>
              <a:rPr b="1" lang="de-DE" sz="2400" spc="-1" strike="noStrike">
                <a:solidFill>
                  <a:srgbClr val="333333"/>
                </a:solidFill>
                <a:uFill>
                  <a:solidFill>
                    <a:srgbClr val="ffffff"/>
                  </a:solidFill>
                </a:uFill>
                <a:latin typeface="Arial"/>
              </a:rPr>
              <a:t>Schritt 2, Variation der Steilheit der Bumplerflanke und Unliacpulslänge</a:t>
            </a:r>
            <a:endParaRPr b="0" lang="de-DE" sz="2400" spc="-1" strike="noStrike">
              <a:solidFill>
                <a:srgbClr val="000000"/>
              </a:solidFill>
              <a:uFill>
                <a:solidFill>
                  <a:srgbClr val="ffffff"/>
                </a:solidFill>
              </a:uFill>
              <a:latin typeface="Arial"/>
            </a:endParaRPr>
          </a:p>
        </p:txBody>
      </p:sp>
      <p:sp>
        <p:nvSpPr>
          <p:cNvPr id="142" name="TextShape 2"/>
          <p:cNvSpPr txBox="1"/>
          <p:nvPr/>
        </p:nvSpPr>
        <p:spPr>
          <a:xfrm>
            <a:off x="3381480" y="1450800"/>
            <a:ext cx="5252760" cy="4903200"/>
          </a:xfrm>
          <a:prstGeom prst="rect">
            <a:avLst/>
          </a:prstGeom>
          <a:noFill/>
          <a:ln>
            <a:noFill/>
          </a:ln>
        </p:spPr>
        <p:txBody>
          <a:bodyPr>
            <a:normAutofit/>
          </a:bodyPr>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Die beiden gewählten Zeitpunkte entsprechen zwei Bumperamplituden, die den Bereich angeben, in dem Umläufe gespeichert werden. </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Im nächsten Schritt hält man diese beiden Amplituden fest, und variiert die Steilheit der Bumperflanke dazwischen mit angepasster Unilacpulslänge, die wiederrum durch das Chopperfenster bestimmt wird.</a:t>
            </a:r>
            <a:br/>
            <a:r>
              <a:rPr b="0" lang="de-DE" sz="2400" spc="-1" strike="noStrike">
                <a:solidFill>
                  <a:srgbClr val="333333"/>
                </a:solidFill>
                <a:uFill>
                  <a:solidFill>
                    <a:srgbClr val="ffffff"/>
                  </a:solidFill>
                </a:uFill>
                <a:latin typeface="Arial"/>
              </a:rPr>
              <a:t>steiler -&gt; kurzer Puls,</a:t>
            </a:r>
            <a:br/>
            <a:r>
              <a:rPr b="0" lang="de-DE" sz="2400" spc="-1" strike="noStrike">
                <a:solidFill>
                  <a:srgbClr val="333333"/>
                </a:solidFill>
                <a:uFill>
                  <a:solidFill>
                    <a:srgbClr val="ffffff"/>
                  </a:solidFill>
                </a:uFill>
                <a:latin typeface="Arial"/>
              </a:rPr>
              <a:t>flacher -&gt; langer Puls.</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Entsprechend weniger oder mehr gespeicherte Umläufe.</a:t>
            </a:r>
            <a:endParaRPr b="0" lang="de-DE" sz="2400" spc="-1" strike="noStrike">
              <a:solidFill>
                <a:srgbClr val="333333"/>
              </a:solidFill>
              <a:uFill>
                <a:solidFill>
                  <a:srgbClr val="ffffff"/>
                </a:solidFill>
              </a:uFill>
              <a:latin typeface="Arial"/>
            </a:endParaRPr>
          </a:p>
          <a:p>
            <a:pPr marL="343080" indent="-342720">
              <a:lnSpc>
                <a:spcPct val="100000"/>
              </a:lnSpc>
              <a:spcBef>
                <a:spcPts val="479"/>
              </a:spcBef>
              <a:buClr>
                <a:srgbClr val="fdbb63"/>
              </a:buClr>
              <a:buFont typeface="Wingdings" charset="2"/>
              <a:buChar char=""/>
            </a:pPr>
            <a:r>
              <a:rPr b="0" lang="de-DE" sz="2400" spc="-1" strike="noStrike">
                <a:solidFill>
                  <a:srgbClr val="333333"/>
                </a:solidFill>
                <a:uFill>
                  <a:solidFill>
                    <a:srgbClr val="ffffff"/>
                  </a:solidFill>
                </a:uFill>
                <a:latin typeface="Arial"/>
              </a:rPr>
              <a:t>Sehr gut im Zusammenhang mit „beschnittenem“ Strahl (Y. el-Hayek)  </a:t>
            </a:r>
            <a:endParaRPr b="0" lang="de-DE" sz="2400" spc="-1" strike="noStrike">
              <a:solidFill>
                <a:srgbClr val="333333"/>
              </a:solidFill>
              <a:uFill>
                <a:solidFill>
                  <a:srgbClr val="ffffff"/>
                </a:solidFill>
              </a:uFill>
              <a:latin typeface="Arial"/>
            </a:endParaRPr>
          </a:p>
        </p:txBody>
      </p:sp>
      <p:pic>
        <p:nvPicPr>
          <p:cNvPr id="143" name="Picture 2" descr=""/>
          <p:cNvPicPr/>
          <p:nvPr/>
        </p:nvPicPr>
        <p:blipFill>
          <a:blip r:embed="rId1"/>
          <a:stretch/>
        </p:blipFill>
        <p:spPr>
          <a:xfrm>
            <a:off x="440640" y="2567880"/>
            <a:ext cx="2611080" cy="2927520"/>
          </a:xfrm>
          <a:prstGeom prst="rect">
            <a:avLst/>
          </a:prstGeom>
          <a:ln>
            <a:noFill/>
          </a:ln>
        </p:spPr>
      </p:pic>
      <p:sp>
        <p:nvSpPr>
          <p:cNvPr id="144" name="Line 3"/>
          <p:cNvSpPr/>
          <p:nvPr/>
        </p:nvSpPr>
        <p:spPr>
          <a:xfrm>
            <a:off x="895320" y="2162160"/>
            <a:ext cx="360" cy="3219120"/>
          </a:xfrm>
          <a:prstGeom prst="line">
            <a:avLst/>
          </a:prstGeom>
          <a:ln>
            <a:solidFill>
              <a:schemeClr val="accent5">
                <a:lumMod val="60000"/>
                <a:lumOff val="40000"/>
              </a:schemeClr>
            </a:solidFill>
            <a:round/>
          </a:ln>
        </p:spPr>
        <p:style>
          <a:lnRef idx="2">
            <a:schemeClr val="accent1"/>
          </a:lnRef>
          <a:fillRef idx="0">
            <a:schemeClr val="accent1"/>
          </a:fillRef>
          <a:effectRef idx="1">
            <a:schemeClr val="accent1"/>
          </a:effectRef>
          <a:fontRef idx="minor"/>
        </p:style>
      </p:sp>
      <p:sp>
        <p:nvSpPr>
          <p:cNvPr id="145" name="Line 4"/>
          <p:cNvSpPr/>
          <p:nvPr/>
        </p:nvSpPr>
        <p:spPr>
          <a:xfrm>
            <a:off x="1266480" y="2276280"/>
            <a:ext cx="360" cy="3219480"/>
          </a:xfrm>
          <a:prstGeom prst="line">
            <a:avLst/>
          </a:prstGeom>
          <a:ln>
            <a:solidFill>
              <a:schemeClr val="accent5">
                <a:lumMod val="60000"/>
                <a:lumOff val="40000"/>
              </a:schemeClr>
            </a:solidFill>
            <a:round/>
          </a:ln>
        </p:spPr>
        <p:style>
          <a:lnRef idx="2">
            <a:schemeClr val="accent1"/>
          </a:lnRef>
          <a:fillRef idx="0">
            <a:schemeClr val="accent1"/>
          </a:fillRef>
          <a:effectRef idx="1">
            <a:schemeClr val="accent1"/>
          </a:effectRef>
          <a:fontRef idx="minor"/>
        </p:style>
      </p:sp>
      <p:sp>
        <p:nvSpPr>
          <p:cNvPr id="146" name="CustomShape 5"/>
          <p:cNvSpPr/>
          <p:nvPr/>
        </p:nvSpPr>
        <p:spPr>
          <a:xfrm>
            <a:off x="591480" y="1907280"/>
            <a:ext cx="374400" cy="366120"/>
          </a:xfrm>
          <a:prstGeom prst="rect">
            <a:avLst/>
          </a:prstGeom>
          <a:noFill/>
          <a:ln>
            <a:noFill/>
          </a:ln>
        </p:spPr>
        <p:style>
          <a:lnRef idx="0"/>
          <a:fillRef idx="0"/>
          <a:effectRef idx="0"/>
          <a:fontRef idx="minor"/>
        </p:style>
        <p:txBody>
          <a:bodyPr wrap="none"/>
          <a:p>
            <a:pPr>
              <a:lnSpc>
                <a:spcPct val="100000"/>
              </a:lnSpc>
            </a:pPr>
            <a:r>
              <a:rPr b="0" lang="en-GB" sz="1800" spc="-1" strike="noStrike">
                <a:solidFill>
                  <a:srgbClr val="000000"/>
                </a:solidFill>
                <a:uFill>
                  <a:solidFill>
                    <a:srgbClr val="ffffff"/>
                  </a:solidFill>
                </a:uFill>
                <a:latin typeface="Arial"/>
              </a:rPr>
              <a:t>t1</a:t>
            </a:r>
            <a:endParaRPr b="0" lang="en-GB" sz="1800" spc="-1" strike="noStrike">
              <a:solidFill>
                <a:srgbClr val="000000"/>
              </a:solidFill>
              <a:uFill>
                <a:solidFill>
                  <a:srgbClr val="ffffff"/>
                </a:solidFill>
              </a:uFill>
              <a:latin typeface="Arial"/>
            </a:endParaRPr>
          </a:p>
        </p:txBody>
      </p:sp>
      <p:sp>
        <p:nvSpPr>
          <p:cNvPr id="147" name="CustomShape 6"/>
          <p:cNvSpPr/>
          <p:nvPr/>
        </p:nvSpPr>
        <p:spPr>
          <a:xfrm>
            <a:off x="1121040" y="1977480"/>
            <a:ext cx="374400" cy="366120"/>
          </a:xfrm>
          <a:prstGeom prst="rect">
            <a:avLst/>
          </a:prstGeom>
          <a:noFill/>
          <a:ln>
            <a:noFill/>
          </a:ln>
        </p:spPr>
        <p:style>
          <a:lnRef idx="0"/>
          <a:fillRef idx="0"/>
          <a:effectRef idx="0"/>
          <a:fontRef idx="minor"/>
        </p:style>
        <p:txBody>
          <a:bodyPr wrap="none"/>
          <a:p>
            <a:pPr>
              <a:lnSpc>
                <a:spcPct val="100000"/>
              </a:lnSpc>
            </a:pPr>
            <a:r>
              <a:rPr b="0" lang="en-GB" sz="1800" spc="-1" strike="noStrike">
                <a:solidFill>
                  <a:srgbClr val="000000"/>
                </a:solidFill>
                <a:uFill>
                  <a:solidFill>
                    <a:srgbClr val="ffffff"/>
                  </a:solidFill>
                </a:uFill>
                <a:latin typeface="Arial"/>
              </a:rPr>
              <a:t>t2</a:t>
            </a:r>
            <a:endParaRPr b="0" lang="en-GB" sz="1800" spc="-1" strike="noStrike">
              <a:solidFill>
                <a:srgbClr val="000000"/>
              </a:solidFill>
              <a:uFill>
                <a:solidFill>
                  <a:srgbClr val="ffffff"/>
                </a:solidFill>
              </a:uFill>
              <a:latin typeface="Arial"/>
            </a:endParaRPr>
          </a:p>
        </p:txBody>
      </p:sp>
      <p:sp>
        <p:nvSpPr>
          <p:cNvPr id="148" name="Line 7"/>
          <p:cNvSpPr/>
          <p:nvPr/>
        </p:nvSpPr>
        <p:spPr>
          <a:xfrm flipH="1">
            <a:off x="304560" y="3962160"/>
            <a:ext cx="590760" cy="36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149" name="Line 8"/>
          <p:cNvSpPr/>
          <p:nvPr/>
        </p:nvSpPr>
        <p:spPr>
          <a:xfrm flipH="1">
            <a:off x="304560" y="4114800"/>
            <a:ext cx="961920" cy="36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150" name="CustomShape 9"/>
          <p:cNvSpPr/>
          <p:nvPr/>
        </p:nvSpPr>
        <p:spPr>
          <a:xfrm>
            <a:off x="-13680" y="3604680"/>
            <a:ext cx="437040" cy="366120"/>
          </a:xfrm>
          <a:prstGeom prst="rect">
            <a:avLst/>
          </a:prstGeom>
          <a:noFill/>
          <a:ln>
            <a:noFill/>
          </a:ln>
        </p:spPr>
        <p:style>
          <a:lnRef idx="0"/>
          <a:fillRef idx="0"/>
          <a:effectRef idx="0"/>
          <a:fontRef idx="minor"/>
        </p:style>
        <p:txBody>
          <a:bodyPr wrap="none"/>
          <a:p>
            <a:pPr>
              <a:lnSpc>
                <a:spcPct val="100000"/>
              </a:lnSpc>
            </a:pPr>
            <a:r>
              <a:rPr b="0" lang="en-GB" sz="1800" spc="-1" strike="noStrike">
                <a:solidFill>
                  <a:srgbClr val="000000"/>
                </a:solidFill>
                <a:uFill>
                  <a:solidFill>
                    <a:srgbClr val="ffffff"/>
                  </a:solidFill>
                </a:uFill>
                <a:latin typeface="Arial"/>
              </a:rPr>
              <a:t>a1</a:t>
            </a:r>
            <a:endParaRPr b="0" lang="en-GB" sz="1800" spc="-1" strike="noStrike">
              <a:solidFill>
                <a:srgbClr val="000000"/>
              </a:solidFill>
              <a:uFill>
                <a:solidFill>
                  <a:srgbClr val="ffffff"/>
                </a:solidFill>
              </a:uFill>
              <a:latin typeface="Arial"/>
            </a:endParaRPr>
          </a:p>
        </p:txBody>
      </p:sp>
      <p:sp>
        <p:nvSpPr>
          <p:cNvPr id="151" name="CustomShape 10"/>
          <p:cNvSpPr/>
          <p:nvPr/>
        </p:nvSpPr>
        <p:spPr>
          <a:xfrm>
            <a:off x="-13680" y="3995280"/>
            <a:ext cx="437040" cy="366120"/>
          </a:xfrm>
          <a:prstGeom prst="rect">
            <a:avLst/>
          </a:prstGeom>
          <a:noFill/>
          <a:ln>
            <a:noFill/>
          </a:ln>
        </p:spPr>
        <p:style>
          <a:lnRef idx="0"/>
          <a:fillRef idx="0"/>
          <a:effectRef idx="0"/>
          <a:fontRef idx="minor"/>
        </p:style>
        <p:txBody>
          <a:bodyPr wrap="none"/>
          <a:p>
            <a:pPr>
              <a:lnSpc>
                <a:spcPct val="100000"/>
              </a:lnSpc>
            </a:pPr>
            <a:r>
              <a:rPr b="0" lang="en-GB" sz="1800" spc="-1" strike="noStrike">
                <a:solidFill>
                  <a:srgbClr val="000000"/>
                </a:solidFill>
                <a:uFill>
                  <a:solidFill>
                    <a:srgbClr val="ffffff"/>
                  </a:solidFill>
                </a:uFill>
                <a:latin typeface="Arial"/>
              </a:rPr>
              <a:t>a2</a:t>
            </a:r>
            <a:endParaRPr b="0" lang="en-GB" sz="1800" spc="-1" strike="noStrike">
              <a:solidFill>
                <a:srgbClr val="000000"/>
              </a:solidFill>
              <a:uFill>
                <a:solidFill>
                  <a:srgbClr val="ffffff"/>
                </a:solidFill>
              </a:u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gsi-folienmaster_2017</Template>
  <TotalTime>0</TotalTime>
  <Application>LibreOffice/5.3.3.2$Linux_X86_64 LibreOffice_project/30m0$Build-2</Application>
  <Words>954</Words>
  <Paragraphs>148</Paragraphs>
  <Company>GSI Helmholzzentrum für Schwerionenforschung mbH</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2017-08-22T13:26:38Z</dcterms:created>
  <dc:creator>Dr. Jens Stadlmann</dc:creator>
  <dc:description/>
  <dc:language>en-GB</dc:language>
  <cp:lastModifiedBy>Dr. Jens Stadlmann</cp:lastModifiedBy>
  <dcterms:modified xsi:type="dcterms:W3CDTF">2017-08-23T11:54:45Z</dcterms:modified>
  <cp:revision>22</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GSI Helmholzzentrum für Schwerionenforschung mbH</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Bildschirmpräsentation (4:3)</vt:lpwstr>
  </property>
  <property fmtid="{D5CDD505-2E9C-101B-9397-08002B2CF9AE}" pid="10" name="ScaleCrop">
    <vt:bool>0</vt:bool>
  </property>
  <property fmtid="{D5CDD505-2E9C-101B-9397-08002B2CF9AE}" pid="11" name="ShareDoc">
    <vt:bool>0</vt:bool>
  </property>
  <property fmtid="{D5CDD505-2E9C-101B-9397-08002B2CF9AE}" pid="12" name="Slides">
    <vt:i4>21</vt:i4>
  </property>
</Properties>
</file>