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60" r:id="rId6"/>
    <p:sldId id="267" r:id="rId7"/>
    <p:sldId id="268" r:id="rId8"/>
    <p:sldId id="261" r:id="rId9"/>
    <p:sldId id="291" r:id="rId10"/>
    <p:sldId id="262" r:id="rId11"/>
    <p:sldId id="271" r:id="rId12"/>
    <p:sldId id="269" r:id="rId13"/>
    <p:sldId id="272" r:id="rId14"/>
    <p:sldId id="288" r:id="rId15"/>
    <p:sldId id="270" r:id="rId16"/>
    <p:sldId id="273" r:id="rId17"/>
    <p:sldId id="278" r:id="rId18"/>
    <p:sldId id="280" r:id="rId19"/>
    <p:sldId id="277" r:id="rId20"/>
    <p:sldId id="279" r:id="rId21"/>
    <p:sldId id="283" r:id="rId22"/>
    <p:sldId id="281" r:id="rId23"/>
    <p:sldId id="282" r:id="rId24"/>
    <p:sldId id="284" r:id="rId25"/>
    <p:sldId id="285" r:id="rId26"/>
    <p:sldId id="286" r:id="rId27"/>
    <p:sldId id="287" r:id="rId28"/>
    <p:sldId id="289" r:id="rId29"/>
    <p:sldId id="290" r:id="rId30"/>
    <p:sldId id="292" r:id="rId31"/>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01F02"/>
    <a:srgbClr val="333333"/>
    <a:srgbClr val="666666"/>
    <a:srgbClr val="EAEAEA"/>
    <a:srgbClr val="FDBB6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3" autoAdjust="0"/>
    <p:restoredTop sz="94691" autoAdjust="0"/>
  </p:normalViewPr>
  <p:slideViewPr>
    <p:cSldViewPr snapToGrid="0" snapToObjects="1">
      <p:cViewPr>
        <p:scale>
          <a:sx n="100" d="100"/>
          <a:sy n="100" d="100"/>
        </p:scale>
        <p:origin x="-876"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94E08F7-B471-4973-85F9-3466E9086DDD}" type="datetimeFigureOut">
              <a:rPr lang="de-DE"/>
              <a:pPr>
                <a:defRPr/>
              </a:pPr>
              <a:t>04.02.2016</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599966B-EE91-4909-BA32-A07A89957606}" type="slidenum">
              <a:rPr lang="de-DE"/>
              <a:pPr>
                <a:defRPr/>
              </a:pPr>
              <a:t>‹#›</a:t>
            </a:fld>
            <a:endParaRPr 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DB20B93-0017-454D-BA25-968823DA964D}" type="datetimeFigureOut">
              <a:rPr lang="de-DE"/>
              <a:pPr>
                <a:defRPr/>
              </a:pPr>
              <a:t>04.02.2016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FA4B8D5-FCD7-45B3-8B69-40A7B232845E}" type="slidenum">
              <a:rPr lang="de-DE"/>
              <a:pPr>
                <a:defRPr/>
              </a:pPr>
              <a:t>‹#›</a:t>
            </a:fld>
            <a:endParaRPr lang="de-DE"/>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Bild 6" descr="fair-mesh.jpg"/>
          <p:cNvPicPr>
            <a:picLocks noChangeAspect="1"/>
          </p:cNvPicPr>
          <p:nvPr userDrawn="1"/>
        </p:nvPicPr>
        <p:blipFill>
          <a:blip r:embed="rId2"/>
          <a:srcRect l="4773" t="11488" r="5373" b="5511"/>
          <a:stretch>
            <a:fillRect/>
          </a:stretch>
        </p:blipFill>
        <p:spPr bwMode="auto">
          <a:xfrm>
            <a:off x="111125" y="1417638"/>
            <a:ext cx="8926513" cy="5056187"/>
          </a:xfrm>
          <a:prstGeom prst="rect">
            <a:avLst/>
          </a:prstGeom>
          <a:noFill/>
          <a:ln w="9525">
            <a:noFill/>
            <a:miter lim="800000"/>
            <a:headEnd/>
            <a:tailEnd/>
          </a:ln>
        </p:spPr>
      </p:pic>
      <p:grpSp>
        <p:nvGrpSpPr>
          <p:cNvPr id="5" name="Gruppierung 11"/>
          <p:cNvGrpSpPr>
            <a:grpSpLocks/>
          </p:cNvGrpSpPr>
          <p:nvPr userDrawn="1"/>
        </p:nvGrpSpPr>
        <p:grpSpPr bwMode="auto">
          <a:xfrm>
            <a:off x="3194050" y="150813"/>
            <a:ext cx="5614988" cy="844550"/>
            <a:chOff x="3193470" y="150090"/>
            <a:chExt cx="5615712" cy="845209"/>
          </a:xfrm>
        </p:grpSpPr>
        <p:sp>
          <p:nvSpPr>
            <p:cNvPr id="6" name="Rechteck 8"/>
            <p:cNvSpPr/>
            <p:nvPr userDrawn="1"/>
          </p:nvSpPr>
          <p:spPr>
            <a:xfrm>
              <a:off x="7030953" y="150090"/>
              <a:ext cx="1778229" cy="560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 name="Textfeld 7"/>
            <p:cNvSpPr txBox="1"/>
            <p:nvPr userDrawn="1"/>
          </p:nvSpPr>
          <p:spPr>
            <a:xfrm>
              <a:off x="3193470" y="594937"/>
              <a:ext cx="5531563" cy="400362"/>
            </a:xfrm>
            <a:prstGeom prst="rect">
              <a:avLst/>
            </a:prstGeom>
            <a:noFill/>
          </p:spPr>
          <p:txBody>
            <a:bodyPr>
              <a:spAutoFit/>
            </a:bodyPr>
            <a:lstStyle/>
            <a:p>
              <a:pPr algn="r" fontAlgn="auto">
                <a:spcBef>
                  <a:spcPts val="0"/>
                </a:spcBef>
                <a:spcAft>
                  <a:spcPts val="0"/>
                </a:spcAft>
                <a:defRPr/>
              </a:pPr>
              <a:r>
                <a:rPr lang="de-DE" sz="1000" dirty="0">
                  <a:solidFill>
                    <a:srgbClr val="333333"/>
                  </a:solidFill>
                  <a:latin typeface="Arial"/>
                  <a:cs typeface="Arial"/>
                </a:rPr>
                <a:t>GSI Helmholtzzentrum für Schwerionenforschung GmbH</a:t>
              </a:r>
            </a:p>
            <a:p>
              <a:pPr algn="r" fontAlgn="auto">
                <a:spcBef>
                  <a:spcPts val="0"/>
                </a:spcBef>
                <a:spcAft>
                  <a:spcPts val="0"/>
                </a:spcAft>
                <a:defRPr/>
              </a:pPr>
              <a:endParaRPr lang="de-DE" sz="1000" dirty="0">
                <a:solidFill>
                  <a:srgbClr val="333333"/>
                </a:solidFill>
                <a:latin typeface="Arial"/>
                <a:cs typeface="Arial"/>
              </a:endParaRPr>
            </a:p>
          </p:txBody>
        </p:sp>
        <p:pic>
          <p:nvPicPr>
            <p:cNvPr id="8" name="Bild 9" descr="GSI_Logo_rgb.png"/>
            <p:cNvPicPr>
              <a:picLocks noChangeAspect="1"/>
            </p:cNvPicPr>
            <p:nvPr userDrawn="1"/>
          </p:nvPicPr>
          <p:blipFill>
            <a:blip r:embed="rId3"/>
            <a:srcRect/>
            <a:stretch>
              <a:fillRect/>
            </a:stretch>
          </p:blipFill>
          <p:spPr bwMode="auto">
            <a:xfrm>
              <a:off x="7297965" y="178975"/>
              <a:ext cx="1349516" cy="449839"/>
            </a:xfrm>
            <a:prstGeom prst="rect">
              <a:avLst/>
            </a:prstGeom>
            <a:noFill/>
            <a:ln w="9525">
              <a:noFill/>
              <a:miter lim="800000"/>
              <a:headEnd/>
              <a:tailEnd/>
            </a:ln>
          </p:spPr>
        </p:pic>
      </p:grpSp>
      <p:sp>
        <p:nvSpPr>
          <p:cNvPr id="9" name="Rechteck 12"/>
          <p:cNvSpPr/>
          <p:nvPr userDrawn="1"/>
        </p:nvSpPr>
        <p:spPr>
          <a:xfrm>
            <a:off x="404813" y="6650038"/>
            <a:ext cx="3370262" cy="207962"/>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1251563" y="3244364"/>
            <a:ext cx="6607516" cy="779866"/>
          </a:xfrm>
        </p:spPr>
        <p:txBody>
          <a:bodyPr>
            <a:noAutofit/>
          </a:bodyPr>
          <a:lstStyle>
            <a:lvl1pPr algn="ctr">
              <a:defRPr sz="3600">
                <a:solidFill>
                  <a:srgbClr val="333333"/>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371600" y="4024230"/>
            <a:ext cx="6400800" cy="584660"/>
          </a:xfrm>
        </p:spPr>
        <p:txBody>
          <a:bodyPr>
            <a:normAutofit/>
          </a:bodyPr>
          <a:lstStyle>
            <a:lvl1pPr marL="0" indent="0" algn="ctr">
              <a:buNone/>
              <a:defRPr sz="20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4" y="99885"/>
            <a:ext cx="6873585" cy="787557"/>
          </a:xfr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Foliennummernplatzhalter 5"/>
          <p:cNvSpPr>
            <a:spLocks noGrp="1"/>
          </p:cNvSpPr>
          <p:nvPr>
            <p:ph type="sldNum" sz="quarter" idx="10"/>
          </p:nvPr>
        </p:nvSpPr>
        <p:spPr/>
        <p:txBody>
          <a:bodyPr/>
          <a:lstStyle>
            <a:lvl1pPr>
              <a:defRPr/>
            </a:lvl1pPr>
          </a:lstStyle>
          <a:p>
            <a:pPr>
              <a:defRPr/>
            </a:pPr>
            <a:fld id="{237576EA-3541-46E6-AD3E-52EC71CB33F4}" type="slidenum">
              <a:rPr lang="de-DE"/>
              <a:pPr>
                <a:defRPr/>
              </a:pPr>
              <a:t>‹#›</a:t>
            </a:fld>
            <a:endParaRPr lang="de-DE"/>
          </a:p>
        </p:txBody>
      </p:sp>
      <p:sp>
        <p:nvSpPr>
          <p:cNvPr id="5" name="Datumsplatzhalter 4"/>
          <p:cNvSpPr>
            <a:spLocks noGrp="1"/>
          </p:cNvSpPr>
          <p:nvPr>
            <p:ph type="dt" sz="half" idx="11"/>
          </p:nvPr>
        </p:nvSpPr>
        <p:spPr>
          <a:xfrm>
            <a:off x="7123113" y="6553200"/>
            <a:ext cx="825500" cy="365125"/>
          </a:xfrm>
        </p:spPr>
        <p:txBody>
          <a:bodyPr/>
          <a:lstStyle>
            <a:lvl1pPr algn="r">
              <a:defRPr sz="1000">
                <a:solidFill>
                  <a:schemeClr val="tx1"/>
                </a:solidFill>
              </a:defRPr>
            </a:lvl1pPr>
          </a:lstStyle>
          <a:p>
            <a:pPr>
              <a:defRPr/>
            </a:pPr>
            <a:r>
              <a:rPr lang="de-DE"/>
              <a:t>31.03.14</a:t>
            </a:r>
            <a:endParaRPr lang="de-DE" dirty="0"/>
          </a:p>
        </p:txBody>
      </p:sp>
      <p:sp>
        <p:nvSpPr>
          <p:cNvPr id="6" name="Fußzeilenplatzhalter 7"/>
          <p:cNvSpPr>
            <a:spLocks noGrp="1"/>
          </p:cNvSpPr>
          <p:nvPr>
            <p:ph type="ftr" sz="quarter" idx="12"/>
          </p:nvPr>
        </p:nvSpPr>
        <p:spPr/>
        <p:txBody>
          <a:bodyPr/>
          <a:lstStyle>
            <a:lvl1pPr algn="l">
              <a:defRPr sz="1000">
                <a:solidFill>
                  <a:schemeClr val="tx1"/>
                </a:solidFill>
              </a:defRPr>
            </a:lvl1pPr>
          </a:lstStyle>
          <a:p>
            <a:pPr>
              <a:defRPr/>
            </a:pPr>
            <a:r>
              <a:rPr lang="de-DE"/>
              <a:t>Name/Vortragstitel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22564" y="98550"/>
            <a:ext cx="6816435" cy="787557"/>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Foliennummernplatzhalter 6"/>
          <p:cNvSpPr>
            <a:spLocks noGrp="1"/>
          </p:cNvSpPr>
          <p:nvPr>
            <p:ph type="sldNum" sz="quarter" idx="10"/>
          </p:nvPr>
        </p:nvSpPr>
        <p:spPr/>
        <p:txBody>
          <a:bodyPr/>
          <a:lstStyle>
            <a:lvl1pPr>
              <a:defRPr/>
            </a:lvl1pPr>
          </a:lstStyle>
          <a:p>
            <a:pPr>
              <a:defRPr/>
            </a:pPr>
            <a:fld id="{3D3F65B3-0B25-4E1F-9929-1DAF507E13D3}" type="slidenum">
              <a:rPr lang="de-DE"/>
              <a:pPr>
                <a:defRPr/>
              </a:pPr>
              <a:t>‹#›</a:t>
            </a:fld>
            <a:endParaRPr lang="de-DE"/>
          </a:p>
        </p:txBody>
      </p:sp>
      <p:sp>
        <p:nvSpPr>
          <p:cNvPr id="6" name="Datumsplatzhalter 4"/>
          <p:cNvSpPr>
            <a:spLocks noGrp="1"/>
          </p:cNvSpPr>
          <p:nvPr>
            <p:ph type="dt" sz="half" idx="11"/>
          </p:nvPr>
        </p:nvSpPr>
        <p:spPr>
          <a:xfrm>
            <a:off x="7099300" y="6553200"/>
            <a:ext cx="849313" cy="365125"/>
          </a:xfrm>
        </p:spPr>
        <p:txBody>
          <a:bodyPr/>
          <a:lstStyle>
            <a:lvl1pPr algn="r">
              <a:defRPr sz="1000">
                <a:solidFill>
                  <a:schemeClr val="tx1"/>
                </a:solidFill>
              </a:defRPr>
            </a:lvl1pPr>
          </a:lstStyle>
          <a:p>
            <a:pPr>
              <a:defRPr/>
            </a:pPr>
            <a:r>
              <a:rPr lang="de-DE"/>
              <a:t>31.03.14</a:t>
            </a:r>
            <a:endParaRPr lang="de-DE" dirty="0"/>
          </a:p>
        </p:txBody>
      </p:sp>
      <p:sp>
        <p:nvSpPr>
          <p:cNvPr id="7" name="Fußzeilenplatzhalter 7"/>
          <p:cNvSpPr>
            <a:spLocks noGrp="1"/>
          </p:cNvSpPr>
          <p:nvPr>
            <p:ph type="ftr" sz="quarter" idx="12"/>
          </p:nvPr>
        </p:nvSpPr>
        <p:spPr/>
        <p:txBody>
          <a:bodyPr/>
          <a:lstStyle>
            <a:lvl1pPr algn="l">
              <a:defRPr sz="1000">
                <a:solidFill>
                  <a:schemeClr val="tx1"/>
                </a:solidFill>
              </a:defRPr>
            </a:lvl1pPr>
          </a:lstStyle>
          <a:p>
            <a:pPr>
              <a:defRPr/>
            </a:pPr>
            <a:r>
              <a:rPr lang="de-DE"/>
              <a:t>Name/Vortragstitel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22564" y="98550"/>
            <a:ext cx="6854535" cy="787557"/>
          </a:xfrm>
        </p:spPr>
        <p:txBody>
          <a:bodyPr/>
          <a:lstStyle/>
          <a:p>
            <a:r>
              <a:rPr lang="de-DE" smtClean="0"/>
              <a:t>Titelmasterformat durch Klicken bearbeiten</a:t>
            </a:r>
            <a:endParaRPr lang="de-DE"/>
          </a:p>
        </p:txBody>
      </p:sp>
      <p:sp>
        <p:nvSpPr>
          <p:cNvPr id="3" name="Foliennummernplatzhalter 4"/>
          <p:cNvSpPr>
            <a:spLocks noGrp="1"/>
          </p:cNvSpPr>
          <p:nvPr>
            <p:ph type="sldNum" sz="quarter" idx="10"/>
          </p:nvPr>
        </p:nvSpPr>
        <p:spPr/>
        <p:txBody>
          <a:bodyPr/>
          <a:lstStyle>
            <a:lvl1pPr>
              <a:defRPr/>
            </a:lvl1pPr>
          </a:lstStyle>
          <a:p>
            <a:pPr>
              <a:defRPr/>
            </a:pPr>
            <a:fld id="{3A9D79B5-E695-40D1-91C0-7A0D2EFD1E03}" type="slidenum">
              <a:rPr lang="de-DE"/>
              <a:pPr>
                <a:defRPr/>
              </a:pPr>
              <a:t>‹#›</a:t>
            </a:fld>
            <a:endParaRPr lang="de-DE"/>
          </a:p>
        </p:txBody>
      </p:sp>
      <p:sp>
        <p:nvSpPr>
          <p:cNvPr id="4" name="Datumsplatzhalter 4"/>
          <p:cNvSpPr>
            <a:spLocks noGrp="1"/>
          </p:cNvSpPr>
          <p:nvPr>
            <p:ph type="dt" sz="half" idx="11"/>
          </p:nvPr>
        </p:nvSpPr>
        <p:spPr>
          <a:xfrm>
            <a:off x="7099300" y="6553200"/>
            <a:ext cx="849313" cy="365125"/>
          </a:xfrm>
        </p:spPr>
        <p:txBody>
          <a:bodyPr/>
          <a:lstStyle>
            <a:lvl1pPr algn="r">
              <a:defRPr sz="1000">
                <a:solidFill>
                  <a:schemeClr val="tx1"/>
                </a:solidFill>
              </a:defRPr>
            </a:lvl1pPr>
          </a:lstStyle>
          <a:p>
            <a:pPr>
              <a:defRPr/>
            </a:pPr>
            <a:r>
              <a:rPr lang="de-DE"/>
              <a:t>31.03.14</a:t>
            </a:r>
            <a:endParaRPr lang="de-DE" dirty="0"/>
          </a:p>
        </p:txBody>
      </p:sp>
      <p:sp>
        <p:nvSpPr>
          <p:cNvPr id="5" name="Fußzeilenplatzhalter 7"/>
          <p:cNvSpPr>
            <a:spLocks noGrp="1"/>
          </p:cNvSpPr>
          <p:nvPr>
            <p:ph type="ftr" sz="quarter" idx="12"/>
          </p:nvPr>
        </p:nvSpPr>
        <p:spPr/>
        <p:txBody>
          <a:bodyPr/>
          <a:lstStyle>
            <a:lvl1pPr algn="l">
              <a:defRPr sz="1000">
                <a:solidFill>
                  <a:schemeClr val="tx1"/>
                </a:solidFill>
              </a:defRPr>
            </a:lvl1pPr>
          </a:lstStyle>
          <a:p>
            <a:pPr>
              <a:defRPr/>
            </a:pPr>
            <a:r>
              <a:rPr lang="de-DE"/>
              <a:t>Name/Vortragstitel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a:xfrm>
            <a:off x="0" y="6611938"/>
            <a:ext cx="9144000" cy="255587"/>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027" name="Textplatzhalter 2"/>
          <p:cNvSpPr>
            <a:spLocks noGrp="1"/>
          </p:cNvSpPr>
          <p:nvPr>
            <p:ph type="body" idx="1"/>
          </p:nvPr>
        </p:nvSpPr>
        <p:spPr bwMode="auto">
          <a:xfrm>
            <a:off x="422275" y="1450975"/>
            <a:ext cx="8212138" cy="490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6" name="Foliennummernplatzhalter 5"/>
          <p:cNvSpPr>
            <a:spLocks noGrp="1"/>
          </p:cNvSpPr>
          <p:nvPr>
            <p:ph type="sldNum" sz="quarter" idx="4"/>
          </p:nvPr>
        </p:nvSpPr>
        <p:spPr>
          <a:xfrm>
            <a:off x="7964488" y="6553200"/>
            <a:ext cx="746125" cy="365125"/>
          </a:xfrm>
          <a:prstGeom prst="rect">
            <a:avLst/>
          </a:prstGeom>
        </p:spPr>
        <p:txBody>
          <a:bodyPr vert="horz" lIns="91440" tIns="45720" rIns="91440" bIns="45720" rtlCol="0" anchor="ctr"/>
          <a:lstStyle>
            <a:lvl1pPr algn="r" fontAlgn="auto">
              <a:spcBef>
                <a:spcPts val="0"/>
              </a:spcBef>
              <a:spcAft>
                <a:spcPts val="0"/>
              </a:spcAft>
              <a:defRPr sz="1000">
                <a:solidFill>
                  <a:srgbClr val="333333"/>
                </a:solidFill>
                <a:latin typeface="Arial"/>
                <a:cs typeface="Arial"/>
              </a:defRPr>
            </a:lvl1pPr>
          </a:lstStyle>
          <a:p>
            <a:pPr>
              <a:defRPr/>
            </a:pPr>
            <a:fld id="{BECAC6EE-E35A-4B89-ADE8-75E53BF287A7}" type="slidenum">
              <a:rPr lang="de-DE"/>
              <a:pPr>
                <a:defRPr/>
              </a:pPr>
              <a:t>‹#›</a:t>
            </a:fld>
            <a:endParaRPr lang="de-DE" dirty="0"/>
          </a:p>
        </p:txBody>
      </p:sp>
      <p:pic>
        <p:nvPicPr>
          <p:cNvPr id="1029" name="Bild 6" descr="GSI_Logo_rgb.png"/>
          <p:cNvPicPr>
            <a:picLocks noChangeAspect="1"/>
          </p:cNvPicPr>
          <p:nvPr/>
        </p:nvPicPr>
        <p:blipFill>
          <a:blip r:embed="rId6"/>
          <a:srcRect/>
          <a:stretch>
            <a:fillRect/>
          </a:stretch>
        </p:blipFill>
        <p:spPr bwMode="auto">
          <a:xfrm>
            <a:off x="7297738" y="260350"/>
            <a:ext cx="1349375" cy="449263"/>
          </a:xfrm>
          <a:prstGeom prst="rect">
            <a:avLst/>
          </a:prstGeom>
          <a:noFill/>
          <a:ln w="9525">
            <a:noFill/>
            <a:miter lim="800000"/>
            <a:headEnd/>
            <a:tailEnd/>
          </a:ln>
        </p:spPr>
      </p:pic>
      <p:cxnSp>
        <p:nvCxnSpPr>
          <p:cNvPr id="9" name="Gerade Verbindung 8"/>
          <p:cNvCxnSpPr/>
          <p:nvPr/>
        </p:nvCxnSpPr>
        <p:spPr>
          <a:xfrm>
            <a:off x="0" y="1068388"/>
            <a:ext cx="9144000" cy="0"/>
          </a:xfrm>
          <a:prstGeom prst="line">
            <a:avLst/>
          </a:prstGeom>
          <a:ln w="2540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434975" y="6619875"/>
            <a:ext cx="3781425" cy="246063"/>
          </a:xfrm>
          <a:prstGeom prst="rect">
            <a:avLst/>
          </a:prstGeom>
          <a:noFill/>
        </p:spPr>
        <p:txBody>
          <a:bodyPr anchor="ctr">
            <a:spAutoFit/>
          </a:bodyPr>
          <a:lstStyle/>
          <a:p>
            <a:pPr fontAlgn="auto">
              <a:spcBef>
                <a:spcPts val="0"/>
              </a:spcBef>
              <a:spcAft>
                <a:spcPts val="0"/>
              </a:spcAft>
              <a:defRPr/>
            </a:pPr>
            <a:r>
              <a:rPr lang="de-DE" sz="1000" dirty="0">
                <a:solidFill>
                  <a:srgbClr val="333333"/>
                </a:solidFill>
                <a:latin typeface="Arial"/>
                <a:cs typeface="Arial"/>
              </a:rPr>
              <a:t>GSI Helmholtzzentrum für Schwerionenforschung GmbH</a:t>
            </a:r>
          </a:p>
        </p:txBody>
      </p:sp>
      <p:sp>
        <p:nvSpPr>
          <p:cNvPr id="1032" name="Titelplatzhalter 1"/>
          <p:cNvSpPr>
            <a:spLocks noGrp="1"/>
          </p:cNvSpPr>
          <p:nvPr>
            <p:ph type="title"/>
          </p:nvPr>
        </p:nvSpPr>
        <p:spPr bwMode="auto">
          <a:xfrm>
            <a:off x="434975" y="90488"/>
            <a:ext cx="6242050" cy="787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smtClean="0"/>
              <a:t>Mastertitelformat bearbeiten</a:t>
            </a:r>
          </a:p>
        </p:txBody>
      </p:sp>
      <p:sp>
        <p:nvSpPr>
          <p:cNvPr id="4" name="Rechteck 3"/>
          <p:cNvSpPr>
            <a:spLocks/>
          </p:cNvSpPr>
          <p:nvPr/>
        </p:nvSpPr>
        <p:spPr>
          <a:xfrm>
            <a:off x="0" y="939800"/>
            <a:ext cx="255588" cy="255588"/>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2" name="Rechteck 11"/>
          <p:cNvSpPr>
            <a:spLocks/>
          </p:cNvSpPr>
          <p:nvPr/>
        </p:nvSpPr>
        <p:spPr>
          <a:xfrm>
            <a:off x="0" y="6610350"/>
            <a:ext cx="255588" cy="255588"/>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 name="Datumsplatzhalter 4"/>
          <p:cNvSpPr>
            <a:spLocks noGrp="1"/>
          </p:cNvSpPr>
          <p:nvPr>
            <p:ph type="dt" sz="half" idx="2"/>
          </p:nvPr>
        </p:nvSpPr>
        <p:spPr>
          <a:xfrm>
            <a:off x="7100888" y="6553200"/>
            <a:ext cx="847725" cy="365125"/>
          </a:xfrm>
          <a:prstGeom prst="rect">
            <a:avLst/>
          </a:prstGeom>
        </p:spPr>
        <p:txBody>
          <a:bodyPr vert="horz" lIns="91440" tIns="45720" rIns="91440" bIns="45720" rtlCol="0" anchor="ctr"/>
          <a:lstStyle>
            <a:lvl1pPr algn="r" fontAlgn="auto">
              <a:spcBef>
                <a:spcPts val="0"/>
              </a:spcBef>
              <a:spcAft>
                <a:spcPts val="0"/>
              </a:spcAft>
              <a:defRPr sz="1000">
                <a:solidFill>
                  <a:srgbClr val="333333"/>
                </a:solidFill>
                <a:latin typeface="+mn-lt"/>
                <a:cs typeface="+mn-cs"/>
              </a:defRPr>
            </a:lvl1pPr>
          </a:lstStyle>
          <a:p>
            <a:pPr>
              <a:defRPr/>
            </a:pPr>
            <a:r>
              <a:rPr lang="de-DE"/>
              <a:t>31.03.14</a:t>
            </a:r>
            <a:endParaRPr lang="de-DE" dirty="0"/>
          </a:p>
        </p:txBody>
      </p:sp>
      <p:sp>
        <p:nvSpPr>
          <p:cNvPr id="8" name="Fußzeilenplatzhalter 7"/>
          <p:cNvSpPr>
            <a:spLocks noGrp="1"/>
          </p:cNvSpPr>
          <p:nvPr>
            <p:ph type="ftr" sz="quarter" idx="3"/>
          </p:nvPr>
        </p:nvSpPr>
        <p:spPr>
          <a:xfrm>
            <a:off x="4203700" y="6561138"/>
            <a:ext cx="2895600" cy="357187"/>
          </a:xfrm>
          <a:prstGeom prst="rect">
            <a:avLst/>
          </a:prstGeom>
        </p:spPr>
        <p:txBody>
          <a:bodyPr vert="horz" lIns="91440" tIns="45720" rIns="91440" bIns="45720" rtlCol="0" anchor="ctr"/>
          <a:lstStyle>
            <a:lvl1pPr algn="l" fontAlgn="auto">
              <a:spcBef>
                <a:spcPts val="0"/>
              </a:spcBef>
              <a:spcAft>
                <a:spcPts val="0"/>
              </a:spcAft>
              <a:defRPr sz="1000">
                <a:solidFill>
                  <a:srgbClr val="333333"/>
                </a:solidFill>
                <a:latin typeface="+mn-lt"/>
                <a:cs typeface="+mn-cs"/>
              </a:defRPr>
            </a:lvl1pPr>
          </a:lstStyle>
          <a:p>
            <a:pPr>
              <a:defRPr/>
            </a:pPr>
            <a:r>
              <a:rPr lang="de-DE"/>
              <a:t>Name/Vortragstitel</a:t>
            </a:r>
            <a:endParaRPr lang="de-DE"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sldNum="0" hdr="0" ftr="0" dt="0"/>
  <p:txStyles>
    <p:titleStyle>
      <a:lvl1pPr algn="l" defTabSz="457200" rtl="0" eaLnBrk="0" fontAlgn="base" hangingPunct="0">
        <a:spcBef>
          <a:spcPct val="0"/>
        </a:spcBef>
        <a:spcAft>
          <a:spcPct val="0"/>
        </a:spcAft>
        <a:defRPr sz="2400" b="1" kern="1200">
          <a:solidFill>
            <a:srgbClr val="333333"/>
          </a:solidFill>
          <a:latin typeface="Arial"/>
          <a:ea typeface="+mj-ea"/>
          <a:cs typeface="Arial"/>
        </a:defRPr>
      </a:lvl1pPr>
      <a:lvl2pPr algn="l" defTabSz="457200" rtl="0" eaLnBrk="0" fontAlgn="base" hangingPunct="0">
        <a:spcBef>
          <a:spcPct val="0"/>
        </a:spcBef>
        <a:spcAft>
          <a:spcPct val="0"/>
        </a:spcAft>
        <a:defRPr sz="2400" b="1">
          <a:solidFill>
            <a:srgbClr val="333333"/>
          </a:solidFill>
          <a:latin typeface="Arial" charset="0"/>
          <a:cs typeface="Arial" charset="0"/>
        </a:defRPr>
      </a:lvl2pPr>
      <a:lvl3pPr algn="l" defTabSz="457200" rtl="0" eaLnBrk="0" fontAlgn="base" hangingPunct="0">
        <a:spcBef>
          <a:spcPct val="0"/>
        </a:spcBef>
        <a:spcAft>
          <a:spcPct val="0"/>
        </a:spcAft>
        <a:defRPr sz="2400" b="1">
          <a:solidFill>
            <a:srgbClr val="333333"/>
          </a:solidFill>
          <a:latin typeface="Arial" charset="0"/>
          <a:cs typeface="Arial" charset="0"/>
        </a:defRPr>
      </a:lvl3pPr>
      <a:lvl4pPr algn="l" defTabSz="457200" rtl="0" eaLnBrk="0" fontAlgn="base" hangingPunct="0">
        <a:spcBef>
          <a:spcPct val="0"/>
        </a:spcBef>
        <a:spcAft>
          <a:spcPct val="0"/>
        </a:spcAft>
        <a:defRPr sz="2400" b="1">
          <a:solidFill>
            <a:srgbClr val="333333"/>
          </a:solidFill>
          <a:latin typeface="Arial" charset="0"/>
          <a:cs typeface="Arial" charset="0"/>
        </a:defRPr>
      </a:lvl4pPr>
      <a:lvl5pPr algn="l" defTabSz="457200" rtl="0" eaLnBrk="0" fontAlgn="base" hangingPunct="0">
        <a:spcBef>
          <a:spcPct val="0"/>
        </a:spcBef>
        <a:spcAft>
          <a:spcPct val="0"/>
        </a:spcAft>
        <a:defRPr sz="2400" b="1">
          <a:solidFill>
            <a:srgbClr val="333333"/>
          </a:solidFill>
          <a:latin typeface="Arial" charset="0"/>
          <a:cs typeface="Arial" charset="0"/>
        </a:defRPr>
      </a:lvl5pPr>
      <a:lvl6pPr marL="457200" algn="l" defTabSz="457200" rtl="0" fontAlgn="base">
        <a:spcBef>
          <a:spcPct val="0"/>
        </a:spcBef>
        <a:spcAft>
          <a:spcPct val="0"/>
        </a:spcAft>
        <a:defRPr sz="2400" b="1">
          <a:solidFill>
            <a:srgbClr val="333333"/>
          </a:solidFill>
          <a:latin typeface="Arial" charset="0"/>
          <a:cs typeface="Arial" charset="0"/>
        </a:defRPr>
      </a:lvl6pPr>
      <a:lvl7pPr marL="914400" algn="l" defTabSz="457200" rtl="0" fontAlgn="base">
        <a:spcBef>
          <a:spcPct val="0"/>
        </a:spcBef>
        <a:spcAft>
          <a:spcPct val="0"/>
        </a:spcAft>
        <a:defRPr sz="2400" b="1">
          <a:solidFill>
            <a:srgbClr val="333333"/>
          </a:solidFill>
          <a:latin typeface="Arial" charset="0"/>
          <a:cs typeface="Arial" charset="0"/>
        </a:defRPr>
      </a:lvl7pPr>
      <a:lvl8pPr marL="1371600" algn="l" defTabSz="457200" rtl="0" fontAlgn="base">
        <a:spcBef>
          <a:spcPct val="0"/>
        </a:spcBef>
        <a:spcAft>
          <a:spcPct val="0"/>
        </a:spcAft>
        <a:defRPr sz="2400" b="1">
          <a:solidFill>
            <a:srgbClr val="333333"/>
          </a:solidFill>
          <a:latin typeface="Arial" charset="0"/>
          <a:cs typeface="Arial" charset="0"/>
        </a:defRPr>
      </a:lvl8pPr>
      <a:lvl9pPr marL="1828800" algn="l" defTabSz="457200" rtl="0" fontAlgn="base">
        <a:spcBef>
          <a:spcPct val="0"/>
        </a:spcBef>
        <a:spcAft>
          <a:spcPct val="0"/>
        </a:spcAft>
        <a:defRPr sz="2400" b="1">
          <a:solidFill>
            <a:srgbClr val="333333"/>
          </a:solidFill>
          <a:latin typeface="Arial" charset="0"/>
          <a:cs typeface="Arial" charset="0"/>
        </a:defRPr>
      </a:lvl9pPr>
    </p:titleStyle>
    <p:bodyStyle>
      <a:lvl1pPr marL="342900" indent="-342900" algn="l" defTabSz="457200" rtl="0" eaLnBrk="0" fontAlgn="base" hangingPunct="0">
        <a:spcBef>
          <a:spcPct val="20000"/>
        </a:spcBef>
        <a:spcAft>
          <a:spcPct val="0"/>
        </a:spcAft>
        <a:buClr>
          <a:srgbClr val="FDBB63"/>
        </a:buClr>
        <a:buFont typeface="Wingdings" pitchFamily="2" charset="2"/>
        <a:buChar char="§"/>
        <a:defRPr sz="2400" kern="1200">
          <a:solidFill>
            <a:srgbClr val="333333"/>
          </a:solidFill>
          <a:latin typeface="Arial"/>
          <a:ea typeface="+mn-ea"/>
          <a:cs typeface="Arial"/>
        </a:defRPr>
      </a:lvl1pPr>
      <a:lvl2pPr marL="742950" indent="-285750" algn="l" defTabSz="457200" rtl="0" eaLnBrk="0" fontAlgn="base" hangingPunct="0">
        <a:spcBef>
          <a:spcPct val="20000"/>
        </a:spcBef>
        <a:spcAft>
          <a:spcPct val="0"/>
        </a:spcAft>
        <a:buClr>
          <a:srgbClr val="FDBB63"/>
        </a:buClr>
        <a:buFont typeface="Wingdings" pitchFamily="2" charset="2"/>
        <a:buChar char="§"/>
        <a:defRPr sz="2000" kern="1200">
          <a:solidFill>
            <a:srgbClr val="333333"/>
          </a:solidFill>
          <a:latin typeface="Arial"/>
          <a:ea typeface="+mn-ea"/>
          <a:cs typeface="Arial"/>
        </a:defRPr>
      </a:lvl2pPr>
      <a:lvl3pPr marL="1143000" indent="-228600" algn="l" defTabSz="457200" rtl="0" eaLnBrk="0" fontAlgn="base" hangingPunct="0">
        <a:spcBef>
          <a:spcPct val="20000"/>
        </a:spcBef>
        <a:spcAft>
          <a:spcPct val="0"/>
        </a:spcAft>
        <a:buClr>
          <a:srgbClr val="FDBB63"/>
        </a:buClr>
        <a:buFont typeface="Wingdings" pitchFamily="2" charset="2"/>
        <a:buChar char="§"/>
        <a:defRPr kern="1200">
          <a:solidFill>
            <a:srgbClr val="333333"/>
          </a:solidFill>
          <a:latin typeface="Arial"/>
          <a:ea typeface="+mn-ea"/>
          <a:cs typeface="Arial"/>
        </a:defRPr>
      </a:lvl3pPr>
      <a:lvl4pPr marL="1600200" indent="-228600" algn="l" defTabSz="457200" rtl="0" eaLnBrk="0" fontAlgn="base" hangingPunct="0">
        <a:spcBef>
          <a:spcPct val="20000"/>
        </a:spcBef>
        <a:spcAft>
          <a:spcPct val="0"/>
        </a:spcAft>
        <a:buClr>
          <a:srgbClr val="FDBB63"/>
        </a:buClr>
        <a:buFont typeface="Wingdings" pitchFamily="2" charset="2"/>
        <a:buChar char="§"/>
        <a:defRPr sz="1600" kern="1200">
          <a:solidFill>
            <a:srgbClr val="333333"/>
          </a:solidFill>
          <a:latin typeface="Arial"/>
          <a:ea typeface="+mn-ea"/>
          <a:cs typeface="Arial"/>
        </a:defRPr>
      </a:lvl4pPr>
      <a:lvl5pPr marL="2057400" indent="-228600" algn="l" defTabSz="457200" rtl="0" eaLnBrk="0" fontAlgn="base" hangingPunct="0">
        <a:spcBef>
          <a:spcPct val="20000"/>
        </a:spcBef>
        <a:spcAft>
          <a:spcPct val="0"/>
        </a:spcAft>
        <a:buClr>
          <a:srgbClr val="FDBB63"/>
        </a:buClr>
        <a:buFont typeface="Wingdings" pitchFamily="2" charset="2"/>
        <a:buChar char="§"/>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6.emf"/><Relationship Id="rId7"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8.emf"/><Relationship Id="rId4" Type="http://schemas.openxmlformats.org/officeDocument/2006/relationships/image" Target="../media/image17.emf"/><Relationship Id="rId9"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el 1"/>
          <p:cNvSpPr>
            <a:spLocks noGrp="1"/>
          </p:cNvSpPr>
          <p:nvPr>
            <p:ph type="ctrTitle"/>
          </p:nvPr>
        </p:nvSpPr>
        <p:spPr>
          <a:xfrm>
            <a:off x="1250950" y="3244850"/>
            <a:ext cx="6608763" cy="779463"/>
          </a:xfrm>
        </p:spPr>
        <p:txBody>
          <a:bodyPr/>
          <a:lstStyle/>
          <a:p>
            <a:pPr eaLnBrk="1" hangingPunct="1"/>
            <a:r>
              <a:rPr lang="de-DE" smtClean="0">
                <a:latin typeface="Arial" charset="0"/>
                <a:cs typeface="Arial" charset="0"/>
              </a:rPr>
              <a:t>SIS Einstellungen mit</a:t>
            </a:r>
            <a:br>
              <a:rPr lang="de-DE" smtClean="0">
                <a:latin typeface="Arial" charset="0"/>
                <a:cs typeface="Arial" charset="0"/>
              </a:rPr>
            </a:br>
            <a:r>
              <a:rPr lang="de-DE" smtClean="0">
                <a:latin typeface="Arial" charset="0"/>
                <a:cs typeface="Arial" charset="0"/>
              </a:rPr>
              <a:t>SIS Modi</a:t>
            </a:r>
          </a:p>
        </p:txBody>
      </p:sp>
      <p:sp>
        <p:nvSpPr>
          <p:cNvPr id="8194" name="Untertitel 2"/>
          <p:cNvSpPr>
            <a:spLocks noGrp="1"/>
          </p:cNvSpPr>
          <p:nvPr>
            <p:ph type="subTitle" idx="1"/>
          </p:nvPr>
        </p:nvSpPr>
        <p:spPr>
          <a:xfrm>
            <a:off x="1371600" y="4024313"/>
            <a:ext cx="6400800" cy="584200"/>
          </a:xfrm>
        </p:spPr>
        <p:txBody>
          <a:bodyPr/>
          <a:lstStyle/>
          <a:p>
            <a:pPr eaLnBrk="1" hangingPunct="1"/>
            <a:r>
              <a:rPr lang="de-DE" smtClean="0">
                <a:latin typeface="Arial" charset="0"/>
                <a:cs typeface="Arial" charset="0"/>
              </a:rPr>
              <a:t>Ein früher Nachruf von Jens Stadlmann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22275" y="100013"/>
            <a:ext cx="6873875" cy="787400"/>
          </a:xfrm>
        </p:spPr>
        <p:txBody>
          <a:bodyPr/>
          <a:lstStyle/>
          <a:p>
            <a:pPr eaLnBrk="1" hangingPunct="1"/>
            <a:r>
              <a:rPr lang="de-DE" smtClean="0">
                <a:latin typeface="Arial" charset="0"/>
                <a:cs typeface="Arial" charset="0"/>
              </a:rPr>
              <a:t>Injektion einstellen 1</a:t>
            </a:r>
          </a:p>
        </p:txBody>
      </p:sp>
      <p:sp>
        <p:nvSpPr>
          <p:cNvPr id="17410" name="Inhaltsplatzhalter 2"/>
          <p:cNvSpPr>
            <a:spLocks noGrp="1"/>
          </p:cNvSpPr>
          <p:nvPr>
            <p:ph idx="1"/>
          </p:nvPr>
        </p:nvSpPr>
        <p:spPr>
          <a:xfrm>
            <a:off x="2609850" y="1279525"/>
            <a:ext cx="5248275" cy="5254625"/>
          </a:xfrm>
        </p:spPr>
        <p:txBody>
          <a:bodyPr/>
          <a:lstStyle/>
          <a:p>
            <a:pPr eaLnBrk="1" hangingPunct="1"/>
            <a:r>
              <a:rPr lang="de-DE" sz="2000" smtClean="0">
                <a:latin typeface="Arial" charset="0"/>
                <a:cs typeface="Arial" charset="0"/>
              </a:rPr>
              <a:t>Zunächst die Energie von Unilac Energiemessung eintragen</a:t>
            </a:r>
          </a:p>
          <a:p>
            <a:pPr eaLnBrk="1" hangingPunct="1"/>
            <a:r>
              <a:rPr lang="de-DE" sz="2000" smtClean="0">
                <a:latin typeface="Arial" charset="0"/>
                <a:cs typeface="Arial" charset="0"/>
              </a:rPr>
              <a:t>Sobald Strahl umläuft Frequenz messen mit Schottky und dann via Excel exakte Energie/Frequenz eintragen.</a:t>
            </a:r>
          </a:p>
          <a:p>
            <a:pPr eaLnBrk="1" hangingPunct="1"/>
            <a:endParaRPr lang="de-DE" sz="2000" smtClean="0">
              <a:latin typeface="Arial" charset="0"/>
              <a:cs typeface="Arial" charset="0"/>
            </a:endParaRPr>
          </a:p>
        </p:txBody>
      </p:sp>
      <p:pic>
        <p:nvPicPr>
          <p:cNvPr id="17411" name="Picture 3"/>
          <p:cNvPicPr>
            <a:picLocks noChangeAspect="1" noChangeArrowheads="1"/>
          </p:cNvPicPr>
          <p:nvPr/>
        </p:nvPicPr>
        <p:blipFill>
          <a:blip r:embed="rId2"/>
          <a:srcRect/>
          <a:stretch>
            <a:fillRect/>
          </a:stretch>
        </p:blipFill>
        <p:spPr bwMode="auto">
          <a:xfrm>
            <a:off x="300038" y="1381125"/>
            <a:ext cx="2309812" cy="3382963"/>
          </a:xfrm>
          <a:prstGeom prst="rect">
            <a:avLst/>
          </a:prstGeom>
          <a:noFill/>
          <a:ln w="9525">
            <a:noFill/>
            <a:miter lim="800000"/>
            <a:headEnd/>
            <a:tailEnd/>
          </a:ln>
        </p:spPr>
      </p:pic>
      <p:pic>
        <p:nvPicPr>
          <p:cNvPr id="17412" name="Grafik 1"/>
          <p:cNvPicPr>
            <a:picLocks noChangeAspect="1"/>
          </p:cNvPicPr>
          <p:nvPr/>
        </p:nvPicPr>
        <p:blipFill>
          <a:blip r:embed="rId3"/>
          <a:srcRect/>
          <a:stretch>
            <a:fillRect/>
          </a:stretch>
        </p:blipFill>
        <p:spPr bwMode="auto">
          <a:xfrm>
            <a:off x="3057525" y="3257550"/>
            <a:ext cx="4656138" cy="3276600"/>
          </a:xfrm>
          <a:prstGeom prst="rect">
            <a:avLst/>
          </a:prstGeom>
          <a:noFill/>
          <a:ln w="9525">
            <a:noFill/>
            <a:miter lim="800000"/>
            <a:headEnd/>
            <a:tailEnd/>
          </a:ln>
        </p:spPr>
      </p:pic>
      <p:sp>
        <p:nvSpPr>
          <p:cNvPr id="8" name="Ellipse 7"/>
          <p:cNvSpPr/>
          <p:nvPr/>
        </p:nvSpPr>
        <p:spPr>
          <a:xfrm>
            <a:off x="1590675" y="2011363"/>
            <a:ext cx="866775" cy="728662"/>
          </a:xfrm>
          <a:prstGeom prst="ellipse">
            <a:avLst/>
          </a:prstGeom>
          <a:solidFill>
            <a:srgbClr val="FDBB63">
              <a:alpha val="2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cxnSp>
        <p:nvCxnSpPr>
          <p:cNvPr id="9" name="Gerade Verbindung mit Pfeil 8"/>
          <p:cNvCxnSpPr/>
          <p:nvPr/>
        </p:nvCxnSpPr>
        <p:spPr>
          <a:xfrm flipH="1">
            <a:off x="962025" y="2740025"/>
            <a:ext cx="1062038" cy="231775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415" name="Textfeld 3"/>
          <p:cNvSpPr txBox="1">
            <a:spLocks noChangeArrowheads="1"/>
          </p:cNvSpPr>
          <p:nvPr/>
        </p:nvSpPr>
        <p:spPr bwMode="auto">
          <a:xfrm>
            <a:off x="423863" y="5076825"/>
            <a:ext cx="2633662" cy="1200150"/>
          </a:xfrm>
          <a:prstGeom prst="rect">
            <a:avLst/>
          </a:prstGeom>
          <a:noFill/>
          <a:ln w="9525">
            <a:noFill/>
            <a:miter lim="800000"/>
            <a:headEnd/>
            <a:tailEnd/>
          </a:ln>
        </p:spPr>
        <p:txBody>
          <a:bodyPr wrap="none">
            <a:spAutoFit/>
          </a:bodyPr>
          <a:lstStyle/>
          <a:p>
            <a:r>
              <a:rPr lang="de-DE"/>
              <a:t>Arbeitspunkt einstellen: </a:t>
            </a:r>
            <a:br>
              <a:rPr lang="de-DE"/>
            </a:br>
            <a:r>
              <a:rPr lang="de-DE"/>
              <a:t>Hochstrom oder</a:t>
            </a:r>
            <a:br>
              <a:rPr lang="de-DE"/>
            </a:br>
            <a:r>
              <a:rPr lang="de-DE"/>
              <a:t>Normal</a:t>
            </a:r>
            <a:br>
              <a:rPr lang="de-DE"/>
            </a:br>
            <a:r>
              <a:rPr lang="de-DE"/>
              <a:t>Kühler: „Speziell“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a:xfrm>
            <a:off x="422275" y="100013"/>
            <a:ext cx="6873875" cy="787400"/>
          </a:xfrm>
        </p:spPr>
        <p:txBody>
          <a:bodyPr/>
          <a:lstStyle/>
          <a:p>
            <a:pPr eaLnBrk="1" hangingPunct="1"/>
            <a:r>
              <a:rPr lang="de-DE" smtClean="0">
                <a:latin typeface="Arial" charset="0"/>
                <a:cs typeface="Arial" charset="0"/>
              </a:rPr>
              <a:t>SIS18 Arbeitspunkte </a:t>
            </a:r>
          </a:p>
        </p:txBody>
      </p:sp>
      <p:sp>
        <p:nvSpPr>
          <p:cNvPr id="3" name="Inhaltsplatzhalter 2"/>
          <p:cNvSpPr>
            <a:spLocks noGrp="1"/>
          </p:cNvSpPr>
          <p:nvPr>
            <p:ph idx="1"/>
          </p:nvPr>
        </p:nvSpPr>
        <p:spPr>
          <a:xfrm>
            <a:off x="422275" y="1450975"/>
            <a:ext cx="4725988" cy="4903788"/>
          </a:xfrm>
        </p:spPr>
        <p:txBody>
          <a:bodyPr rtlCol="0">
            <a:normAutofit fontScale="92500" lnSpcReduction="20000"/>
          </a:bodyPr>
          <a:lstStyle/>
          <a:p>
            <a:pPr eaLnBrk="1" fontAlgn="auto" hangingPunct="1">
              <a:spcAft>
                <a:spcPts val="0"/>
              </a:spcAft>
              <a:buFont typeface="Wingdings" charset="2"/>
              <a:buChar char="§"/>
              <a:defRPr/>
            </a:pPr>
            <a:r>
              <a:rPr lang="en-GB" altLang="de-DE" sz="2000" dirty="0" smtClean="0">
                <a:latin typeface="Arial Unicode MS" pitchFamily="34" charset="-128"/>
              </a:rPr>
              <a:t>Present standard working point</a:t>
            </a:r>
            <a:br>
              <a:rPr lang="en-GB" altLang="de-DE" sz="2000" dirty="0" smtClean="0">
                <a:latin typeface="Arial Unicode MS" pitchFamily="34" charset="-128"/>
              </a:rPr>
            </a:br>
            <a:r>
              <a:rPr lang="en-GB" altLang="de-DE" sz="2000" dirty="0" err="1" smtClean="0">
                <a:latin typeface="Arial Unicode MS" pitchFamily="34" charset="-128"/>
              </a:rPr>
              <a:t>Q</a:t>
            </a:r>
            <a:r>
              <a:rPr lang="en-GB" altLang="de-DE" sz="2000" baseline="-25000" dirty="0" err="1" smtClean="0">
                <a:latin typeface="Arial Unicode MS" pitchFamily="34" charset="-128"/>
              </a:rPr>
              <a:t>x,y</a:t>
            </a:r>
            <a:r>
              <a:rPr lang="en-GB" altLang="de-DE" sz="2000" dirty="0" smtClean="0">
                <a:latin typeface="Arial Unicode MS" pitchFamily="34" charset="-128"/>
              </a:rPr>
              <a:t> = (4.28; 3.29)</a:t>
            </a:r>
          </a:p>
          <a:p>
            <a:pPr eaLnBrk="1" fontAlgn="auto" hangingPunct="1">
              <a:spcAft>
                <a:spcPts val="0"/>
              </a:spcAft>
              <a:buFont typeface="Wingdings" charset="2"/>
              <a:buChar char="§"/>
              <a:defRPr/>
            </a:pPr>
            <a:r>
              <a:rPr lang="en-GB" altLang="de-DE" sz="2000" dirty="0" smtClean="0">
                <a:latin typeface="Arial Unicode MS" pitchFamily="34" charset="-128"/>
              </a:rPr>
              <a:t>Good results for larger currents with </a:t>
            </a:r>
            <a:r>
              <a:rPr lang="en-GB" altLang="de-DE" sz="2000" dirty="0" err="1" smtClean="0">
                <a:latin typeface="Arial Unicode MS" pitchFamily="34" charset="-128"/>
              </a:rPr>
              <a:t>Q</a:t>
            </a:r>
            <a:r>
              <a:rPr lang="en-GB" altLang="de-DE" sz="2000" baseline="-25000" dirty="0" err="1" smtClean="0">
                <a:latin typeface="Arial Unicode MS" pitchFamily="34" charset="-128"/>
              </a:rPr>
              <a:t>x,y</a:t>
            </a:r>
            <a:r>
              <a:rPr lang="en-GB" altLang="de-DE" sz="2000" dirty="0" smtClean="0">
                <a:latin typeface="Arial Unicode MS" pitchFamily="34" charset="-128"/>
              </a:rPr>
              <a:t> </a:t>
            </a:r>
            <a:r>
              <a:rPr lang="en-GB" altLang="de-DE" sz="2000" dirty="0">
                <a:latin typeface="Arial Unicode MS" pitchFamily="34" charset="-128"/>
              </a:rPr>
              <a:t>= (</a:t>
            </a:r>
            <a:r>
              <a:rPr lang="en-GB" altLang="de-DE" sz="2000" dirty="0" smtClean="0">
                <a:latin typeface="Arial Unicode MS" pitchFamily="34" charset="-128"/>
              </a:rPr>
              <a:t>4.17; </a:t>
            </a:r>
            <a:r>
              <a:rPr lang="en-GB" altLang="de-DE" sz="2000" dirty="0">
                <a:latin typeface="Arial Unicode MS" pitchFamily="34" charset="-128"/>
              </a:rPr>
              <a:t>3.29)</a:t>
            </a:r>
            <a:endParaRPr lang="en-GB" altLang="de-DE" sz="2000" dirty="0" smtClean="0">
              <a:latin typeface="Arial Unicode MS" pitchFamily="34" charset="-128"/>
            </a:endParaRPr>
          </a:p>
          <a:p>
            <a:pPr eaLnBrk="1" fontAlgn="auto" hangingPunct="1">
              <a:spcBef>
                <a:spcPct val="50000"/>
              </a:spcBef>
              <a:spcAft>
                <a:spcPts val="0"/>
              </a:spcAft>
              <a:buFont typeface="Wingdings" charset="2"/>
              <a:buChar char="§"/>
              <a:defRPr/>
            </a:pPr>
            <a:r>
              <a:rPr lang="en-GB" altLang="de-DE" sz="2000" dirty="0">
                <a:latin typeface="Arial" charset="0"/>
              </a:rPr>
              <a:t>Planned </a:t>
            </a:r>
            <a:r>
              <a:rPr lang="en-GB" altLang="de-DE" sz="2000" dirty="0" smtClean="0">
                <a:latin typeface="Arial" charset="0"/>
              </a:rPr>
              <a:t>final </a:t>
            </a:r>
            <a:r>
              <a:rPr lang="en-GB" altLang="de-DE" sz="2000" dirty="0" smtClean="0">
                <a:solidFill>
                  <a:schemeClr val="accent1"/>
                </a:solidFill>
                <a:latin typeface="Arial" charset="0"/>
              </a:rPr>
              <a:t>high </a:t>
            </a:r>
            <a:r>
              <a:rPr lang="en-GB" altLang="de-DE" sz="2000" dirty="0">
                <a:solidFill>
                  <a:schemeClr val="accent1"/>
                </a:solidFill>
                <a:latin typeface="Arial" charset="0"/>
              </a:rPr>
              <a:t>current working </a:t>
            </a:r>
            <a:r>
              <a:rPr lang="en-GB" altLang="de-DE" sz="2000" dirty="0" smtClean="0">
                <a:solidFill>
                  <a:schemeClr val="accent1"/>
                </a:solidFill>
                <a:latin typeface="Arial" charset="0"/>
              </a:rPr>
              <a:t>point</a:t>
            </a:r>
            <a:br>
              <a:rPr lang="en-GB" altLang="de-DE" sz="2000" dirty="0" smtClean="0">
                <a:solidFill>
                  <a:schemeClr val="accent1"/>
                </a:solidFill>
                <a:latin typeface="Arial" charset="0"/>
              </a:rPr>
            </a:br>
            <a:r>
              <a:rPr lang="en-GB" altLang="de-DE" sz="2000" dirty="0" err="1" smtClean="0">
                <a:solidFill>
                  <a:schemeClr val="tx1"/>
                </a:solidFill>
                <a:latin typeface="Arial" charset="0"/>
              </a:rPr>
              <a:t>Q</a:t>
            </a:r>
            <a:r>
              <a:rPr lang="en-GB" altLang="de-DE" sz="2000" baseline="-25000" dirty="0" err="1" smtClean="0">
                <a:latin typeface="Arial Unicode MS" pitchFamily="34" charset="-128"/>
              </a:rPr>
              <a:t>x,y</a:t>
            </a:r>
            <a:r>
              <a:rPr lang="en-GB" altLang="de-DE" sz="2000" dirty="0" smtClean="0">
                <a:latin typeface="Arial Unicode MS" pitchFamily="34" charset="-128"/>
              </a:rPr>
              <a:t> </a:t>
            </a:r>
            <a:r>
              <a:rPr lang="en-GB" altLang="de-DE" sz="2000" dirty="0">
                <a:latin typeface="Arial Unicode MS" pitchFamily="34" charset="-128"/>
              </a:rPr>
              <a:t>= </a:t>
            </a:r>
            <a:r>
              <a:rPr lang="en-GB" altLang="de-DE" sz="2000" dirty="0" smtClean="0">
                <a:latin typeface="Arial Unicode MS" pitchFamily="34" charset="-128"/>
              </a:rPr>
              <a:t>(</a:t>
            </a:r>
            <a:r>
              <a:rPr lang="en-GB" altLang="de-DE" sz="2000" dirty="0" smtClean="0">
                <a:latin typeface="Arial" charset="0"/>
              </a:rPr>
              <a:t>4.14; 3.6)</a:t>
            </a:r>
          </a:p>
          <a:p>
            <a:pPr lvl="1" eaLnBrk="1" fontAlgn="auto" hangingPunct="1">
              <a:spcBef>
                <a:spcPct val="50000"/>
              </a:spcBef>
              <a:spcAft>
                <a:spcPts val="0"/>
              </a:spcAft>
              <a:buFont typeface="Wingdings" charset="2"/>
              <a:buChar char="§"/>
              <a:defRPr/>
            </a:pPr>
            <a:r>
              <a:rPr lang="en-GB" altLang="de-DE" sz="1600" dirty="0" smtClean="0">
                <a:latin typeface="Arial" charset="0"/>
              </a:rPr>
              <a:t>Compensation of different resonances necessary:</a:t>
            </a:r>
            <a:br>
              <a:rPr lang="en-GB" altLang="de-DE" sz="1600" dirty="0" smtClean="0">
                <a:latin typeface="Arial" charset="0"/>
              </a:rPr>
            </a:br>
            <a:r>
              <a:rPr lang="en-GB" altLang="de-DE" sz="1600" dirty="0" err="1" smtClean="0">
                <a:latin typeface="Arial" charset="0"/>
              </a:rPr>
              <a:t>Q</a:t>
            </a:r>
            <a:r>
              <a:rPr lang="en-GB" altLang="de-DE" sz="1600" baseline="-25000" dirty="0" err="1" smtClean="0">
                <a:latin typeface="Arial" charset="0"/>
              </a:rPr>
              <a:t>y</a:t>
            </a:r>
            <a:r>
              <a:rPr lang="en-GB" altLang="de-DE" sz="1600" dirty="0" smtClean="0">
                <a:latin typeface="Arial" charset="0"/>
              </a:rPr>
              <a:t> = 3.5</a:t>
            </a:r>
            <a:br>
              <a:rPr lang="en-GB" altLang="de-DE" sz="1600" dirty="0" smtClean="0">
                <a:latin typeface="Arial" charset="0"/>
              </a:rPr>
            </a:br>
            <a:r>
              <a:rPr lang="en-GB" altLang="de-DE" sz="1600" dirty="0" err="1" smtClean="0">
                <a:latin typeface="Arial" charset="0"/>
              </a:rPr>
              <a:t>Q</a:t>
            </a:r>
            <a:r>
              <a:rPr lang="en-GB" altLang="de-DE" sz="1600" baseline="-25000" dirty="0" err="1" smtClean="0">
                <a:latin typeface="Arial" charset="0"/>
              </a:rPr>
              <a:t>y</a:t>
            </a:r>
            <a:r>
              <a:rPr lang="en-GB" altLang="de-DE" sz="1600" dirty="0" smtClean="0">
                <a:latin typeface="Arial" charset="0"/>
              </a:rPr>
              <a:t> = 3.33</a:t>
            </a:r>
            <a:br>
              <a:rPr lang="en-GB" altLang="de-DE" sz="1600" dirty="0" smtClean="0">
                <a:latin typeface="Arial" charset="0"/>
              </a:rPr>
            </a:br>
            <a:r>
              <a:rPr lang="en-GB" altLang="de-DE" sz="1600" dirty="0" err="1" smtClean="0">
                <a:latin typeface="Arial" charset="0"/>
              </a:rPr>
              <a:t>Q</a:t>
            </a:r>
            <a:r>
              <a:rPr lang="en-GB" altLang="de-DE" sz="1600" baseline="-25000" dirty="0" err="1" smtClean="0">
                <a:latin typeface="Arial" charset="0"/>
              </a:rPr>
              <a:t>x</a:t>
            </a:r>
            <a:r>
              <a:rPr lang="en-GB" altLang="de-DE" sz="1600" dirty="0" smtClean="0">
                <a:latin typeface="Arial" charset="0"/>
              </a:rPr>
              <a:t> – </a:t>
            </a:r>
            <a:r>
              <a:rPr lang="en-GB" altLang="de-DE" sz="1600" dirty="0" err="1" smtClean="0">
                <a:latin typeface="Arial" charset="0"/>
              </a:rPr>
              <a:t>Q</a:t>
            </a:r>
            <a:r>
              <a:rPr lang="en-GB" altLang="de-DE" sz="1600" baseline="-25000" dirty="0" err="1" smtClean="0">
                <a:latin typeface="Arial" charset="0"/>
              </a:rPr>
              <a:t>y</a:t>
            </a:r>
            <a:r>
              <a:rPr lang="en-GB" altLang="de-DE" sz="1600" dirty="0" smtClean="0">
                <a:latin typeface="Arial" charset="0"/>
              </a:rPr>
              <a:t> = 1</a:t>
            </a:r>
            <a:br>
              <a:rPr lang="en-GB" altLang="de-DE" sz="1600" dirty="0" smtClean="0">
                <a:latin typeface="Arial" charset="0"/>
              </a:rPr>
            </a:br>
            <a:r>
              <a:rPr lang="en-GB" altLang="de-DE" sz="1600" dirty="0" smtClean="0">
                <a:latin typeface="Arial" charset="0"/>
              </a:rPr>
              <a:t>2Q</a:t>
            </a:r>
            <a:r>
              <a:rPr lang="en-GB" altLang="de-DE" sz="1600" baseline="-25000" dirty="0" smtClean="0">
                <a:latin typeface="Arial" charset="0"/>
              </a:rPr>
              <a:t>x</a:t>
            </a:r>
            <a:r>
              <a:rPr lang="en-GB" altLang="de-DE" sz="1600" dirty="0" smtClean="0">
                <a:latin typeface="Arial" charset="0"/>
              </a:rPr>
              <a:t> </a:t>
            </a:r>
            <a:r>
              <a:rPr lang="en-GB" altLang="de-DE" sz="1600" dirty="0">
                <a:latin typeface="Arial" charset="0"/>
              </a:rPr>
              <a:t>– </a:t>
            </a:r>
            <a:r>
              <a:rPr lang="en-GB" altLang="de-DE" sz="1600" dirty="0" err="1" smtClean="0">
                <a:latin typeface="Arial" charset="0"/>
              </a:rPr>
              <a:t>Q</a:t>
            </a:r>
            <a:r>
              <a:rPr lang="en-GB" altLang="de-DE" sz="1600" baseline="-25000" dirty="0" err="1" smtClean="0">
                <a:latin typeface="Arial" charset="0"/>
              </a:rPr>
              <a:t>y</a:t>
            </a:r>
            <a:r>
              <a:rPr lang="en-GB" altLang="de-DE" sz="1600" dirty="0" smtClean="0">
                <a:latin typeface="Arial" charset="0"/>
              </a:rPr>
              <a:t> </a:t>
            </a:r>
            <a:r>
              <a:rPr lang="en-GB" altLang="de-DE" sz="1600" dirty="0">
                <a:latin typeface="Arial" charset="0"/>
              </a:rPr>
              <a:t>= </a:t>
            </a:r>
            <a:r>
              <a:rPr lang="en-GB" altLang="de-DE" sz="1600" dirty="0" smtClean="0">
                <a:latin typeface="Arial" charset="0"/>
              </a:rPr>
              <a:t>1</a:t>
            </a:r>
          </a:p>
          <a:p>
            <a:pPr eaLnBrk="1" fontAlgn="auto" hangingPunct="1">
              <a:spcBef>
                <a:spcPct val="50000"/>
              </a:spcBef>
              <a:spcAft>
                <a:spcPts val="0"/>
              </a:spcAft>
              <a:buFont typeface="Wingdings" charset="2"/>
              <a:buChar char="§"/>
              <a:defRPr/>
            </a:pPr>
            <a:r>
              <a:rPr lang="en-GB" altLang="de-DE" sz="2000" dirty="0">
                <a:solidFill>
                  <a:schemeClr val="accent1"/>
                </a:solidFill>
                <a:latin typeface="Arial" charset="0"/>
              </a:rPr>
              <a:t>Resonance correction system installed </a:t>
            </a:r>
            <a:r>
              <a:rPr lang="en-GB" altLang="de-DE" sz="2000" dirty="0" smtClean="0">
                <a:latin typeface="Arial" charset="0"/>
              </a:rPr>
              <a:t>(</a:t>
            </a:r>
            <a:r>
              <a:rPr lang="en-GB" altLang="de-DE" sz="2000" dirty="0">
                <a:latin typeface="Arial" charset="0"/>
              </a:rPr>
              <a:t>skew quads, </a:t>
            </a:r>
            <a:r>
              <a:rPr lang="en-GB" altLang="de-DE" sz="2000" dirty="0" err="1">
                <a:latin typeface="Arial" charset="0"/>
              </a:rPr>
              <a:t>sextupoles</a:t>
            </a:r>
            <a:r>
              <a:rPr lang="en-GB" altLang="de-DE" sz="2000" dirty="0">
                <a:latin typeface="Arial" charset="0"/>
              </a:rPr>
              <a:t>, </a:t>
            </a:r>
            <a:r>
              <a:rPr lang="en-GB" altLang="de-DE" sz="2000" dirty="0" err="1">
                <a:latin typeface="Arial" charset="0"/>
              </a:rPr>
              <a:t>octupoles</a:t>
            </a:r>
            <a:r>
              <a:rPr lang="en-GB" altLang="de-DE" sz="2000" dirty="0" smtClean="0">
                <a:latin typeface="Arial" charset="0"/>
              </a:rPr>
              <a:t>).</a:t>
            </a:r>
          </a:p>
          <a:p>
            <a:pPr eaLnBrk="1" fontAlgn="auto" hangingPunct="1">
              <a:spcBef>
                <a:spcPct val="50000"/>
              </a:spcBef>
              <a:spcAft>
                <a:spcPts val="0"/>
              </a:spcAft>
              <a:buFont typeface="Wingdings" charset="2"/>
              <a:buChar char="§"/>
              <a:defRPr/>
            </a:pPr>
            <a:r>
              <a:rPr lang="en-GB" altLang="de-DE" sz="2000" dirty="0" smtClean="0">
                <a:latin typeface="Arial" charset="0"/>
              </a:rPr>
              <a:t>Proof of principle machine experiments in SIS18 showed successful partial compensation of single resonances.</a:t>
            </a:r>
          </a:p>
        </p:txBody>
      </p:sp>
      <p:pic>
        <p:nvPicPr>
          <p:cNvPr id="18435" name="Picture 2"/>
          <p:cNvPicPr>
            <a:picLocks noChangeAspect="1" noChangeArrowheads="1"/>
          </p:cNvPicPr>
          <p:nvPr/>
        </p:nvPicPr>
        <p:blipFill>
          <a:blip r:embed="rId2"/>
          <a:srcRect l="51111" t="23297" r="9048" b="25941"/>
          <a:stretch>
            <a:fillRect/>
          </a:stretch>
        </p:blipFill>
        <p:spPr bwMode="auto">
          <a:xfrm>
            <a:off x="6149975" y="4716463"/>
            <a:ext cx="2308225" cy="1592262"/>
          </a:xfrm>
          <a:prstGeom prst="rect">
            <a:avLst/>
          </a:prstGeom>
          <a:noFill/>
          <a:ln w="9525">
            <a:noFill/>
            <a:miter lim="800000"/>
            <a:headEnd/>
            <a:tailEnd/>
          </a:ln>
        </p:spPr>
      </p:pic>
      <p:sp>
        <p:nvSpPr>
          <p:cNvPr id="18436" name="Textfeld 3"/>
          <p:cNvSpPr txBox="1">
            <a:spLocks noChangeArrowheads="1"/>
          </p:cNvSpPr>
          <p:nvPr/>
        </p:nvSpPr>
        <p:spPr bwMode="auto">
          <a:xfrm>
            <a:off x="6149975" y="6165850"/>
            <a:ext cx="2308225" cy="400050"/>
          </a:xfrm>
          <a:prstGeom prst="rect">
            <a:avLst/>
          </a:prstGeom>
          <a:noFill/>
          <a:ln w="9525">
            <a:noFill/>
            <a:miter lim="800000"/>
            <a:headEnd/>
            <a:tailEnd/>
          </a:ln>
        </p:spPr>
        <p:txBody>
          <a:bodyPr>
            <a:spAutoFit/>
          </a:bodyPr>
          <a:lstStyle/>
          <a:p>
            <a:pPr algn="ctr"/>
            <a:r>
              <a:rPr lang="en-GB" sz="1000"/>
              <a:t>Bunched beam, 1 s storage, 3</a:t>
            </a:r>
            <a:r>
              <a:rPr lang="en-GB" sz="1000" baseline="30000"/>
              <a:t>rd</a:t>
            </a:r>
            <a:r>
              <a:rPr lang="en-GB" sz="1000"/>
              <a:t> order resonance partially compensated.</a:t>
            </a:r>
          </a:p>
        </p:txBody>
      </p:sp>
      <p:grpSp>
        <p:nvGrpSpPr>
          <p:cNvPr id="18437" name="Group 11"/>
          <p:cNvGrpSpPr>
            <a:grpSpLocks/>
          </p:cNvGrpSpPr>
          <p:nvPr/>
        </p:nvGrpSpPr>
        <p:grpSpPr bwMode="auto">
          <a:xfrm>
            <a:off x="5148263" y="919163"/>
            <a:ext cx="3979862" cy="3878262"/>
            <a:chOff x="1100667" y="0"/>
            <a:chExt cx="7231442" cy="6858000"/>
          </a:xfrm>
        </p:grpSpPr>
        <p:grpSp>
          <p:nvGrpSpPr>
            <p:cNvPr id="18446" name="Group 9"/>
            <p:cNvGrpSpPr>
              <a:grpSpLocks/>
            </p:cNvGrpSpPr>
            <p:nvPr/>
          </p:nvGrpSpPr>
          <p:grpSpPr bwMode="auto">
            <a:xfrm>
              <a:off x="1100667" y="0"/>
              <a:ext cx="7231442" cy="6858000"/>
              <a:chOff x="1100667" y="0"/>
              <a:chExt cx="7231442" cy="6858000"/>
            </a:xfrm>
          </p:grpSpPr>
          <p:pic>
            <p:nvPicPr>
              <p:cNvPr id="18448" name="Picture 3" descr="THO1LR03_fig2.eps"/>
              <p:cNvPicPr>
                <a:picLocks noChangeAspect="1"/>
              </p:cNvPicPr>
              <p:nvPr/>
            </p:nvPicPr>
            <p:blipFill>
              <a:blip r:embed="rId3"/>
              <a:srcRect/>
              <a:stretch>
                <a:fillRect/>
              </a:stretch>
            </p:blipFill>
            <p:spPr bwMode="auto">
              <a:xfrm>
                <a:off x="1100667" y="0"/>
                <a:ext cx="6858000" cy="6858000"/>
              </a:xfrm>
              <a:prstGeom prst="rect">
                <a:avLst/>
              </a:prstGeom>
              <a:noFill/>
              <a:ln w="9525">
                <a:noFill/>
                <a:miter lim="800000"/>
                <a:headEnd/>
                <a:tailEnd/>
              </a:ln>
            </p:spPr>
          </p:pic>
          <p:sp>
            <p:nvSpPr>
              <p:cNvPr id="18449" name="TextBox 6"/>
              <p:cNvSpPr txBox="1">
                <a:spLocks noChangeArrowheads="1"/>
              </p:cNvSpPr>
              <p:nvPr/>
            </p:nvSpPr>
            <p:spPr bwMode="auto">
              <a:xfrm>
                <a:off x="7344325" y="922111"/>
                <a:ext cx="987784" cy="4951994"/>
              </a:xfrm>
              <a:prstGeom prst="rect">
                <a:avLst/>
              </a:prstGeom>
              <a:solidFill>
                <a:schemeClr val="bg1"/>
              </a:solidFill>
              <a:ln w="9525">
                <a:noFill/>
                <a:miter lim="800000"/>
                <a:headEnd/>
                <a:tailEnd/>
              </a:ln>
            </p:spPr>
            <p:txBody>
              <a:bodyPr wrap="none">
                <a:spAutoFit/>
              </a:bodyPr>
              <a:lstStyle/>
              <a:p>
                <a:r>
                  <a:rPr lang="en-US" sz="1600" i="1">
                    <a:latin typeface="Times New Roman" pitchFamily="18" charset="0"/>
                    <a:cs typeface="Times New Roman" pitchFamily="18" charset="0"/>
                  </a:rPr>
                  <a:t>0,1</a:t>
                </a:r>
              </a:p>
              <a:p>
                <a:endParaRPr lang="en-US" sz="1600" i="1">
                  <a:latin typeface="Times New Roman" pitchFamily="18" charset="0"/>
                  <a:cs typeface="Times New Roman" pitchFamily="18" charset="0"/>
                </a:endParaRPr>
              </a:p>
              <a:p>
                <a:r>
                  <a:rPr lang="en-US" sz="1600" i="1">
                    <a:latin typeface="Times New Roman" pitchFamily="18" charset="0"/>
                    <a:cs typeface="Times New Roman" pitchFamily="18" charset="0"/>
                  </a:rPr>
                  <a:t>0.08</a:t>
                </a:r>
              </a:p>
              <a:p>
                <a:endParaRPr lang="en-US" sz="1600" i="1">
                  <a:latin typeface="Times New Roman" pitchFamily="18" charset="0"/>
                  <a:cs typeface="Times New Roman" pitchFamily="18" charset="0"/>
                </a:endParaRPr>
              </a:p>
              <a:p>
                <a:r>
                  <a:rPr lang="en-US" sz="1600" i="1">
                    <a:latin typeface="Times New Roman" pitchFamily="18" charset="0"/>
                    <a:cs typeface="Times New Roman" pitchFamily="18" charset="0"/>
                  </a:rPr>
                  <a:t>0.06</a:t>
                </a:r>
              </a:p>
              <a:p>
                <a:endParaRPr lang="en-US" sz="1600" i="1">
                  <a:latin typeface="Times New Roman" pitchFamily="18" charset="0"/>
                  <a:cs typeface="Times New Roman" pitchFamily="18" charset="0"/>
                </a:endParaRPr>
              </a:p>
              <a:p>
                <a:r>
                  <a:rPr lang="en-US" sz="1600" i="1">
                    <a:latin typeface="Times New Roman" pitchFamily="18" charset="0"/>
                    <a:cs typeface="Times New Roman" pitchFamily="18" charset="0"/>
                  </a:rPr>
                  <a:t>0.04</a:t>
                </a:r>
              </a:p>
              <a:p>
                <a:endParaRPr lang="en-US" sz="1600" i="1">
                  <a:latin typeface="Times New Roman" pitchFamily="18" charset="0"/>
                  <a:cs typeface="Times New Roman" pitchFamily="18" charset="0"/>
                </a:endParaRPr>
              </a:p>
              <a:p>
                <a:r>
                  <a:rPr lang="en-US" sz="1600" i="1">
                    <a:latin typeface="Times New Roman" pitchFamily="18" charset="0"/>
                    <a:cs typeface="Times New Roman" pitchFamily="18" charset="0"/>
                  </a:rPr>
                  <a:t>0.02</a:t>
                </a:r>
              </a:p>
              <a:p>
                <a:endParaRPr lang="en-US" sz="1600" i="1">
                  <a:latin typeface="Times New Roman" pitchFamily="18" charset="0"/>
                  <a:cs typeface="Times New Roman" pitchFamily="18" charset="0"/>
                </a:endParaRPr>
              </a:p>
              <a:p>
                <a:r>
                  <a:rPr lang="en-US" sz="1600" i="1">
                    <a:latin typeface="Times New Roman" pitchFamily="18" charset="0"/>
                    <a:cs typeface="Times New Roman" pitchFamily="18" charset="0"/>
                  </a:rPr>
                  <a:t>0</a:t>
                </a:r>
              </a:p>
            </p:txBody>
          </p:sp>
        </p:grpSp>
        <p:sp>
          <p:nvSpPr>
            <p:cNvPr id="18447" name="TextBox 10"/>
            <p:cNvSpPr txBox="1">
              <a:spLocks noChangeArrowheads="1"/>
            </p:cNvSpPr>
            <p:nvPr/>
          </p:nvSpPr>
          <p:spPr bwMode="auto">
            <a:xfrm>
              <a:off x="7371313" y="469315"/>
              <a:ext cx="757729" cy="489758"/>
            </a:xfrm>
            <a:prstGeom prst="rect">
              <a:avLst/>
            </a:prstGeom>
            <a:noFill/>
            <a:ln w="9525">
              <a:noFill/>
              <a:miter lim="800000"/>
              <a:headEnd/>
              <a:tailEnd/>
            </a:ln>
          </p:spPr>
          <p:txBody>
            <a:bodyPr wrap="none">
              <a:spAutoFit/>
            </a:bodyPr>
            <a:lstStyle/>
            <a:p>
              <a:r>
                <a:rPr lang="en-US" sz="1200"/>
                <a:t>ΔI/I</a:t>
              </a:r>
            </a:p>
          </p:txBody>
        </p:sp>
      </p:grpSp>
      <p:sp>
        <p:nvSpPr>
          <p:cNvPr id="24" name="Freeform 1"/>
          <p:cNvSpPr/>
          <p:nvPr/>
        </p:nvSpPr>
        <p:spPr>
          <a:xfrm rot="20996042">
            <a:off x="6769100" y="2903538"/>
            <a:ext cx="323850" cy="444500"/>
          </a:xfrm>
          <a:custGeom>
            <a:avLst/>
            <a:gdLst>
              <a:gd name="connsiteX0" fmla="*/ 564445 w 592667"/>
              <a:gd name="connsiteY0" fmla="*/ 0 h 705556"/>
              <a:gd name="connsiteX1" fmla="*/ 42334 w 592667"/>
              <a:gd name="connsiteY1" fmla="*/ 409223 h 705556"/>
              <a:gd name="connsiteX2" fmla="*/ 0 w 592667"/>
              <a:gd name="connsiteY2" fmla="*/ 705556 h 705556"/>
              <a:gd name="connsiteX3" fmla="*/ 451556 w 592667"/>
              <a:gd name="connsiteY3" fmla="*/ 550334 h 705556"/>
              <a:gd name="connsiteX4" fmla="*/ 592667 w 592667"/>
              <a:gd name="connsiteY4" fmla="*/ 84667 h 705556"/>
              <a:gd name="connsiteX0" fmla="*/ 572957 w 601179"/>
              <a:gd name="connsiteY0" fmla="*/ 0 h 713898"/>
              <a:gd name="connsiteX1" fmla="*/ 178256 w 601179"/>
              <a:gd name="connsiteY1" fmla="*/ 281070 h 713898"/>
              <a:gd name="connsiteX2" fmla="*/ 8512 w 601179"/>
              <a:gd name="connsiteY2" fmla="*/ 705556 h 713898"/>
              <a:gd name="connsiteX3" fmla="*/ 460068 w 601179"/>
              <a:gd name="connsiteY3" fmla="*/ 550334 h 713898"/>
              <a:gd name="connsiteX4" fmla="*/ 601179 w 601179"/>
              <a:gd name="connsiteY4" fmla="*/ 84667 h 713898"/>
              <a:gd name="connsiteX0" fmla="*/ 570595 w 598817"/>
              <a:gd name="connsiteY0" fmla="*/ 0 h 710296"/>
              <a:gd name="connsiteX1" fmla="*/ 175894 w 598817"/>
              <a:gd name="connsiteY1" fmla="*/ 281070 h 710296"/>
              <a:gd name="connsiteX2" fmla="*/ 6150 w 598817"/>
              <a:gd name="connsiteY2" fmla="*/ 705556 h 710296"/>
              <a:gd name="connsiteX3" fmla="*/ 406142 w 598817"/>
              <a:gd name="connsiteY3" fmla="*/ 502176 h 710296"/>
              <a:gd name="connsiteX4" fmla="*/ 598817 w 598817"/>
              <a:gd name="connsiteY4" fmla="*/ 84667 h 710296"/>
              <a:gd name="connsiteX0" fmla="*/ 570595 w 598817"/>
              <a:gd name="connsiteY0" fmla="*/ 0 h 710296"/>
              <a:gd name="connsiteX1" fmla="*/ 175894 w 598817"/>
              <a:gd name="connsiteY1" fmla="*/ 281070 h 710296"/>
              <a:gd name="connsiteX2" fmla="*/ 6150 w 598817"/>
              <a:gd name="connsiteY2" fmla="*/ 705556 h 710296"/>
              <a:gd name="connsiteX3" fmla="*/ 406142 w 598817"/>
              <a:gd name="connsiteY3" fmla="*/ 502176 h 710296"/>
              <a:gd name="connsiteX4" fmla="*/ 598817 w 598817"/>
              <a:gd name="connsiteY4" fmla="*/ 84667 h 710296"/>
              <a:gd name="connsiteX5" fmla="*/ 570595 w 598817"/>
              <a:gd name="connsiteY5" fmla="*/ 0 h 710296"/>
              <a:gd name="connsiteX0" fmla="*/ 570595 w 570595"/>
              <a:gd name="connsiteY0" fmla="*/ 0 h 710296"/>
              <a:gd name="connsiteX1" fmla="*/ 175894 w 570595"/>
              <a:gd name="connsiteY1" fmla="*/ 281070 h 710296"/>
              <a:gd name="connsiteX2" fmla="*/ 6150 w 570595"/>
              <a:gd name="connsiteY2" fmla="*/ 705556 h 710296"/>
              <a:gd name="connsiteX3" fmla="*/ 406142 w 570595"/>
              <a:gd name="connsiteY3" fmla="*/ 502176 h 710296"/>
              <a:gd name="connsiteX4" fmla="*/ 570595 w 570595"/>
              <a:gd name="connsiteY4" fmla="*/ 0 h 710296"/>
              <a:gd name="connsiteX0" fmla="*/ 584165 w 584165"/>
              <a:gd name="connsiteY0" fmla="*/ 0 h 793775"/>
              <a:gd name="connsiteX1" fmla="*/ 189464 w 584165"/>
              <a:gd name="connsiteY1" fmla="*/ 281070 h 793775"/>
              <a:gd name="connsiteX2" fmla="*/ 19720 w 584165"/>
              <a:gd name="connsiteY2" fmla="*/ 705556 h 793775"/>
              <a:gd name="connsiteX3" fmla="*/ 419712 w 584165"/>
              <a:gd name="connsiteY3" fmla="*/ 502176 h 793775"/>
              <a:gd name="connsiteX4" fmla="*/ 584165 w 584165"/>
              <a:gd name="connsiteY4" fmla="*/ 0 h 793775"/>
              <a:gd name="connsiteX0" fmla="*/ 584165 w 584165"/>
              <a:gd name="connsiteY0" fmla="*/ 0 h 793775"/>
              <a:gd name="connsiteX1" fmla="*/ 189464 w 584165"/>
              <a:gd name="connsiteY1" fmla="*/ 281070 h 793775"/>
              <a:gd name="connsiteX2" fmla="*/ 19720 w 584165"/>
              <a:gd name="connsiteY2" fmla="*/ 705556 h 793775"/>
              <a:gd name="connsiteX3" fmla="*/ 419712 w 584165"/>
              <a:gd name="connsiteY3" fmla="*/ 502176 h 793775"/>
              <a:gd name="connsiteX4" fmla="*/ 584165 w 584165"/>
              <a:gd name="connsiteY4" fmla="*/ 0 h 793775"/>
              <a:gd name="connsiteX0" fmla="*/ 564445 w 564445"/>
              <a:gd name="connsiteY0" fmla="*/ 0 h 705557"/>
              <a:gd name="connsiteX1" fmla="*/ 169744 w 564445"/>
              <a:gd name="connsiteY1" fmla="*/ 281070 h 705557"/>
              <a:gd name="connsiteX2" fmla="*/ 0 w 564445"/>
              <a:gd name="connsiteY2" fmla="*/ 705556 h 705557"/>
              <a:gd name="connsiteX3" fmla="*/ 399992 w 564445"/>
              <a:gd name="connsiteY3" fmla="*/ 502176 h 705557"/>
              <a:gd name="connsiteX4" fmla="*/ 564445 w 564445"/>
              <a:gd name="connsiteY4" fmla="*/ 0 h 705557"/>
              <a:gd name="connsiteX0" fmla="*/ 564445 w 564445"/>
              <a:gd name="connsiteY0" fmla="*/ 0 h 705555"/>
              <a:gd name="connsiteX1" fmla="*/ 169744 w 564445"/>
              <a:gd name="connsiteY1" fmla="*/ 281070 h 705555"/>
              <a:gd name="connsiteX2" fmla="*/ 0 w 564445"/>
              <a:gd name="connsiteY2" fmla="*/ 705556 h 705555"/>
              <a:gd name="connsiteX3" fmla="*/ 399992 w 564445"/>
              <a:gd name="connsiteY3" fmla="*/ 502176 h 705555"/>
              <a:gd name="connsiteX4" fmla="*/ 564445 w 564445"/>
              <a:gd name="connsiteY4" fmla="*/ 0 h 705555"/>
              <a:gd name="connsiteX0" fmla="*/ 564445 w 564445"/>
              <a:gd name="connsiteY0" fmla="*/ 0 h 705557"/>
              <a:gd name="connsiteX1" fmla="*/ 169744 w 564445"/>
              <a:gd name="connsiteY1" fmla="*/ 281070 h 705557"/>
              <a:gd name="connsiteX2" fmla="*/ 0 w 564445"/>
              <a:gd name="connsiteY2" fmla="*/ 705556 h 705557"/>
              <a:gd name="connsiteX3" fmla="*/ 399992 w 564445"/>
              <a:gd name="connsiteY3" fmla="*/ 502176 h 705557"/>
              <a:gd name="connsiteX4" fmla="*/ 564445 w 564445"/>
              <a:gd name="connsiteY4" fmla="*/ 0 h 705557"/>
              <a:gd name="connsiteX0" fmla="*/ 564445 w 564445"/>
              <a:gd name="connsiteY0" fmla="*/ 0 h 705555"/>
              <a:gd name="connsiteX1" fmla="*/ 169744 w 564445"/>
              <a:gd name="connsiteY1" fmla="*/ 281070 h 705555"/>
              <a:gd name="connsiteX2" fmla="*/ 0 w 564445"/>
              <a:gd name="connsiteY2" fmla="*/ 705556 h 705555"/>
              <a:gd name="connsiteX3" fmla="*/ 399992 w 564445"/>
              <a:gd name="connsiteY3" fmla="*/ 502176 h 705555"/>
              <a:gd name="connsiteX4" fmla="*/ 564445 w 564445"/>
              <a:gd name="connsiteY4" fmla="*/ 0 h 705555"/>
              <a:gd name="connsiteX0" fmla="*/ 564445 w 564445"/>
              <a:gd name="connsiteY0" fmla="*/ 0 h 705557"/>
              <a:gd name="connsiteX1" fmla="*/ 169744 w 564445"/>
              <a:gd name="connsiteY1" fmla="*/ 281070 h 705557"/>
              <a:gd name="connsiteX2" fmla="*/ 0 w 564445"/>
              <a:gd name="connsiteY2" fmla="*/ 705556 h 705557"/>
              <a:gd name="connsiteX3" fmla="*/ 399992 w 564445"/>
              <a:gd name="connsiteY3" fmla="*/ 502176 h 705557"/>
              <a:gd name="connsiteX4" fmla="*/ 564445 w 564445"/>
              <a:gd name="connsiteY4" fmla="*/ 0 h 705557"/>
              <a:gd name="connsiteX0" fmla="*/ 564445 w 564445"/>
              <a:gd name="connsiteY0" fmla="*/ 0 h 705555"/>
              <a:gd name="connsiteX1" fmla="*/ 169744 w 564445"/>
              <a:gd name="connsiteY1" fmla="*/ 281070 h 705555"/>
              <a:gd name="connsiteX2" fmla="*/ 0 w 564445"/>
              <a:gd name="connsiteY2" fmla="*/ 705556 h 705555"/>
              <a:gd name="connsiteX3" fmla="*/ 399992 w 564445"/>
              <a:gd name="connsiteY3" fmla="*/ 502176 h 705555"/>
              <a:gd name="connsiteX4" fmla="*/ 564445 w 564445"/>
              <a:gd name="connsiteY4" fmla="*/ 0 h 70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445" h="705555">
                <a:moveTo>
                  <a:pt x="564445" y="0"/>
                </a:moveTo>
                <a:lnTo>
                  <a:pt x="169744" y="281070"/>
                </a:lnTo>
                <a:lnTo>
                  <a:pt x="0" y="705556"/>
                </a:lnTo>
                <a:cubicBezTo>
                  <a:pt x="245500" y="583972"/>
                  <a:pt x="232658" y="597282"/>
                  <a:pt x="399992" y="502176"/>
                </a:cubicBezTo>
                <a:cubicBezTo>
                  <a:pt x="503808" y="212134"/>
                  <a:pt x="468769" y="291364"/>
                  <a:pt x="564445" y="0"/>
                </a:cubicBezTo>
                <a:close/>
              </a:path>
            </a:pathLst>
          </a:custGeom>
          <a:solidFill>
            <a:srgbClr val="FFFF00"/>
          </a:solid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5" name="5-Point Star 12"/>
          <p:cNvSpPr/>
          <p:nvPr/>
        </p:nvSpPr>
        <p:spPr>
          <a:xfrm>
            <a:off x="6773863" y="1751013"/>
            <a:ext cx="231775" cy="230187"/>
          </a:xfrm>
          <a:prstGeom prst="star5">
            <a:avLst/>
          </a:prstGeom>
          <a:solidFill>
            <a:srgbClr val="FF0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2"/>
          <p:cNvSpPr/>
          <p:nvPr/>
        </p:nvSpPr>
        <p:spPr>
          <a:xfrm rot="168786">
            <a:off x="6400800" y="1836738"/>
            <a:ext cx="457200" cy="1654175"/>
          </a:xfrm>
          <a:custGeom>
            <a:avLst/>
            <a:gdLst>
              <a:gd name="connsiteX0" fmla="*/ 677334 w 719667"/>
              <a:gd name="connsiteY0" fmla="*/ 0 h 2850444"/>
              <a:gd name="connsiteX1" fmla="*/ 98778 w 719667"/>
              <a:gd name="connsiteY1" fmla="*/ 1495777 h 2850444"/>
              <a:gd name="connsiteX2" fmla="*/ 0 w 719667"/>
              <a:gd name="connsiteY2" fmla="*/ 2850444 h 2850444"/>
              <a:gd name="connsiteX3" fmla="*/ 649111 w 719667"/>
              <a:gd name="connsiteY3" fmla="*/ 1509889 h 2850444"/>
              <a:gd name="connsiteX4" fmla="*/ 719667 w 719667"/>
              <a:gd name="connsiteY4" fmla="*/ 84666 h 2850444"/>
              <a:gd name="connsiteX0" fmla="*/ 677334 w 719667"/>
              <a:gd name="connsiteY0" fmla="*/ 0 h 2850444"/>
              <a:gd name="connsiteX1" fmla="*/ 98778 w 719667"/>
              <a:gd name="connsiteY1" fmla="*/ 1495777 h 2850444"/>
              <a:gd name="connsiteX2" fmla="*/ 0 w 719667"/>
              <a:gd name="connsiteY2" fmla="*/ 2850444 h 2850444"/>
              <a:gd name="connsiteX3" fmla="*/ 649111 w 719667"/>
              <a:gd name="connsiteY3" fmla="*/ 1509889 h 2850444"/>
              <a:gd name="connsiteX4" fmla="*/ 719667 w 719667"/>
              <a:gd name="connsiteY4" fmla="*/ 84666 h 2850444"/>
              <a:gd name="connsiteX5" fmla="*/ 677334 w 719667"/>
              <a:gd name="connsiteY5" fmla="*/ 0 h 2850444"/>
              <a:gd name="connsiteX0" fmla="*/ 677334 w 677334"/>
              <a:gd name="connsiteY0" fmla="*/ 0 h 2850444"/>
              <a:gd name="connsiteX1" fmla="*/ 98778 w 677334"/>
              <a:gd name="connsiteY1" fmla="*/ 1495777 h 2850444"/>
              <a:gd name="connsiteX2" fmla="*/ 0 w 677334"/>
              <a:gd name="connsiteY2" fmla="*/ 2850444 h 2850444"/>
              <a:gd name="connsiteX3" fmla="*/ 649111 w 677334"/>
              <a:gd name="connsiteY3" fmla="*/ 1509889 h 2850444"/>
              <a:gd name="connsiteX4" fmla="*/ 677334 w 677334"/>
              <a:gd name="connsiteY4" fmla="*/ 0 h 2850444"/>
              <a:gd name="connsiteX0" fmla="*/ 656757 w 656757"/>
              <a:gd name="connsiteY0" fmla="*/ 0 h 2710042"/>
              <a:gd name="connsiteX1" fmla="*/ 78201 w 656757"/>
              <a:gd name="connsiteY1" fmla="*/ 1495777 h 2710042"/>
              <a:gd name="connsiteX2" fmla="*/ 0 w 656757"/>
              <a:gd name="connsiteY2" fmla="*/ 2710042 h 2710042"/>
              <a:gd name="connsiteX3" fmla="*/ 628534 w 656757"/>
              <a:gd name="connsiteY3" fmla="*/ 1509889 h 2710042"/>
              <a:gd name="connsiteX4" fmla="*/ 656757 w 656757"/>
              <a:gd name="connsiteY4" fmla="*/ 0 h 2710042"/>
              <a:gd name="connsiteX0" fmla="*/ 656757 w 656757"/>
              <a:gd name="connsiteY0" fmla="*/ 0 h 2710042"/>
              <a:gd name="connsiteX1" fmla="*/ 78201 w 656757"/>
              <a:gd name="connsiteY1" fmla="*/ 1495777 h 2710042"/>
              <a:gd name="connsiteX2" fmla="*/ 0 w 656757"/>
              <a:gd name="connsiteY2" fmla="*/ 2710042 h 2710042"/>
              <a:gd name="connsiteX3" fmla="*/ 642252 w 656757"/>
              <a:gd name="connsiteY3" fmla="*/ 1400687 h 2710042"/>
              <a:gd name="connsiteX4" fmla="*/ 656757 w 656757"/>
              <a:gd name="connsiteY4" fmla="*/ 0 h 2710042"/>
              <a:gd name="connsiteX0" fmla="*/ 656757 w 656757"/>
              <a:gd name="connsiteY0" fmla="*/ 0 h 2710042"/>
              <a:gd name="connsiteX1" fmla="*/ 91919 w 656757"/>
              <a:gd name="connsiteY1" fmla="*/ 1370976 h 2710042"/>
              <a:gd name="connsiteX2" fmla="*/ 0 w 656757"/>
              <a:gd name="connsiteY2" fmla="*/ 2710042 h 2710042"/>
              <a:gd name="connsiteX3" fmla="*/ 642252 w 656757"/>
              <a:gd name="connsiteY3" fmla="*/ 1400687 h 2710042"/>
              <a:gd name="connsiteX4" fmla="*/ 656757 w 656757"/>
              <a:gd name="connsiteY4" fmla="*/ 0 h 2710042"/>
              <a:gd name="connsiteX0" fmla="*/ 656757 w 656757"/>
              <a:gd name="connsiteY0" fmla="*/ 0 h 2710042"/>
              <a:gd name="connsiteX1" fmla="*/ 201658 w 656757"/>
              <a:gd name="connsiteY1" fmla="*/ 1004370 h 2710042"/>
              <a:gd name="connsiteX2" fmla="*/ 0 w 656757"/>
              <a:gd name="connsiteY2" fmla="*/ 2710042 h 2710042"/>
              <a:gd name="connsiteX3" fmla="*/ 642252 w 656757"/>
              <a:gd name="connsiteY3" fmla="*/ 1400687 h 2710042"/>
              <a:gd name="connsiteX4" fmla="*/ 656757 w 656757"/>
              <a:gd name="connsiteY4" fmla="*/ 0 h 2710042"/>
              <a:gd name="connsiteX0" fmla="*/ 656757 w 656757"/>
              <a:gd name="connsiteY0" fmla="*/ 0 h 2710042"/>
              <a:gd name="connsiteX1" fmla="*/ 201658 w 656757"/>
              <a:gd name="connsiteY1" fmla="*/ 1004370 h 2710042"/>
              <a:gd name="connsiteX2" fmla="*/ 0 w 656757"/>
              <a:gd name="connsiteY2" fmla="*/ 2710042 h 2710042"/>
              <a:gd name="connsiteX3" fmla="*/ 566805 w 656757"/>
              <a:gd name="connsiteY3" fmla="*/ 1369487 h 2710042"/>
              <a:gd name="connsiteX4" fmla="*/ 656757 w 656757"/>
              <a:gd name="connsiteY4" fmla="*/ 0 h 2710042"/>
              <a:gd name="connsiteX0" fmla="*/ 656757 w 656757"/>
              <a:gd name="connsiteY0" fmla="*/ 0 h 2710042"/>
              <a:gd name="connsiteX1" fmla="*/ 181083 w 656757"/>
              <a:gd name="connsiteY1" fmla="*/ 1082371 h 2710042"/>
              <a:gd name="connsiteX2" fmla="*/ 0 w 656757"/>
              <a:gd name="connsiteY2" fmla="*/ 2710042 h 2710042"/>
              <a:gd name="connsiteX3" fmla="*/ 566805 w 656757"/>
              <a:gd name="connsiteY3" fmla="*/ 1369487 h 2710042"/>
              <a:gd name="connsiteX4" fmla="*/ 656757 w 656757"/>
              <a:gd name="connsiteY4" fmla="*/ 0 h 27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757" h="2710042">
                <a:moveTo>
                  <a:pt x="656757" y="0"/>
                </a:moveTo>
                <a:lnTo>
                  <a:pt x="181083" y="1082371"/>
                </a:lnTo>
                <a:lnTo>
                  <a:pt x="0" y="2710042"/>
                </a:lnTo>
                <a:lnTo>
                  <a:pt x="566805" y="1369487"/>
                </a:lnTo>
                <a:lnTo>
                  <a:pt x="656757" y="0"/>
                </a:lnTo>
                <a:close/>
              </a:path>
            </a:pathLst>
          </a:custGeom>
          <a:noFill/>
          <a:ln>
            <a:solidFill>
              <a:srgbClr val="FF0000"/>
            </a:solidFill>
            <a:prstDash val="dash"/>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7" name="5-Point Star 4"/>
          <p:cNvSpPr>
            <a:spLocks noChangeAspect="1"/>
          </p:cNvSpPr>
          <p:nvPr/>
        </p:nvSpPr>
        <p:spPr>
          <a:xfrm>
            <a:off x="6954838" y="2779713"/>
            <a:ext cx="179387" cy="179387"/>
          </a:xfrm>
          <a:prstGeom prst="star5">
            <a:avLst/>
          </a:prstGeom>
          <a:solidFill>
            <a:srgbClr val="FF0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Freeform 1"/>
          <p:cNvSpPr/>
          <p:nvPr/>
        </p:nvSpPr>
        <p:spPr>
          <a:xfrm rot="20996042">
            <a:off x="7440613" y="2924175"/>
            <a:ext cx="200025" cy="303213"/>
          </a:xfrm>
          <a:custGeom>
            <a:avLst/>
            <a:gdLst>
              <a:gd name="connsiteX0" fmla="*/ 564445 w 592667"/>
              <a:gd name="connsiteY0" fmla="*/ 0 h 705556"/>
              <a:gd name="connsiteX1" fmla="*/ 42334 w 592667"/>
              <a:gd name="connsiteY1" fmla="*/ 409223 h 705556"/>
              <a:gd name="connsiteX2" fmla="*/ 0 w 592667"/>
              <a:gd name="connsiteY2" fmla="*/ 705556 h 705556"/>
              <a:gd name="connsiteX3" fmla="*/ 451556 w 592667"/>
              <a:gd name="connsiteY3" fmla="*/ 550334 h 705556"/>
              <a:gd name="connsiteX4" fmla="*/ 592667 w 592667"/>
              <a:gd name="connsiteY4" fmla="*/ 84667 h 705556"/>
              <a:gd name="connsiteX0" fmla="*/ 572957 w 601179"/>
              <a:gd name="connsiteY0" fmla="*/ 0 h 713898"/>
              <a:gd name="connsiteX1" fmla="*/ 178256 w 601179"/>
              <a:gd name="connsiteY1" fmla="*/ 281070 h 713898"/>
              <a:gd name="connsiteX2" fmla="*/ 8512 w 601179"/>
              <a:gd name="connsiteY2" fmla="*/ 705556 h 713898"/>
              <a:gd name="connsiteX3" fmla="*/ 460068 w 601179"/>
              <a:gd name="connsiteY3" fmla="*/ 550334 h 713898"/>
              <a:gd name="connsiteX4" fmla="*/ 601179 w 601179"/>
              <a:gd name="connsiteY4" fmla="*/ 84667 h 713898"/>
              <a:gd name="connsiteX0" fmla="*/ 570595 w 598817"/>
              <a:gd name="connsiteY0" fmla="*/ 0 h 710296"/>
              <a:gd name="connsiteX1" fmla="*/ 175894 w 598817"/>
              <a:gd name="connsiteY1" fmla="*/ 281070 h 710296"/>
              <a:gd name="connsiteX2" fmla="*/ 6150 w 598817"/>
              <a:gd name="connsiteY2" fmla="*/ 705556 h 710296"/>
              <a:gd name="connsiteX3" fmla="*/ 406142 w 598817"/>
              <a:gd name="connsiteY3" fmla="*/ 502176 h 710296"/>
              <a:gd name="connsiteX4" fmla="*/ 598817 w 598817"/>
              <a:gd name="connsiteY4" fmla="*/ 84667 h 710296"/>
              <a:gd name="connsiteX0" fmla="*/ 570595 w 598817"/>
              <a:gd name="connsiteY0" fmla="*/ 0 h 710296"/>
              <a:gd name="connsiteX1" fmla="*/ 175894 w 598817"/>
              <a:gd name="connsiteY1" fmla="*/ 281070 h 710296"/>
              <a:gd name="connsiteX2" fmla="*/ 6150 w 598817"/>
              <a:gd name="connsiteY2" fmla="*/ 705556 h 710296"/>
              <a:gd name="connsiteX3" fmla="*/ 406142 w 598817"/>
              <a:gd name="connsiteY3" fmla="*/ 502176 h 710296"/>
              <a:gd name="connsiteX4" fmla="*/ 598817 w 598817"/>
              <a:gd name="connsiteY4" fmla="*/ 84667 h 710296"/>
              <a:gd name="connsiteX0" fmla="*/ 570595 w 598817"/>
              <a:gd name="connsiteY0" fmla="*/ 0 h 705556"/>
              <a:gd name="connsiteX1" fmla="*/ 175894 w 598817"/>
              <a:gd name="connsiteY1" fmla="*/ 281070 h 705556"/>
              <a:gd name="connsiteX2" fmla="*/ 6150 w 598817"/>
              <a:gd name="connsiteY2" fmla="*/ 705556 h 705556"/>
              <a:gd name="connsiteX3" fmla="*/ 406142 w 598817"/>
              <a:gd name="connsiteY3" fmla="*/ 502176 h 705556"/>
              <a:gd name="connsiteX4" fmla="*/ 598817 w 598817"/>
              <a:gd name="connsiteY4" fmla="*/ 84667 h 705556"/>
              <a:gd name="connsiteX0" fmla="*/ 564444 w 592666"/>
              <a:gd name="connsiteY0" fmla="*/ 0 h 705556"/>
              <a:gd name="connsiteX1" fmla="*/ 169743 w 592666"/>
              <a:gd name="connsiteY1" fmla="*/ 281070 h 705556"/>
              <a:gd name="connsiteX2" fmla="*/ -1 w 592666"/>
              <a:gd name="connsiteY2" fmla="*/ 705556 h 705556"/>
              <a:gd name="connsiteX3" fmla="*/ 399991 w 592666"/>
              <a:gd name="connsiteY3" fmla="*/ 502176 h 705556"/>
              <a:gd name="connsiteX4" fmla="*/ 592666 w 592666"/>
              <a:gd name="connsiteY4" fmla="*/ 84667 h 705556"/>
              <a:gd name="connsiteX0" fmla="*/ 564444 w 592666"/>
              <a:gd name="connsiteY0" fmla="*/ 0 h 705556"/>
              <a:gd name="connsiteX1" fmla="*/ 169743 w 592666"/>
              <a:gd name="connsiteY1" fmla="*/ 281070 h 705556"/>
              <a:gd name="connsiteX2" fmla="*/ -1 w 592666"/>
              <a:gd name="connsiteY2" fmla="*/ 705556 h 705556"/>
              <a:gd name="connsiteX3" fmla="*/ 399991 w 592666"/>
              <a:gd name="connsiteY3" fmla="*/ 502176 h 705556"/>
              <a:gd name="connsiteX4" fmla="*/ 592666 w 592666"/>
              <a:gd name="connsiteY4" fmla="*/ 84667 h 705556"/>
              <a:gd name="connsiteX0" fmla="*/ 564444 w 592666"/>
              <a:gd name="connsiteY0" fmla="*/ 0 h 705556"/>
              <a:gd name="connsiteX1" fmla="*/ 169743 w 592666"/>
              <a:gd name="connsiteY1" fmla="*/ 281070 h 705556"/>
              <a:gd name="connsiteX2" fmla="*/ -1 w 592666"/>
              <a:gd name="connsiteY2" fmla="*/ 705556 h 705556"/>
              <a:gd name="connsiteX3" fmla="*/ 399991 w 592666"/>
              <a:gd name="connsiteY3" fmla="*/ 502176 h 705556"/>
              <a:gd name="connsiteX4" fmla="*/ 592666 w 592666"/>
              <a:gd name="connsiteY4" fmla="*/ 84667 h 705556"/>
              <a:gd name="connsiteX0" fmla="*/ 564444 w 584745"/>
              <a:gd name="connsiteY0" fmla="*/ 7313 h 712869"/>
              <a:gd name="connsiteX1" fmla="*/ 169743 w 584745"/>
              <a:gd name="connsiteY1" fmla="*/ 288383 h 712869"/>
              <a:gd name="connsiteX2" fmla="*/ -1 w 584745"/>
              <a:gd name="connsiteY2" fmla="*/ 712869 h 712869"/>
              <a:gd name="connsiteX3" fmla="*/ 399991 w 584745"/>
              <a:gd name="connsiteY3" fmla="*/ 509489 h 712869"/>
              <a:gd name="connsiteX4" fmla="*/ 584745 w 584745"/>
              <a:gd name="connsiteY4" fmla="*/ 0 h 712869"/>
              <a:gd name="connsiteX0" fmla="*/ 564444 w 584745"/>
              <a:gd name="connsiteY0" fmla="*/ 7313 h 712869"/>
              <a:gd name="connsiteX1" fmla="*/ 169743 w 584745"/>
              <a:gd name="connsiteY1" fmla="*/ 288383 h 712869"/>
              <a:gd name="connsiteX2" fmla="*/ -1 w 584745"/>
              <a:gd name="connsiteY2" fmla="*/ 712869 h 712869"/>
              <a:gd name="connsiteX3" fmla="*/ 399991 w 584745"/>
              <a:gd name="connsiteY3" fmla="*/ 509489 h 712869"/>
              <a:gd name="connsiteX4" fmla="*/ 584745 w 584745"/>
              <a:gd name="connsiteY4" fmla="*/ 0 h 712869"/>
              <a:gd name="connsiteX5" fmla="*/ 564444 w 584745"/>
              <a:gd name="connsiteY5" fmla="*/ 7313 h 712869"/>
              <a:gd name="connsiteX0" fmla="*/ 584745 w 584745"/>
              <a:gd name="connsiteY0" fmla="*/ 0 h 712869"/>
              <a:gd name="connsiteX1" fmla="*/ 169743 w 584745"/>
              <a:gd name="connsiteY1" fmla="*/ 288383 h 712869"/>
              <a:gd name="connsiteX2" fmla="*/ -1 w 584745"/>
              <a:gd name="connsiteY2" fmla="*/ 712869 h 712869"/>
              <a:gd name="connsiteX3" fmla="*/ 399991 w 584745"/>
              <a:gd name="connsiteY3" fmla="*/ 509489 h 712869"/>
              <a:gd name="connsiteX4" fmla="*/ 584745 w 584745"/>
              <a:gd name="connsiteY4" fmla="*/ 0 h 71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745" h="712869">
                <a:moveTo>
                  <a:pt x="584745" y="0"/>
                </a:moveTo>
                <a:lnTo>
                  <a:pt x="169743" y="288383"/>
                </a:lnTo>
                <a:cubicBezTo>
                  <a:pt x="113162" y="429878"/>
                  <a:pt x="122672" y="392453"/>
                  <a:pt x="-1" y="712869"/>
                </a:cubicBezTo>
                <a:cubicBezTo>
                  <a:pt x="305360" y="560810"/>
                  <a:pt x="182725" y="608459"/>
                  <a:pt x="399991" y="509489"/>
                </a:cubicBezTo>
                <a:lnTo>
                  <a:pt x="584745" y="0"/>
                </a:lnTo>
                <a:close/>
              </a:path>
            </a:pathLst>
          </a:custGeom>
          <a:solidFill>
            <a:srgbClr val="FFFF00"/>
          </a:solid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8443" name="Textfeld 5"/>
          <p:cNvSpPr txBox="1">
            <a:spLocks noChangeArrowheads="1"/>
          </p:cNvSpPr>
          <p:nvPr/>
        </p:nvSpPr>
        <p:spPr bwMode="auto">
          <a:xfrm>
            <a:off x="5795963" y="1223963"/>
            <a:ext cx="2722562" cy="260350"/>
          </a:xfrm>
          <a:prstGeom prst="rect">
            <a:avLst/>
          </a:prstGeom>
          <a:noFill/>
          <a:ln w="9525">
            <a:noFill/>
            <a:miter lim="800000"/>
            <a:headEnd/>
            <a:tailEnd/>
          </a:ln>
        </p:spPr>
        <p:txBody>
          <a:bodyPr wrap="none">
            <a:spAutoFit/>
          </a:bodyPr>
          <a:lstStyle/>
          <a:p>
            <a:pPr algn="ctr"/>
            <a:r>
              <a:rPr lang="en-GB" sz="1100"/>
              <a:t>Resonance scan after 2014 realignment.</a:t>
            </a:r>
          </a:p>
        </p:txBody>
      </p:sp>
      <p:sp>
        <p:nvSpPr>
          <p:cNvPr id="23" name="5-Point Star 5"/>
          <p:cNvSpPr>
            <a:spLocks noChangeAspect="1"/>
          </p:cNvSpPr>
          <p:nvPr/>
        </p:nvSpPr>
        <p:spPr>
          <a:xfrm>
            <a:off x="7546975" y="2852738"/>
            <a:ext cx="115888" cy="115887"/>
          </a:xfrm>
          <a:prstGeom prst="star5">
            <a:avLst/>
          </a:prstGeom>
          <a:solidFill>
            <a:srgbClr val="FF0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45" name="Foliennummernplatzhalter 2"/>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952E15-476B-4489-9159-4151F2DA1BFA}" type="slidenum">
              <a:rPr lang="en-GB" altLang="de-DE" smtClean="0">
                <a:latin typeface="Arial" charset="0"/>
                <a:cs typeface="Arial" charset="0"/>
              </a:rPr>
              <a:pPr fontAlgn="base">
                <a:spcBef>
                  <a:spcPct val="0"/>
                </a:spcBef>
                <a:spcAft>
                  <a:spcPct val="0"/>
                </a:spcAft>
              </a:pPr>
              <a:t>11</a:t>
            </a:fld>
            <a:endParaRPr lang="en-GB" altLang="de-DE" smtClean="0">
              <a:latin typeface="Arial"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422275" y="100013"/>
            <a:ext cx="6873875" cy="787400"/>
          </a:xfrm>
        </p:spPr>
        <p:txBody>
          <a:bodyPr/>
          <a:lstStyle/>
          <a:p>
            <a:pPr eaLnBrk="1" hangingPunct="1"/>
            <a:r>
              <a:rPr lang="de-DE" smtClean="0">
                <a:latin typeface="Arial" charset="0"/>
                <a:cs typeface="Arial" charset="0"/>
              </a:rPr>
              <a:t>Injektion einstellen 2</a:t>
            </a:r>
          </a:p>
        </p:txBody>
      </p:sp>
      <p:sp>
        <p:nvSpPr>
          <p:cNvPr id="3" name="Inhaltsplatzhalter 2"/>
          <p:cNvSpPr>
            <a:spLocks noGrp="1"/>
          </p:cNvSpPr>
          <p:nvPr>
            <p:ph idx="1"/>
          </p:nvPr>
        </p:nvSpPr>
        <p:spPr>
          <a:xfrm>
            <a:off x="2609850" y="1279525"/>
            <a:ext cx="5248275" cy="5254625"/>
          </a:xfrm>
        </p:spPr>
        <p:txBody>
          <a:bodyPr rtlCol="0">
            <a:normAutofit/>
          </a:bodyPr>
          <a:lstStyle/>
          <a:p>
            <a:pPr eaLnBrk="1" fontAlgn="auto" hangingPunct="1">
              <a:spcAft>
                <a:spcPts val="0"/>
              </a:spcAft>
              <a:buFont typeface="Wingdings" charset="2"/>
              <a:buChar char="§"/>
              <a:defRPr/>
            </a:pPr>
            <a:r>
              <a:rPr lang="de-DE" dirty="0" smtClean="0"/>
              <a:t>Multiturninjektion einstellen </a:t>
            </a:r>
          </a:p>
          <a:p>
            <a:pPr marL="0" indent="0" eaLnBrk="1" fontAlgn="auto" hangingPunct="1">
              <a:spcAft>
                <a:spcPts val="0"/>
              </a:spcAft>
              <a:buFont typeface="Wingdings" charset="2"/>
              <a:buNone/>
              <a:defRPr/>
            </a:pPr>
            <a:endParaRPr lang="de-DE" dirty="0"/>
          </a:p>
        </p:txBody>
      </p:sp>
      <p:pic>
        <p:nvPicPr>
          <p:cNvPr id="19459" name="Picture 3"/>
          <p:cNvPicPr>
            <a:picLocks noChangeAspect="1" noChangeArrowheads="1"/>
          </p:cNvPicPr>
          <p:nvPr/>
        </p:nvPicPr>
        <p:blipFill>
          <a:blip r:embed="rId2"/>
          <a:srcRect/>
          <a:stretch>
            <a:fillRect/>
          </a:stretch>
        </p:blipFill>
        <p:spPr bwMode="auto">
          <a:xfrm>
            <a:off x="300038" y="1381125"/>
            <a:ext cx="2309812" cy="3382963"/>
          </a:xfrm>
          <a:prstGeom prst="rect">
            <a:avLst/>
          </a:prstGeom>
          <a:noFill/>
          <a:ln w="9525">
            <a:noFill/>
            <a:miter lim="800000"/>
            <a:headEnd/>
            <a:tailEnd/>
          </a:ln>
        </p:spPr>
      </p:pic>
      <p:pic>
        <p:nvPicPr>
          <p:cNvPr id="19460" name="Picture 2"/>
          <p:cNvPicPr>
            <a:picLocks noChangeAspect="1" noChangeArrowheads="1"/>
          </p:cNvPicPr>
          <p:nvPr/>
        </p:nvPicPr>
        <p:blipFill>
          <a:blip r:embed="rId3"/>
          <a:srcRect/>
          <a:stretch>
            <a:fillRect/>
          </a:stretch>
        </p:blipFill>
        <p:spPr bwMode="auto">
          <a:xfrm>
            <a:off x="2897188" y="2011363"/>
            <a:ext cx="5310187" cy="2628900"/>
          </a:xfrm>
          <a:prstGeom prst="rect">
            <a:avLst/>
          </a:prstGeom>
          <a:noFill/>
          <a:ln w="9525">
            <a:noFill/>
            <a:miter lim="800000"/>
            <a:headEnd/>
            <a:tailEnd/>
          </a:ln>
        </p:spPr>
      </p:pic>
      <p:cxnSp>
        <p:nvCxnSpPr>
          <p:cNvPr id="5" name="Gerade Verbindung mit Pfeil 4"/>
          <p:cNvCxnSpPr/>
          <p:nvPr/>
        </p:nvCxnSpPr>
        <p:spPr>
          <a:xfrm>
            <a:off x="3400425" y="5057775"/>
            <a:ext cx="685800" cy="0"/>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9" name="Gerade Verbindung 8"/>
          <p:cNvCxnSpPr/>
          <p:nvPr/>
        </p:nvCxnSpPr>
        <p:spPr>
          <a:xfrm>
            <a:off x="3400425" y="3325813"/>
            <a:ext cx="0" cy="1731962"/>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4086225" y="2011363"/>
            <a:ext cx="0" cy="4037012"/>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a:off x="4524375" y="3325813"/>
            <a:ext cx="0" cy="1731962"/>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8" name="Gerade Verbindung mit Pfeil 17"/>
          <p:cNvCxnSpPr/>
          <p:nvPr/>
        </p:nvCxnSpPr>
        <p:spPr>
          <a:xfrm>
            <a:off x="4086225" y="5048250"/>
            <a:ext cx="438150" cy="0"/>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9466" name="Textfeld 14"/>
          <p:cNvSpPr txBox="1">
            <a:spLocks noChangeArrowheads="1"/>
          </p:cNvSpPr>
          <p:nvPr/>
        </p:nvSpPr>
        <p:spPr bwMode="auto">
          <a:xfrm>
            <a:off x="2862263" y="5235575"/>
            <a:ext cx="1223962" cy="368300"/>
          </a:xfrm>
          <a:prstGeom prst="rect">
            <a:avLst/>
          </a:prstGeom>
          <a:noFill/>
          <a:ln w="9525">
            <a:noFill/>
            <a:miter lim="800000"/>
            <a:headEnd/>
            <a:tailEnd/>
          </a:ln>
        </p:spPr>
        <p:txBody>
          <a:bodyPr wrap="none">
            <a:spAutoFit/>
          </a:bodyPr>
          <a:lstStyle/>
          <a:p>
            <a:r>
              <a:rPr lang="de-DE"/>
              <a:t>dU-Ready</a:t>
            </a:r>
          </a:p>
        </p:txBody>
      </p:sp>
      <p:sp>
        <p:nvSpPr>
          <p:cNvPr id="19467" name="Textfeld 20"/>
          <p:cNvSpPr txBox="1">
            <a:spLocks noChangeArrowheads="1"/>
          </p:cNvSpPr>
          <p:nvPr/>
        </p:nvSpPr>
        <p:spPr bwMode="auto">
          <a:xfrm>
            <a:off x="4086225" y="5235575"/>
            <a:ext cx="1390650" cy="368300"/>
          </a:xfrm>
          <a:prstGeom prst="rect">
            <a:avLst/>
          </a:prstGeom>
          <a:noFill/>
          <a:ln w="9525">
            <a:noFill/>
            <a:miter lim="800000"/>
            <a:headEnd/>
            <a:tailEnd/>
          </a:ln>
        </p:spPr>
        <p:txBody>
          <a:bodyPr wrap="none">
            <a:spAutoFit/>
          </a:bodyPr>
          <a:lstStyle/>
          <a:p>
            <a:r>
              <a:rPr lang="de-DE"/>
              <a:t>Chop. Verz.</a:t>
            </a:r>
          </a:p>
        </p:txBody>
      </p:sp>
      <p:cxnSp>
        <p:nvCxnSpPr>
          <p:cNvPr id="23" name="Gerade Verbindung 22"/>
          <p:cNvCxnSpPr/>
          <p:nvPr/>
        </p:nvCxnSpPr>
        <p:spPr>
          <a:xfrm>
            <a:off x="6324600" y="4191000"/>
            <a:ext cx="0" cy="1857375"/>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9469" name="Textfeld 26"/>
          <p:cNvSpPr txBox="1">
            <a:spLocks noChangeArrowheads="1"/>
          </p:cNvSpPr>
          <p:nvPr/>
        </p:nvSpPr>
        <p:spPr bwMode="auto">
          <a:xfrm>
            <a:off x="4086225" y="5684838"/>
            <a:ext cx="1479550" cy="369887"/>
          </a:xfrm>
          <a:prstGeom prst="rect">
            <a:avLst/>
          </a:prstGeom>
          <a:noFill/>
          <a:ln w="9525">
            <a:noFill/>
            <a:miter lim="800000"/>
            <a:headEnd/>
            <a:tailEnd/>
          </a:ln>
        </p:spPr>
        <p:txBody>
          <a:bodyPr wrap="none">
            <a:spAutoFit/>
          </a:bodyPr>
          <a:lstStyle/>
          <a:p>
            <a:r>
              <a:rPr lang="de-DE"/>
              <a:t>Bump. Flank</a:t>
            </a:r>
          </a:p>
        </p:txBody>
      </p:sp>
      <p:cxnSp>
        <p:nvCxnSpPr>
          <p:cNvPr id="28" name="Gerade Verbindung mit Pfeil 27"/>
          <p:cNvCxnSpPr/>
          <p:nvPr/>
        </p:nvCxnSpPr>
        <p:spPr>
          <a:xfrm>
            <a:off x="4086225" y="5684838"/>
            <a:ext cx="2238375" cy="0"/>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p:nvCxnSpPr>
        <p:spPr>
          <a:xfrm>
            <a:off x="4086225" y="2011363"/>
            <a:ext cx="3933825"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3" name="Gerade Verbindung 32"/>
          <p:cNvCxnSpPr/>
          <p:nvPr/>
        </p:nvCxnSpPr>
        <p:spPr>
          <a:xfrm>
            <a:off x="4086225" y="2011363"/>
            <a:ext cx="4244975"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 name="Gerade Verbindung 33"/>
          <p:cNvCxnSpPr/>
          <p:nvPr/>
        </p:nvCxnSpPr>
        <p:spPr>
          <a:xfrm>
            <a:off x="6324600" y="4191000"/>
            <a:ext cx="2006600"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6" name="Gerade Verbindung mit Pfeil 35"/>
          <p:cNvCxnSpPr/>
          <p:nvPr/>
        </p:nvCxnSpPr>
        <p:spPr>
          <a:xfrm flipV="1">
            <a:off x="8331200" y="2011363"/>
            <a:ext cx="0" cy="2179637"/>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9475" name="Textfeld 40"/>
          <p:cNvSpPr txBox="1">
            <a:spLocks noChangeArrowheads="1"/>
          </p:cNvSpPr>
          <p:nvPr/>
        </p:nvSpPr>
        <p:spPr bwMode="auto">
          <a:xfrm>
            <a:off x="6819900" y="2370138"/>
            <a:ext cx="1492250" cy="369887"/>
          </a:xfrm>
          <a:prstGeom prst="rect">
            <a:avLst/>
          </a:prstGeom>
          <a:noFill/>
          <a:ln w="9525">
            <a:noFill/>
            <a:miter lim="800000"/>
            <a:headEnd/>
            <a:tailEnd/>
          </a:ln>
        </p:spPr>
        <p:txBody>
          <a:bodyPr wrap="none">
            <a:spAutoFit/>
          </a:bodyPr>
          <a:lstStyle/>
          <a:p>
            <a:r>
              <a:rPr lang="de-DE"/>
              <a:t>Bump. Ampl.</a:t>
            </a:r>
          </a:p>
        </p:txBody>
      </p:sp>
      <p:sp>
        <p:nvSpPr>
          <p:cNvPr id="39" name="Ellipse 38"/>
          <p:cNvSpPr/>
          <p:nvPr/>
        </p:nvSpPr>
        <p:spPr>
          <a:xfrm>
            <a:off x="1590675" y="2011363"/>
            <a:ext cx="866775" cy="728662"/>
          </a:xfrm>
          <a:prstGeom prst="ellipse">
            <a:avLst/>
          </a:prstGeom>
          <a:solidFill>
            <a:srgbClr val="FDBB63">
              <a:alpha val="2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cxnSp>
        <p:nvCxnSpPr>
          <p:cNvPr id="43" name="Gerade Verbindung mit Pfeil 42"/>
          <p:cNvCxnSpPr/>
          <p:nvPr/>
        </p:nvCxnSpPr>
        <p:spPr>
          <a:xfrm flipH="1">
            <a:off x="1590675" y="2611438"/>
            <a:ext cx="433388" cy="272256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9478" name="Textfeld 44"/>
          <p:cNvSpPr txBox="1">
            <a:spLocks noChangeArrowheads="1"/>
          </p:cNvSpPr>
          <p:nvPr/>
        </p:nvSpPr>
        <p:spPr bwMode="auto">
          <a:xfrm>
            <a:off x="523875" y="5419725"/>
            <a:ext cx="2479675" cy="923925"/>
          </a:xfrm>
          <a:prstGeom prst="rect">
            <a:avLst/>
          </a:prstGeom>
          <a:noFill/>
          <a:ln w="9525">
            <a:noFill/>
            <a:miter lim="800000"/>
            <a:headEnd/>
            <a:tailEnd/>
          </a:ln>
        </p:spPr>
        <p:txBody>
          <a:bodyPr wrap="none">
            <a:spAutoFit/>
          </a:bodyPr>
          <a:lstStyle/>
          <a:p>
            <a:r>
              <a:rPr lang="de-DE"/>
              <a:t>Moderate Änderungen</a:t>
            </a:r>
          </a:p>
          <a:p>
            <a:r>
              <a:rPr lang="de-DE"/>
              <a:t>am Arbeitspunkt und</a:t>
            </a:r>
            <a:br>
              <a:rPr lang="de-DE"/>
            </a:br>
            <a:r>
              <a:rPr lang="de-DE"/>
              <a:t>iRad hilft auch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el 1"/>
          <p:cNvSpPr>
            <a:spLocks noGrp="1"/>
          </p:cNvSpPr>
          <p:nvPr>
            <p:ph type="title"/>
          </p:nvPr>
        </p:nvSpPr>
        <p:spPr>
          <a:xfrm>
            <a:off x="422275" y="98425"/>
            <a:ext cx="6854825" cy="787400"/>
          </a:xfrm>
        </p:spPr>
        <p:txBody>
          <a:bodyPr/>
          <a:lstStyle/>
          <a:p>
            <a:pPr eaLnBrk="1" hangingPunct="1"/>
            <a:r>
              <a:rPr lang="de-DE" smtClean="0">
                <a:latin typeface="Arial" charset="0"/>
                <a:cs typeface="Arial" charset="0"/>
              </a:rPr>
              <a:t>Injektionseffizienz überprüfen </a:t>
            </a:r>
          </a:p>
        </p:txBody>
      </p:sp>
      <p:pic>
        <p:nvPicPr>
          <p:cNvPr id="65538" name="Picture 2"/>
          <p:cNvPicPr>
            <a:picLocks noChangeAspect="1" noChangeArrowheads="1"/>
          </p:cNvPicPr>
          <p:nvPr/>
        </p:nvPicPr>
        <p:blipFill>
          <a:blip r:embed="rId2"/>
          <a:srcRect/>
          <a:stretch>
            <a:fillRect/>
          </a:stretch>
        </p:blipFill>
        <p:spPr bwMode="auto">
          <a:xfrm>
            <a:off x="1152525" y="1708150"/>
            <a:ext cx="6343650" cy="4953000"/>
          </a:xfrm>
          <a:prstGeom prst="rect">
            <a:avLst/>
          </a:prstGeom>
          <a:noFill/>
          <a:ln w="9525">
            <a:noFill/>
            <a:miter lim="800000"/>
            <a:headEnd/>
            <a:tailEnd/>
          </a:ln>
        </p:spPr>
      </p:pic>
      <p:sp>
        <p:nvSpPr>
          <p:cNvPr id="65539" name="Textfeld 3"/>
          <p:cNvSpPr txBox="1">
            <a:spLocks noChangeArrowheads="1"/>
          </p:cNvSpPr>
          <p:nvPr/>
        </p:nvSpPr>
        <p:spPr bwMode="auto">
          <a:xfrm>
            <a:off x="1152525" y="1335088"/>
            <a:ext cx="4519613" cy="369887"/>
          </a:xfrm>
          <a:prstGeom prst="rect">
            <a:avLst/>
          </a:prstGeom>
          <a:noFill/>
          <a:ln w="9525">
            <a:noFill/>
            <a:miter lim="800000"/>
            <a:headEnd/>
            <a:tailEnd/>
          </a:ln>
        </p:spPr>
        <p:txBody>
          <a:bodyPr wrap="none">
            <a:spAutoFit/>
          </a:bodyPr>
          <a:lstStyle/>
          <a:p>
            <a:r>
              <a:rPr lang="de-DE"/>
              <a:t>Schneller Trafo bzw. direkt auf Oszilloskop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20" name="Title 1"/>
          <p:cNvSpPr>
            <a:spLocks noGrp="1"/>
          </p:cNvSpPr>
          <p:nvPr>
            <p:ph type="title" idx="4294967295"/>
          </p:nvPr>
        </p:nvSpPr>
        <p:spPr>
          <a:xfrm>
            <a:off x="541338" y="-163513"/>
            <a:ext cx="8229600" cy="1143001"/>
          </a:xfrm>
        </p:spPr>
        <p:txBody>
          <a:bodyPr anchor="ctr"/>
          <a:lstStyle/>
          <a:p>
            <a:pPr defTabSz="914400"/>
            <a:r>
              <a:rPr lang="en-US" sz="2000" smtClean="0">
                <a:latin typeface="Arial" charset="0"/>
                <a:cs typeface="Arial" charset="0"/>
              </a:rPr>
              <a:t>Transverse (horizontal) multi-turn injection</a:t>
            </a:r>
          </a:p>
        </p:txBody>
      </p:sp>
      <p:sp>
        <p:nvSpPr>
          <p:cNvPr id="63521" name="Slide Number Placeholder 3"/>
          <p:cNvSpPr txBox="1">
            <a:spLocks noGrp="1"/>
          </p:cNvSpPr>
          <p:nvPr/>
        </p:nvSpPr>
        <p:spPr bwMode="auto">
          <a:xfrm>
            <a:off x="7010400" y="6477000"/>
            <a:ext cx="2133600" cy="365125"/>
          </a:xfrm>
          <a:prstGeom prst="rect">
            <a:avLst/>
          </a:prstGeom>
          <a:noFill/>
          <a:ln w="9525">
            <a:noFill/>
            <a:miter lim="800000"/>
            <a:headEnd/>
            <a:tailEnd/>
          </a:ln>
        </p:spPr>
        <p:txBody>
          <a:bodyPr/>
          <a:lstStyle/>
          <a:p>
            <a:pPr algn="r" defTabSz="914400"/>
            <a:fld id="{94873252-E937-4837-A009-66F7B17D42B3}" type="slidenum">
              <a:rPr lang="de-DE" sz="1400"/>
              <a:pPr algn="r" defTabSz="914400"/>
              <a:t>14</a:t>
            </a:fld>
            <a:endParaRPr lang="de-DE" sz="1400"/>
          </a:p>
        </p:txBody>
      </p:sp>
      <p:pic>
        <p:nvPicPr>
          <p:cNvPr id="63522" name="Picture 2" descr="Ohne Titel.pdf"/>
          <p:cNvPicPr>
            <a:picLocks noChangeAspect="1"/>
          </p:cNvPicPr>
          <p:nvPr/>
        </p:nvPicPr>
        <p:blipFill>
          <a:blip r:embed="rId3"/>
          <a:srcRect/>
          <a:stretch>
            <a:fillRect/>
          </a:stretch>
        </p:blipFill>
        <p:spPr bwMode="auto">
          <a:xfrm>
            <a:off x="-50800" y="1897063"/>
            <a:ext cx="5308600" cy="2222500"/>
          </a:xfrm>
          <a:prstGeom prst="rect">
            <a:avLst/>
          </a:prstGeom>
          <a:noFill/>
          <a:ln w="9525">
            <a:noFill/>
            <a:miter lim="800000"/>
            <a:headEnd/>
            <a:tailEnd/>
          </a:ln>
        </p:spPr>
      </p:pic>
      <p:grpSp>
        <p:nvGrpSpPr>
          <p:cNvPr id="31" name="Group 30"/>
          <p:cNvGrpSpPr>
            <a:grpSpLocks/>
          </p:cNvGrpSpPr>
          <p:nvPr/>
        </p:nvGrpSpPr>
        <p:grpSpPr bwMode="auto">
          <a:xfrm>
            <a:off x="3708400" y="4051300"/>
            <a:ext cx="3114675" cy="2301875"/>
            <a:chOff x="3707904" y="4052076"/>
            <a:chExt cx="3115630" cy="2301039"/>
          </a:xfrm>
        </p:grpSpPr>
        <p:pic>
          <p:nvPicPr>
            <p:cNvPr id="63543" name="Picture 7"/>
            <p:cNvPicPr>
              <a:picLocks noChangeAspect="1"/>
            </p:cNvPicPr>
            <p:nvPr/>
          </p:nvPicPr>
          <p:blipFill>
            <a:blip r:embed="rId4"/>
            <a:srcRect/>
            <a:stretch>
              <a:fillRect/>
            </a:stretch>
          </p:blipFill>
          <p:spPr bwMode="auto">
            <a:xfrm>
              <a:off x="3707904" y="4337118"/>
              <a:ext cx="3115630" cy="2015997"/>
            </a:xfrm>
            <a:prstGeom prst="rect">
              <a:avLst/>
            </a:prstGeom>
            <a:noFill/>
            <a:ln w="9525">
              <a:noFill/>
              <a:miter lim="800000"/>
              <a:headEnd/>
              <a:tailEnd/>
            </a:ln>
          </p:spPr>
        </p:pic>
        <p:sp>
          <p:nvSpPr>
            <p:cNvPr id="63544" name="TextBox 14"/>
            <p:cNvSpPr txBox="1">
              <a:spLocks noChangeArrowheads="1"/>
            </p:cNvSpPr>
            <p:nvPr/>
          </p:nvSpPr>
          <p:spPr bwMode="auto">
            <a:xfrm>
              <a:off x="3862768" y="4052076"/>
              <a:ext cx="2676033" cy="338554"/>
            </a:xfrm>
            <a:prstGeom prst="rect">
              <a:avLst/>
            </a:prstGeom>
            <a:noFill/>
            <a:ln w="9525">
              <a:noFill/>
              <a:miter lim="800000"/>
              <a:headEnd/>
              <a:tailEnd/>
            </a:ln>
          </p:spPr>
          <p:txBody>
            <a:bodyPr wrap="none">
              <a:spAutoFit/>
            </a:bodyPr>
            <a:lstStyle/>
            <a:p>
              <a:pPr defTabSz="914400"/>
              <a:r>
                <a:rPr lang="en-US" sz="1600"/>
                <a:t>Simulation: with space charge </a:t>
              </a:r>
            </a:p>
          </p:txBody>
        </p:sp>
        <p:sp>
          <p:nvSpPr>
            <p:cNvPr id="63545" name="TextBox 16"/>
            <p:cNvSpPr txBox="1">
              <a:spLocks noChangeArrowheads="1"/>
            </p:cNvSpPr>
            <p:nvPr/>
          </p:nvSpPr>
          <p:spPr bwMode="auto">
            <a:xfrm>
              <a:off x="5606120" y="5642595"/>
              <a:ext cx="736425" cy="307777"/>
            </a:xfrm>
            <a:prstGeom prst="rect">
              <a:avLst/>
            </a:prstGeom>
            <a:noFill/>
            <a:ln w="9525">
              <a:noFill/>
              <a:miter lim="800000"/>
              <a:headEnd/>
              <a:tailEnd/>
            </a:ln>
          </p:spPr>
          <p:txBody>
            <a:bodyPr wrap="none">
              <a:spAutoFit/>
            </a:bodyPr>
            <a:lstStyle/>
            <a:p>
              <a:pPr defTabSz="914400"/>
              <a:r>
                <a:rPr lang="en-US" sz="1400"/>
                <a:t>septum</a:t>
              </a:r>
            </a:p>
          </p:txBody>
        </p:sp>
      </p:grpSp>
      <p:grpSp>
        <p:nvGrpSpPr>
          <p:cNvPr id="30" name="Group 29"/>
          <p:cNvGrpSpPr>
            <a:grpSpLocks/>
          </p:cNvGrpSpPr>
          <p:nvPr/>
        </p:nvGrpSpPr>
        <p:grpSpPr bwMode="auto">
          <a:xfrm>
            <a:off x="120650" y="4057650"/>
            <a:ext cx="3222625" cy="2322513"/>
            <a:chOff x="120139" y="4057109"/>
            <a:chExt cx="3222877" cy="2323184"/>
          </a:xfrm>
        </p:grpSpPr>
        <p:sp>
          <p:nvSpPr>
            <p:cNvPr id="19" name="Oval 18"/>
            <p:cNvSpPr/>
            <p:nvPr/>
          </p:nvSpPr>
          <p:spPr>
            <a:xfrm rot="2640000">
              <a:off x="1560115" y="4126979"/>
              <a:ext cx="741420" cy="2115161"/>
            </a:xfrm>
            <a:prstGeom prst="ellipse">
              <a:avLst/>
            </a:prstGeom>
            <a:ln>
              <a:prstDash val="sysDash"/>
            </a:ln>
          </p:spPr>
          <p:style>
            <a:lnRef idx="2">
              <a:schemeClr val="dk1"/>
            </a:lnRef>
            <a:fillRef idx="1">
              <a:schemeClr val="lt1"/>
            </a:fillRef>
            <a:effectRef idx="0">
              <a:schemeClr val="dk1"/>
            </a:effectRef>
            <a:fontRef idx="minor">
              <a:schemeClr val="dk1"/>
            </a:fontRef>
          </p:style>
          <p:txBody>
            <a:bodyPr anchor="ctr"/>
            <a:lstStyle/>
            <a:p>
              <a:pPr algn="ctr" defTabSz="914400">
                <a:defRPr/>
              </a:pPr>
              <a:endParaRPr lang="en-US"/>
            </a:p>
          </p:txBody>
        </p:sp>
        <p:pic>
          <p:nvPicPr>
            <p:cNvPr id="63540" name="Picture 6"/>
            <p:cNvPicPr>
              <a:picLocks noChangeAspect="1"/>
            </p:cNvPicPr>
            <p:nvPr/>
          </p:nvPicPr>
          <p:blipFill>
            <a:blip r:embed="rId5"/>
            <a:srcRect/>
            <a:stretch>
              <a:fillRect/>
            </a:stretch>
          </p:blipFill>
          <p:spPr bwMode="auto">
            <a:xfrm>
              <a:off x="120139" y="4293096"/>
              <a:ext cx="3222877" cy="2087197"/>
            </a:xfrm>
            <a:prstGeom prst="rect">
              <a:avLst/>
            </a:prstGeom>
            <a:noFill/>
            <a:ln w="9525">
              <a:noFill/>
              <a:miter lim="800000"/>
              <a:headEnd/>
              <a:tailEnd/>
            </a:ln>
          </p:spPr>
        </p:pic>
        <p:sp>
          <p:nvSpPr>
            <p:cNvPr id="63541" name="TextBox 13"/>
            <p:cNvSpPr txBox="1">
              <a:spLocks noChangeArrowheads="1"/>
            </p:cNvSpPr>
            <p:nvPr/>
          </p:nvSpPr>
          <p:spPr bwMode="auto">
            <a:xfrm>
              <a:off x="381121" y="4057109"/>
              <a:ext cx="2960766" cy="338554"/>
            </a:xfrm>
            <a:prstGeom prst="rect">
              <a:avLst/>
            </a:prstGeom>
            <a:noFill/>
            <a:ln w="9525">
              <a:noFill/>
              <a:miter lim="800000"/>
              <a:headEnd/>
              <a:tailEnd/>
            </a:ln>
          </p:spPr>
          <p:txBody>
            <a:bodyPr wrap="none">
              <a:spAutoFit/>
            </a:bodyPr>
            <a:lstStyle/>
            <a:p>
              <a:pPr defTabSz="914400"/>
              <a:r>
                <a:rPr lang="en-US" sz="1600"/>
                <a:t>Simulation: without space charge </a:t>
              </a:r>
            </a:p>
          </p:txBody>
        </p:sp>
        <p:sp>
          <p:nvSpPr>
            <p:cNvPr id="63542" name="TextBox 15"/>
            <p:cNvSpPr txBox="1">
              <a:spLocks noChangeArrowheads="1"/>
            </p:cNvSpPr>
            <p:nvPr/>
          </p:nvSpPr>
          <p:spPr bwMode="auto">
            <a:xfrm>
              <a:off x="2123728" y="5666964"/>
              <a:ext cx="736425" cy="307777"/>
            </a:xfrm>
            <a:prstGeom prst="rect">
              <a:avLst/>
            </a:prstGeom>
            <a:noFill/>
            <a:ln w="9525">
              <a:noFill/>
              <a:miter lim="800000"/>
              <a:headEnd/>
              <a:tailEnd/>
            </a:ln>
          </p:spPr>
          <p:txBody>
            <a:bodyPr wrap="none">
              <a:spAutoFit/>
            </a:bodyPr>
            <a:lstStyle/>
            <a:p>
              <a:pPr defTabSz="914400"/>
              <a:r>
                <a:rPr lang="en-US" sz="1400"/>
                <a:t>septum</a:t>
              </a:r>
            </a:p>
          </p:txBody>
        </p:sp>
        <p:graphicFrame>
          <p:nvGraphicFramePr>
            <p:cNvPr id="63502" name="Object 17"/>
            <p:cNvGraphicFramePr>
              <a:graphicFrameLocks noChangeAspect="1"/>
            </p:cNvGraphicFramePr>
            <p:nvPr/>
          </p:nvGraphicFramePr>
          <p:xfrm>
            <a:off x="522288" y="4538663"/>
            <a:ext cx="1223962" cy="323850"/>
          </p:xfrm>
          <a:graphic>
            <a:graphicData uri="http://schemas.openxmlformats.org/presentationml/2006/ole">
              <p:oleObj spid="_x0000_s63502" name="Equation" r:id="rId6" imgW="849960" imgH="219240" progId="">
                <p:embed/>
              </p:oleObj>
            </a:graphicData>
          </a:graphic>
        </p:graphicFrame>
      </p:grpSp>
      <p:grpSp>
        <p:nvGrpSpPr>
          <p:cNvPr id="26" name="Group 25"/>
          <p:cNvGrpSpPr>
            <a:grpSpLocks noChangeAspect="1"/>
          </p:cNvGrpSpPr>
          <p:nvPr/>
        </p:nvGrpSpPr>
        <p:grpSpPr bwMode="auto">
          <a:xfrm>
            <a:off x="2884488" y="1098550"/>
            <a:ext cx="2614612" cy="1900238"/>
            <a:chOff x="2811879" y="1131883"/>
            <a:chExt cx="3269419" cy="2375998"/>
          </a:xfrm>
        </p:grpSpPr>
        <p:pic>
          <p:nvPicPr>
            <p:cNvPr id="63534" name="Picture 20"/>
            <p:cNvPicPr>
              <a:picLocks noChangeAspect="1"/>
            </p:cNvPicPr>
            <p:nvPr/>
          </p:nvPicPr>
          <p:blipFill>
            <a:blip r:embed="rId7"/>
            <a:srcRect/>
            <a:stretch>
              <a:fillRect/>
            </a:stretch>
          </p:blipFill>
          <p:spPr bwMode="auto">
            <a:xfrm>
              <a:off x="2827657" y="1131883"/>
              <a:ext cx="3157153" cy="2375998"/>
            </a:xfrm>
            <a:prstGeom prst="rect">
              <a:avLst/>
            </a:prstGeom>
            <a:noFill/>
            <a:ln w="9525">
              <a:noFill/>
              <a:miter lim="800000"/>
              <a:headEnd/>
              <a:tailEnd/>
            </a:ln>
          </p:spPr>
        </p:pic>
        <p:sp>
          <p:nvSpPr>
            <p:cNvPr id="63535" name="TextBox 21"/>
            <p:cNvSpPr txBox="1">
              <a:spLocks noChangeArrowheads="1"/>
            </p:cNvSpPr>
            <p:nvPr/>
          </p:nvSpPr>
          <p:spPr bwMode="auto">
            <a:xfrm>
              <a:off x="4910289" y="2737546"/>
              <a:ext cx="826611" cy="384768"/>
            </a:xfrm>
            <a:prstGeom prst="rect">
              <a:avLst/>
            </a:prstGeom>
            <a:noFill/>
            <a:ln w="9525">
              <a:noFill/>
              <a:miter lim="800000"/>
              <a:headEnd/>
              <a:tailEnd/>
            </a:ln>
          </p:spPr>
          <p:txBody>
            <a:bodyPr wrap="none">
              <a:spAutoFit/>
            </a:bodyPr>
            <a:lstStyle/>
            <a:p>
              <a:pPr defTabSz="914400"/>
              <a:r>
                <a:rPr lang="en-US" sz="1400">
                  <a:solidFill>
                    <a:schemeClr val="bg1"/>
                  </a:solidFill>
                </a:rPr>
                <a:t>Anode</a:t>
              </a:r>
            </a:p>
          </p:txBody>
        </p:sp>
        <p:sp>
          <p:nvSpPr>
            <p:cNvPr id="63536" name="TextBox 22"/>
            <p:cNvSpPr txBox="1">
              <a:spLocks noChangeArrowheads="1"/>
            </p:cNvSpPr>
            <p:nvPr/>
          </p:nvSpPr>
          <p:spPr bwMode="auto">
            <a:xfrm>
              <a:off x="5080903" y="1614453"/>
              <a:ext cx="1000395" cy="384768"/>
            </a:xfrm>
            <a:prstGeom prst="rect">
              <a:avLst/>
            </a:prstGeom>
            <a:noFill/>
            <a:ln w="9525">
              <a:noFill/>
              <a:miter lim="800000"/>
              <a:headEnd/>
              <a:tailEnd/>
            </a:ln>
          </p:spPr>
          <p:txBody>
            <a:bodyPr wrap="none">
              <a:spAutoFit/>
            </a:bodyPr>
            <a:lstStyle/>
            <a:p>
              <a:pPr defTabSz="914400"/>
              <a:r>
                <a:rPr lang="en-US" sz="1400">
                  <a:solidFill>
                    <a:schemeClr val="bg1"/>
                  </a:solidFill>
                </a:rPr>
                <a:t>Cathode</a:t>
              </a:r>
            </a:p>
          </p:txBody>
        </p:sp>
        <p:sp>
          <p:nvSpPr>
            <p:cNvPr id="63537" name="TextBox 23"/>
            <p:cNvSpPr txBox="1">
              <a:spLocks noChangeArrowheads="1"/>
            </p:cNvSpPr>
            <p:nvPr/>
          </p:nvSpPr>
          <p:spPr bwMode="auto">
            <a:xfrm>
              <a:off x="5139026" y="2492936"/>
              <a:ext cx="761747" cy="338554"/>
            </a:xfrm>
            <a:prstGeom prst="rect">
              <a:avLst/>
            </a:prstGeom>
            <a:noFill/>
            <a:ln w="9525">
              <a:noFill/>
              <a:miter lim="800000"/>
              <a:headEnd/>
              <a:tailEnd/>
            </a:ln>
          </p:spPr>
          <p:txBody>
            <a:bodyPr wrap="none">
              <a:spAutoFit/>
            </a:bodyPr>
            <a:lstStyle/>
            <a:p>
              <a:pPr defTabSz="914400"/>
              <a:r>
                <a:rPr lang="en-US" sz="1600">
                  <a:solidFill>
                    <a:srgbClr val="FFFFFF"/>
                  </a:solidFill>
                </a:rPr>
                <a:t>300 kV</a:t>
              </a:r>
            </a:p>
          </p:txBody>
        </p:sp>
        <p:sp>
          <p:nvSpPr>
            <p:cNvPr id="63538" name="TextBox 24"/>
            <p:cNvSpPr txBox="1">
              <a:spLocks noChangeArrowheads="1"/>
            </p:cNvSpPr>
            <p:nvPr/>
          </p:nvSpPr>
          <p:spPr bwMode="auto">
            <a:xfrm>
              <a:off x="2811879" y="3120386"/>
              <a:ext cx="3258711" cy="384768"/>
            </a:xfrm>
            <a:prstGeom prst="rect">
              <a:avLst/>
            </a:prstGeom>
            <a:noFill/>
            <a:ln w="9525">
              <a:noFill/>
              <a:miter lim="800000"/>
              <a:headEnd/>
              <a:tailEnd/>
            </a:ln>
          </p:spPr>
          <p:txBody>
            <a:bodyPr wrap="none">
              <a:spAutoFit/>
            </a:bodyPr>
            <a:lstStyle/>
            <a:p>
              <a:pPr defTabSz="914400"/>
              <a:r>
                <a:rPr lang="en-US" sz="1400">
                  <a:solidFill>
                    <a:srgbClr val="FFFFFF"/>
                  </a:solidFill>
                </a:rPr>
                <a:t>SIS electrostatic injection septum</a:t>
              </a:r>
            </a:p>
          </p:txBody>
        </p:sp>
      </p:grpSp>
      <p:sp>
        <p:nvSpPr>
          <p:cNvPr id="27" name="Rectangle 26"/>
          <p:cNvSpPr/>
          <p:nvPr/>
        </p:nvSpPr>
        <p:spPr>
          <a:xfrm>
            <a:off x="2201863" y="2157413"/>
            <a:ext cx="541337" cy="2714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p>
        </p:txBody>
      </p:sp>
      <p:grpSp>
        <p:nvGrpSpPr>
          <p:cNvPr id="29" name="Group 28"/>
          <p:cNvGrpSpPr>
            <a:grpSpLocks/>
          </p:cNvGrpSpPr>
          <p:nvPr/>
        </p:nvGrpSpPr>
        <p:grpSpPr bwMode="auto">
          <a:xfrm>
            <a:off x="5351463" y="1196975"/>
            <a:ext cx="3835400" cy="3154363"/>
            <a:chOff x="5351111" y="1196752"/>
            <a:chExt cx="3835482" cy="3155098"/>
          </a:xfrm>
        </p:grpSpPr>
        <p:pic>
          <p:nvPicPr>
            <p:cNvPr id="63528" name="Picture 4" descr="mtj.eps"/>
            <p:cNvPicPr>
              <a:picLocks noChangeAspect="1"/>
            </p:cNvPicPr>
            <p:nvPr/>
          </p:nvPicPr>
          <p:blipFill>
            <a:blip r:embed="rId8"/>
            <a:srcRect/>
            <a:stretch>
              <a:fillRect/>
            </a:stretch>
          </p:blipFill>
          <p:spPr bwMode="auto">
            <a:xfrm>
              <a:off x="5351111" y="1471850"/>
              <a:ext cx="3835482" cy="2880000"/>
            </a:xfrm>
            <a:prstGeom prst="rect">
              <a:avLst/>
            </a:prstGeom>
            <a:noFill/>
            <a:ln w="9525">
              <a:noFill/>
              <a:miter lim="800000"/>
              <a:headEnd/>
              <a:tailEnd/>
            </a:ln>
          </p:spPr>
        </p:pic>
        <p:sp>
          <p:nvSpPr>
            <p:cNvPr id="63529" name="TextBox 8"/>
            <p:cNvSpPr txBox="1">
              <a:spLocks noChangeArrowheads="1"/>
            </p:cNvSpPr>
            <p:nvPr/>
          </p:nvSpPr>
          <p:spPr bwMode="auto">
            <a:xfrm>
              <a:off x="5802860" y="1196752"/>
              <a:ext cx="3291185" cy="338554"/>
            </a:xfrm>
            <a:prstGeom prst="rect">
              <a:avLst/>
            </a:prstGeom>
            <a:noFill/>
            <a:ln w="9525">
              <a:noFill/>
              <a:miter lim="800000"/>
              <a:headEnd/>
              <a:tailEnd/>
            </a:ln>
          </p:spPr>
          <p:txBody>
            <a:bodyPr wrap="none">
              <a:spAutoFit/>
            </a:bodyPr>
            <a:lstStyle/>
            <a:p>
              <a:pPr defTabSz="914400"/>
              <a:r>
                <a:rPr lang="en-US" sz="1600"/>
                <a:t>Measured MTI performance in SIS-18</a:t>
              </a:r>
            </a:p>
          </p:txBody>
        </p:sp>
        <p:sp>
          <p:nvSpPr>
            <p:cNvPr id="63530" name="TextBox 9"/>
            <p:cNvSpPr txBox="1">
              <a:spLocks noChangeArrowheads="1"/>
            </p:cNvSpPr>
            <p:nvPr/>
          </p:nvSpPr>
          <p:spPr bwMode="auto">
            <a:xfrm>
              <a:off x="6480496" y="3465999"/>
              <a:ext cx="907820" cy="338554"/>
            </a:xfrm>
            <a:prstGeom prst="rect">
              <a:avLst/>
            </a:prstGeom>
            <a:noFill/>
            <a:ln w="9525">
              <a:noFill/>
              <a:miter lim="800000"/>
              <a:headEnd/>
              <a:tailEnd/>
            </a:ln>
          </p:spPr>
          <p:txBody>
            <a:bodyPr wrap="none">
              <a:spAutoFit/>
            </a:bodyPr>
            <a:lstStyle/>
            <a:p>
              <a:pPr defTabSz="914400"/>
              <a:r>
                <a:rPr lang="en-US" sz="1600"/>
                <a:t>T</a:t>
              </a:r>
              <a:r>
                <a:rPr lang="en-US" sz="1600" baseline="-25000"/>
                <a:t>rev</a:t>
              </a:r>
              <a:r>
                <a:rPr lang="en-US" sz="1600"/>
                <a:t>=5 μs</a:t>
              </a:r>
            </a:p>
          </p:txBody>
        </p:sp>
        <p:cxnSp>
          <p:nvCxnSpPr>
            <p:cNvPr id="12" name="Straight Connector 11"/>
            <p:cNvCxnSpPr/>
            <p:nvPr/>
          </p:nvCxnSpPr>
          <p:spPr>
            <a:xfrm>
              <a:off x="7953079" y="1628653"/>
              <a:ext cx="0" cy="2175382"/>
            </a:xfrm>
            <a:prstGeom prst="line">
              <a:avLst/>
            </a:prstGeom>
          </p:spPr>
          <p:style>
            <a:lnRef idx="2">
              <a:schemeClr val="accent1"/>
            </a:lnRef>
            <a:fillRef idx="0">
              <a:schemeClr val="accent1"/>
            </a:fillRef>
            <a:effectRef idx="1">
              <a:schemeClr val="accent1"/>
            </a:effectRef>
            <a:fontRef idx="minor">
              <a:schemeClr val="tx1"/>
            </a:fontRef>
          </p:style>
        </p:cxnSp>
        <p:sp>
          <p:nvSpPr>
            <p:cNvPr id="63532" name="TextBox 12"/>
            <p:cNvSpPr txBox="1">
              <a:spLocks noChangeArrowheads="1"/>
            </p:cNvSpPr>
            <p:nvPr/>
          </p:nvSpPr>
          <p:spPr bwMode="auto">
            <a:xfrm>
              <a:off x="7976603" y="2827675"/>
              <a:ext cx="979755" cy="338554"/>
            </a:xfrm>
            <a:prstGeom prst="rect">
              <a:avLst/>
            </a:prstGeom>
            <a:noFill/>
            <a:ln w="9525">
              <a:noFill/>
              <a:miter lim="800000"/>
              <a:headEnd/>
              <a:tailEnd/>
            </a:ln>
          </p:spPr>
          <p:txBody>
            <a:bodyPr wrap="none">
              <a:spAutoFit/>
            </a:bodyPr>
            <a:lstStyle/>
            <a:p>
              <a:pPr defTabSz="914400"/>
              <a:r>
                <a:rPr lang="en-US" sz="1600"/>
                <a:t>≈20 turns</a:t>
              </a:r>
            </a:p>
          </p:txBody>
        </p:sp>
        <p:sp>
          <p:nvSpPr>
            <p:cNvPr id="11" name="Rectangle 10"/>
            <p:cNvSpPr/>
            <p:nvPr/>
          </p:nvSpPr>
          <p:spPr>
            <a:xfrm>
              <a:off x="6470322" y="1717573"/>
              <a:ext cx="698515" cy="236593"/>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defTabSz="914400">
                <a:defRPr/>
              </a:pPr>
              <a:endParaRPr lang="en-US" dirty="0"/>
            </a:p>
          </p:txBody>
        </p:sp>
        <p:graphicFrame>
          <p:nvGraphicFramePr>
            <p:cNvPr id="63519" name="Object 27"/>
            <p:cNvGraphicFramePr>
              <a:graphicFrameLocks noChangeAspect="1"/>
            </p:cNvGraphicFramePr>
            <p:nvPr/>
          </p:nvGraphicFramePr>
          <p:xfrm>
            <a:off x="6559706" y="1717487"/>
            <a:ext cx="637159" cy="251900"/>
          </p:xfrm>
          <a:graphic>
            <a:graphicData uri="http://schemas.openxmlformats.org/presentationml/2006/ole">
              <p:oleObj spid="_x0000_s63519" name="Equation" r:id="rId9" imgW="530280" imgH="200880"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4" name="Group 38"/>
          <p:cNvGrpSpPr>
            <a:grpSpLocks/>
          </p:cNvGrpSpPr>
          <p:nvPr/>
        </p:nvGrpSpPr>
        <p:grpSpPr bwMode="auto">
          <a:xfrm>
            <a:off x="254000" y="1223963"/>
            <a:ext cx="4827588" cy="4281487"/>
            <a:chOff x="3334" y="663"/>
            <a:chExt cx="2312" cy="1932"/>
          </a:xfrm>
        </p:grpSpPr>
        <p:pic>
          <p:nvPicPr>
            <p:cNvPr id="20560" name="Picture 12" descr="exp_f1.pdf"/>
            <p:cNvPicPr>
              <a:picLocks noChangeAspect="1"/>
            </p:cNvPicPr>
            <p:nvPr/>
          </p:nvPicPr>
          <p:blipFill>
            <a:blip r:embed="rId3"/>
            <a:srcRect/>
            <a:stretch>
              <a:fillRect/>
            </a:stretch>
          </p:blipFill>
          <p:spPr bwMode="auto">
            <a:xfrm>
              <a:off x="3334" y="663"/>
              <a:ext cx="2312" cy="1926"/>
            </a:xfrm>
            <a:prstGeom prst="rect">
              <a:avLst/>
            </a:prstGeom>
            <a:noFill/>
            <a:ln w="9525">
              <a:noFill/>
              <a:miter lim="800000"/>
              <a:headEnd/>
              <a:tailEnd/>
            </a:ln>
          </p:spPr>
        </p:pic>
        <p:sp>
          <p:nvSpPr>
            <p:cNvPr id="20561" name="TextBox 5"/>
            <p:cNvSpPr txBox="1">
              <a:spLocks noChangeArrowheads="1"/>
            </p:cNvSpPr>
            <p:nvPr/>
          </p:nvSpPr>
          <p:spPr bwMode="auto">
            <a:xfrm>
              <a:off x="3688" y="2478"/>
              <a:ext cx="516" cy="117"/>
            </a:xfrm>
            <a:prstGeom prst="rect">
              <a:avLst/>
            </a:prstGeom>
            <a:noFill/>
            <a:ln w="9525">
              <a:noFill/>
              <a:miter lim="800000"/>
              <a:headEnd/>
              <a:tailEnd/>
            </a:ln>
          </p:spPr>
          <p:txBody>
            <a:bodyPr wrap="none">
              <a:spAutoFit/>
            </a:bodyPr>
            <a:lstStyle/>
            <a:p>
              <a:pPr algn="ctr"/>
              <a:r>
                <a:rPr lang="en-US" altLang="de-DE" sz="1100"/>
                <a:t>slow reduction</a:t>
              </a:r>
            </a:p>
          </p:txBody>
        </p:sp>
        <p:sp>
          <p:nvSpPr>
            <p:cNvPr id="20562" name="TextBox 58"/>
            <p:cNvSpPr txBox="1">
              <a:spLocks noChangeArrowheads="1"/>
            </p:cNvSpPr>
            <p:nvPr/>
          </p:nvSpPr>
          <p:spPr bwMode="auto">
            <a:xfrm>
              <a:off x="5047" y="2478"/>
              <a:ext cx="489" cy="117"/>
            </a:xfrm>
            <a:prstGeom prst="rect">
              <a:avLst/>
            </a:prstGeom>
            <a:noFill/>
            <a:ln w="9525">
              <a:noFill/>
              <a:miter lim="800000"/>
              <a:headEnd/>
              <a:tailEnd/>
            </a:ln>
          </p:spPr>
          <p:txBody>
            <a:bodyPr wrap="none">
              <a:spAutoFit/>
            </a:bodyPr>
            <a:lstStyle/>
            <a:p>
              <a:pPr algn="ctr"/>
              <a:r>
                <a:rPr lang="en-US" altLang="de-DE" sz="1100"/>
                <a:t>fast reduction</a:t>
              </a:r>
            </a:p>
          </p:txBody>
        </p:sp>
      </p:grpSp>
      <p:sp>
        <p:nvSpPr>
          <p:cNvPr id="20525" name="Titel 1"/>
          <p:cNvSpPr>
            <a:spLocks noGrp="1"/>
          </p:cNvSpPr>
          <p:nvPr>
            <p:ph type="title"/>
          </p:nvPr>
        </p:nvSpPr>
        <p:spPr>
          <a:xfrm>
            <a:off x="422275" y="100013"/>
            <a:ext cx="6873875" cy="787400"/>
          </a:xfrm>
        </p:spPr>
        <p:txBody>
          <a:bodyPr/>
          <a:lstStyle/>
          <a:p>
            <a:pPr eaLnBrk="1" hangingPunct="1"/>
            <a:r>
              <a:rPr lang="de-DE" sz="2200" smtClean="0">
                <a:latin typeface="Arial" charset="0"/>
                <a:cs typeface="Arial" charset="0"/>
              </a:rPr>
              <a:t>Effizienz der Multiturninjektion hängt von Unilac-Emitanz ab</a:t>
            </a:r>
          </a:p>
        </p:txBody>
      </p:sp>
      <p:graphicFrame>
        <p:nvGraphicFramePr>
          <p:cNvPr id="5" name="Tabelle 4"/>
          <p:cNvGraphicFramePr>
            <a:graphicFrameLocks noGrp="1"/>
          </p:cNvGraphicFramePr>
          <p:nvPr/>
        </p:nvGraphicFramePr>
        <p:xfrm>
          <a:off x="5221288" y="1528763"/>
          <a:ext cx="3333750" cy="1706562"/>
        </p:xfrm>
        <a:graphic>
          <a:graphicData uri="http://schemas.openxmlformats.org/drawingml/2006/table">
            <a:tbl>
              <a:tblPr/>
              <a:tblGrid>
                <a:gridCol w="973137"/>
                <a:gridCol w="531813"/>
                <a:gridCol w="488950"/>
                <a:gridCol w="1339850"/>
              </a:tblGrid>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FFFFFF"/>
                          </a:solidFill>
                          <a:effectLst/>
                          <a:latin typeface="Symbol" pitchFamily="18" charset="2"/>
                          <a:cs typeface="Arial" charset="0"/>
                        </a:rPr>
                        <a:t>e</a:t>
                      </a:r>
                      <a:r>
                        <a:rPr kumimoji="0" lang="de-DE" sz="1400" b="1" i="0" u="none" strike="noStrike" cap="none" normalizeH="0" baseline="-25000" smtClean="0">
                          <a:ln>
                            <a:noFill/>
                          </a:ln>
                          <a:solidFill>
                            <a:srgbClr val="FFFFFF"/>
                          </a:solidFill>
                          <a:effectLst/>
                          <a:latin typeface="Arial" charset="0"/>
                          <a:cs typeface="Arial" charset="0"/>
                        </a:rPr>
                        <a:t>x</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Arial" charset="0"/>
                          <a:cs typeface="Arial" charset="0"/>
                        </a:rPr>
                        <a:t>[mm mrad]</a:t>
                      </a:r>
                    </a:p>
                  </a:txBody>
                  <a:tcPr marL="72000" marR="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FFFFFF"/>
                          </a:solidFill>
                          <a:effectLst/>
                          <a:latin typeface="Arial" charset="0"/>
                          <a:cs typeface="Arial" charset="0"/>
                        </a:rPr>
                        <a:t>I</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Arial" charset="0"/>
                          <a:cs typeface="Arial" charset="0"/>
                        </a:rPr>
                        <a:t>[mA]</a:t>
                      </a:r>
                    </a:p>
                  </a:txBody>
                  <a:tcPr marL="72000" marR="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FFFFFF"/>
                          </a:solidFill>
                          <a:effectLst/>
                          <a:latin typeface="Arial" charset="0"/>
                          <a:cs typeface="Arial" charset="0"/>
                        </a:rPr>
                        <a:t>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Arial" charset="0"/>
                          <a:cs typeface="Arial" charset="0"/>
                        </a:rPr>
                        <a:t>[µs]</a:t>
                      </a:r>
                    </a:p>
                  </a:txBody>
                  <a:tcPr marL="72000" marR="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FFFFFF"/>
                          </a:solidFill>
                          <a:effectLst/>
                          <a:latin typeface="Arial" charset="0"/>
                          <a:cs typeface="Arial" charset="0"/>
                        </a:rPr>
                        <a:t>B (norm)</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Arial" charset="0"/>
                          <a:cs typeface="Arial" charset="0"/>
                        </a:rPr>
                        <a:t>[mA / mm mrad]</a:t>
                      </a:r>
                    </a:p>
                  </a:txBody>
                  <a:tcPr marL="72000" marR="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Arial" charset="0"/>
                          <a:cs typeface="Arial" charset="0"/>
                        </a:rPr>
                        <a:t>3</a:t>
                      </a:r>
                    </a:p>
                  </a:txBody>
                  <a:tcPr marL="72000" marR="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Arial" charset="0"/>
                          <a:cs typeface="Arial" charset="0"/>
                        </a:rPr>
                        <a:t>10</a:t>
                      </a:r>
                    </a:p>
                  </a:txBody>
                  <a:tcPr marL="72000" marR="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Arial" charset="0"/>
                          <a:cs typeface="Arial" charset="0"/>
                        </a:rPr>
                        <a:t>140</a:t>
                      </a:r>
                    </a:p>
                  </a:txBody>
                  <a:tcPr marL="72000" marR="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Arial" charset="0"/>
                          <a:cs typeface="Arial" charset="0"/>
                        </a:rPr>
                        <a:t>3.3 (21)</a:t>
                      </a:r>
                    </a:p>
                  </a:txBody>
                  <a:tcPr marL="72000" marR="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Arial" charset="0"/>
                          <a:cs typeface="Arial" charset="0"/>
                        </a:rPr>
                        <a:t>5</a:t>
                      </a:r>
                    </a:p>
                  </a:txBody>
                  <a:tcPr marL="72000" marR="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Arial" charset="0"/>
                          <a:cs typeface="Arial" charset="0"/>
                        </a:rPr>
                        <a:t>15</a:t>
                      </a:r>
                    </a:p>
                  </a:txBody>
                  <a:tcPr marL="72000" marR="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Arial" charset="0"/>
                          <a:cs typeface="Arial" charset="0"/>
                        </a:rPr>
                        <a:t>80</a:t>
                      </a:r>
                    </a:p>
                  </a:txBody>
                  <a:tcPr marL="72000" marR="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Arial" charset="0"/>
                          <a:cs typeface="Arial" charset="0"/>
                        </a:rPr>
                        <a:t>3.0 (19)</a:t>
                      </a:r>
                    </a:p>
                  </a:txBody>
                  <a:tcPr marL="72000" marR="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Arial" charset="0"/>
                          <a:cs typeface="Arial" charset="0"/>
                        </a:rPr>
                        <a:t>7</a:t>
                      </a:r>
                    </a:p>
                  </a:txBody>
                  <a:tcPr marL="72000" marR="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Arial" charset="0"/>
                          <a:cs typeface="Arial" charset="0"/>
                        </a:rPr>
                        <a:t>16</a:t>
                      </a:r>
                    </a:p>
                  </a:txBody>
                  <a:tcPr marL="72000" marR="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Arial" charset="0"/>
                          <a:cs typeface="Arial" charset="0"/>
                        </a:rPr>
                        <a:t>75</a:t>
                      </a:r>
                    </a:p>
                  </a:txBody>
                  <a:tcPr marL="72000" marR="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Arial" charset="0"/>
                          <a:cs typeface="Arial" charset="0"/>
                        </a:rPr>
                        <a:t>2.3 (15)</a:t>
                      </a:r>
                    </a:p>
                  </a:txBody>
                  <a:tcPr marL="72000" marR="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Arial" charset="0"/>
                          <a:cs typeface="Arial" charset="0"/>
                        </a:rPr>
                        <a:t>10</a:t>
                      </a:r>
                    </a:p>
                  </a:txBody>
                  <a:tcPr marL="72000" marR="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Arial" charset="0"/>
                          <a:cs typeface="Arial" charset="0"/>
                        </a:rPr>
                        <a:t>20</a:t>
                      </a:r>
                    </a:p>
                  </a:txBody>
                  <a:tcPr marL="72000" marR="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Arial" charset="0"/>
                          <a:cs typeface="Arial" charset="0"/>
                        </a:rPr>
                        <a:t>60</a:t>
                      </a:r>
                    </a:p>
                  </a:txBody>
                  <a:tcPr marL="72000" marR="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Arial" charset="0"/>
                          <a:cs typeface="Arial" charset="0"/>
                        </a:rPr>
                        <a:t>2.0 (13)</a:t>
                      </a:r>
                    </a:p>
                  </a:txBody>
                  <a:tcPr marL="72000" marR="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0558" name="Foliennummernplatzhalter 2"/>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2F8A92-8251-421D-804B-9EAF76A2EF94}" type="slidenum">
              <a:rPr lang="en-GB" altLang="de-DE" smtClean="0">
                <a:latin typeface="Arial" charset="0"/>
                <a:cs typeface="Arial" charset="0"/>
              </a:rPr>
              <a:pPr fontAlgn="base">
                <a:spcBef>
                  <a:spcPct val="0"/>
                </a:spcBef>
                <a:spcAft>
                  <a:spcPct val="0"/>
                </a:spcAft>
              </a:pPr>
              <a:t>15</a:t>
            </a:fld>
            <a:endParaRPr lang="en-GB" altLang="de-DE" smtClean="0">
              <a:latin typeface="Arial" charset="0"/>
              <a:cs typeface="Arial" charset="0"/>
            </a:endParaRPr>
          </a:p>
        </p:txBody>
      </p:sp>
      <p:graphicFrame>
        <p:nvGraphicFramePr>
          <p:cNvPr id="20523" name="Object 43"/>
          <p:cNvGraphicFramePr>
            <a:graphicFrameLocks noChangeAspect="1"/>
          </p:cNvGraphicFramePr>
          <p:nvPr/>
        </p:nvGraphicFramePr>
        <p:xfrm>
          <a:off x="5946775" y="3409950"/>
          <a:ext cx="2490788" cy="3143250"/>
        </p:xfrm>
        <a:graphic>
          <a:graphicData uri="http://schemas.openxmlformats.org/presentationml/2006/ole">
            <p:oleObj spid="_x0000_s20523" name="CorelDRAW" r:id="rId4" imgW="3006109" imgH="3794258" progId="CorelDRAW.Graphic.14">
              <p:embed/>
            </p:oleObj>
          </a:graphicData>
        </a:graphic>
      </p:graphicFrame>
      <p:sp>
        <p:nvSpPr>
          <p:cNvPr id="20559" name="Text Box 45"/>
          <p:cNvSpPr txBox="1">
            <a:spLocks noChangeArrowheads="1"/>
          </p:cNvSpPr>
          <p:nvPr/>
        </p:nvSpPr>
        <p:spPr bwMode="auto">
          <a:xfrm>
            <a:off x="161925" y="5656263"/>
            <a:ext cx="5581650" cy="641350"/>
          </a:xfrm>
          <a:prstGeom prst="rect">
            <a:avLst/>
          </a:prstGeom>
          <a:noFill/>
          <a:ln w="9525">
            <a:noFill/>
            <a:miter lim="800000"/>
            <a:headEnd/>
            <a:tailEnd/>
          </a:ln>
        </p:spPr>
        <p:txBody>
          <a:bodyPr wrap="none">
            <a:spAutoFit/>
          </a:bodyPr>
          <a:lstStyle/>
          <a:p>
            <a:pPr defTabSz="914400"/>
            <a:r>
              <a:rPr lang="de-DE"/>
              <a:t>Große Emitanz führt zu schneller Bumperflanke</a:t>
            </a:r>
            <a:br>
              <a:rPr lang="de-DE"/>
            </a:br>
            <a:r>
              <a:rPr lang="de-DE"/>
              <a:t>und kurzer Injektionszeit und schlechter MIT Effizienz</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el 1"/>
          <p:cNvSpPr>
            <a:spLocks noGrp="1"/>
          </p:cNvSpPr>
          <p:nvPr>
            <p:ph type="title"/>
          </p:nvPr>
        </p:nvSpPr>
        <p:spPr>
          <a:xfrm>
            <a:off x="422275" y="100013"/>
            <a:ext cx="6873875" cy="787400"/>
          </a:xfrm>
        </p:spPr>
        <p:txBody>
          <a:bodyPr/>
          <a:lstStyle/>
          <a:p>
            <a:pPr eaLnBrk="1" hangingPunct="1"/>
            <a:r>
              <a:rPr lang="de-DE" smtClean="0">
                <a:latin typeface="Arial" charset="0"/>
                <a:cs typeface="Arial" charset="0"/>
              </a:rPr>
              <a:t>Injektion zusammengefasst</a:t>
            </a:r>
          </a:p>
        </p:txBody>
      </p:sp>
      <p:sp>
        <p:nvSpPr>
          <p:cNvPr id="66562" name="Inhaltsplatzhalter 2"/>
          <p:cNvSpPr>
            <a:spLocks noGrp="1"/>
          </p:cNvSpPr>
          <p:nvPr>
            <p:ph idx="1"/>
          </p:nvPr>
        </p:nvSpPr>
        <p:spPr/>
        <p:txBody>
          <a:bodyPr/>
          <a:lstStyle/>
          <a:p>
            <a:pPr eaLnBrk="1" hangingPunct="1"/>
            <a:r>
              <a:rPr lang="de-DE" smtClean="0">
                <a:latin typeface="Arial" charset="0"/>
                <a:cs typeface="Arial" charset="0"/>
              </a:rPr>
              <a:t>Arbeitspunkt wählen</a:t>
            </a:r>
          </a:p>
          <a:p>
            <a:pPr eaLnBrk="1" hangingPunct="1"/>
            <a:r>
              <a:rPr lang="de-DE" smtClean="0">
                <a:latin typeface="Arial" charset="0"/>
                <a:cs typeface="Arial" charset="0"/>
              </a:rPr>
              <a:t>Energiemessung Unilac + SIS(Radio)</a:t>
            </a:r>
          </a:p>
          <a:p>
            <a:pPr eaLnBrk="1" hangingPunct="1"/>
            <a:r>
              <a:rPr lang="de-DE" smtClean="0">
                <a:latin typeface="Arial" charset="0"/>
                <a:cs typeface="Arial" charset="0"/>
              </a:rPr>
              <a:t>Multiturninjektion optimieren:</a:t>
            </a:r>
          </a:p>
          <a:p>
            <a:pPr lvl="1" eaLnBrk="1" hangingPunct="1"/>
            <a:r>
              <a:rPr lang="de-DE" smtClean="0">
                <a:latin typeface="Arial" charset="0"/>
                <a:cs typeface="Arial" charset="0"/>
              </a:rPr>
              <a:t>Kleine Emittanz vom Unilac erlaubt langsamere Bumper Flanke und längeres Chopper Fenster/ Unilacpuls</a:t>
            </a:r>
          </a:p>
          <a:p>
            <a:pPr lvl="1" eaLnBrk="1" hangingPunct="1"/>
            <a:r>
              <a:rPr lang="de-DE" smtClean="0">
                <a:latin typeface="Arial" charset="0"/>
                <a:cs typeface="Arial" charset="0"/>
              </a:rPr>
              <a:t>Die möglich Bumper Amplitude „von&lt;-&gt;bis“  ist fest für gegebenen Unilacstrahl, Arbeitspunkt, Radiallage.</a:t>
            </a:r>
            <a:br>
              <a:rPr lang="de-DE" smtClean="0">
                <a:latin typeface="Arial" charset="0"/>
                <a:cs typeface="Arial" charset="0"/>
              </a:rPr>
            </a:br>
            <a:r>
              <a:rPr lang="de-DE" smtClean="0">
                <a:latin typeface="Arial" charset="0"/>
                <a:cs typeface="Arial" charset="0"/>
              </a:rPr>
              <a:t>Trick: Man kann mit ca. 5 µs Chopperfenster  (1 turn)  und der Chopper Verzögerung feststellen ab wann der Strahl gespeichert wird und wann er nicht mehr gespeichert wird für sonst feste Parameter.</a:t>
            </a:r>
          </a:p>
          <a:p>
            <a:pPr eaLnBrk="1" hangingPunct="1"/>
            <a:r>
              <a:rPr lang="de-DE" smtClean="0">
                <a:latin typeface="Arial" charset="0"/>
                <a:cs typeface="Arial" charset="0"/>
              </a:rPr>
              <a:t>Vortrag: Y. el-Hayek -&gt; automatisch TK geradelegen und Unilacstrahl beschneiden </a:t>
            </a:r>
          </a:p>
          <a:p>
            <a:pPr lvl="1" eaLnBrk="1" hangingPunct="1">
              <a:buFont typeface="Wingdings" pitchFamily="2" charset="2"/>
              <a:buNone/>
            </a:pPr>
            <a:endParaRPr lang="de-DE" smtClean="0">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el 1"/>
          <p:cNvSpPr>
            <a:spLocks noGrp="1"/>
          </p:cNvSpPr>
          <p:nvPr>
            <p:ph type="title"/>
          </p:nvPr>
        </p:nvSpPr>
        <p:spPr>
          <a:xfrm>
            <a:off x="422275" y="100013"/>
            <a:ext cx="6873875" cy="787400"/>
          </a:xfrm>
        </p:spPr>
        <p:txBody>
          <a:bodyPr/>
          <a:lstStyle/>
          <a:p>
            <a:pPr eaLnBrk="1" hangingPunct="1"/>
            <a:r>
              <a:rPr lang="de-DE" smtClean="0">
                <a:latin typeface="Arial" charset="0"/>
                <a:cs typeface="Arial" charset="0"/>
              </a:rPr>
              <a:t>HF Einfang und HF Amplitude</a:t>
            </a:r>
          </a:p>
        </p:txBody>
      </p:sp>
      <p:sp>
        <p:nvSpPr>
          <p:cNvPr id="67586" name="Inhaltsplatzhalter 2"/>
          <p:cNvSpPr>
            <a:spLocks noGrp="1"/>
          </p:cNvSpPr>
          <p:nvPr>
            <p:ph idx="1"/>
          </p:nvPr>
        </p:nvSpPr>
        <p:spPr/>
        <p:txBody>
          <a:bodyPr/>
          <a:lstStyle/>
          <a:p>
            <a:pPr eaLnBrk="1" hangingPunct="1"/>
            <a:r>
              <a:rPr lang="de-DE" smtClean="0">
                <a:latin typeface="Arial" charset="0"/>
                <a:cs typeface="Arial" charset="0"/>
              </a:rPr>
              <a:t>HF-Einfang sollte mit richtiger Energie passen ABER durch das Anlaufen der Rampe macht der Strahl einen transversalen „Wischer“ und deswegen kann es sein, dass eine Veränderung der Radialposition hilft. </a:t>
            </a:r>
          </a:p>
          <a:p>
            <a:pPr eaLnBrk="1" hangingPunct="1"/>
            <a:r>
              <a:rPr lang="de-DE" smtClean="0">
                <a:latin typeface="Arial" charset="0"/>
                <a:cs typeface="Arial" charset="0"/>
              </a:rPr>
              <a:t>HF Aplitude: so viel wie nötig so wenig wie möglich. Über 14 kV sind zwei Kavitäten nötig. Für Umbunchen (1H1 ESR) werden immer zwei Kavitäten benötigt. </a:t>
            </a:r>
          </a:p>
          <a:p>
            <a:pPr eaLnBrk="1" hangingPunct="1"/>
            <a:r>
              <a:rPr lang="de-DE" smtClean="0">
                <a:latin typeface="Arial" charset="0"/>
                <a:cs typeface="Arial" charset="0"/>
              </a:rPr>
              <a:t>Am Ende der Rampe wird weniger Spannung benötigt als beim Einfang. </a:t>
            </a:r>
          </a:p>
          <a:p>
            <a:pPr eaLnBrk="1" hangingPunct="1"/>
            <a:r>
              <a:rPr lang="de-DE" smtClean="0">
                <a:latin typeface="Arial" charset="0"/>
                <a:cs typeface="Arial" charset="0"/>
              </a:rPr>
              <a:t>Auf Flattop in Normallfall nur HF Amplitude bei schneller Extraktion. </a:t>
            </a:r>
            <a:br>
              <a:rPr lang="de-DE" smtClean="0">
                <a:latin typeface="Arial" charset="0"/>
                <a:cs typeface="Arial" charset="0"/>
              </a:rPr>
            </a:br>
            <a:r>
              <a:rPr lang="de-DE" smtClean="0">
                <a:latin typeface="Arial" charset="0"/>
                <a:cs typeface="Arial" charset="0"/>
              </a:rPr>
              <a:t>Bei Injektion nur HF Amplitude für Positionsmessung </a:t>
            </a:r>
          </a:p>
          <a:p>
            <a:pPr eaLnBrk="1" hangingPunct="1">
              <a:buFont typeface="Wingdings" pitchFamily="2" charset="2"/>
              <a:buNone/>
            </a:pPr>
            <a:endParaRPr lang="de-DE" smtClean="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el 1"/>
          <p:cNvSpPr>
            <a:spLocks noGrp="1"/>
          </p:cNvSpPr>
          <p:nvPr>
            <p:ph type="title"/>
          </p:nvPr>
        </p:nvSpPr>
        <p:spPr>
          <a:xfrm>
            <a:off x="422275" y="100013"/>
            <a:ext cx="6873875" cy="787400"/>
          </a:xfrm>
        </p:spPr>
        <p:txBody>
          <a:bodyPr/>
          <a:lstStyle/>
          <a:p>
            <a:pPr eaLnBrk="1" hangingPunct="1"/>
            <a:r>
              <a:rPr lang="de-DE" smtClean="0">
                <a:latin typeface="Arial" charset="0"/>
                <a:cs typeface="Arial" charset="0"/>
              </a:rPr>
              <a:t>HF Einfang und Energie</a:t>
            </a:r>
          </a:p>
        </p:txBody>
      </p:sp>
      <p:pic>
        <p:nvPicPr>
          <p:cNvPr id="68610" name="Grafik 1"/>
          <p:cNvPicPr>
            <a:picLocks noGrp="1" noChangeAspect="1"/>
          </p:cNvPicPr>
          <p:nvPr>
            <p:ph idx="1"/>
          </p:nvPr>
        </p:nvPicPr>
        <p:blipFill>
          <a:blip r:embed="rId2"/>
          <a:srcRect/>
          <a:stretch>
            <a:fillRect/>
          </a:stretch>
        </p:blipFill>
        <p:spPr>
          <a:xfrm>
            <a:off x="422275" y="1298575"/>
            <a:ext cx="5394325" cy="4044950"/>
          </a:xfrm>
        </p:spPr>
      </p:pic>
      <p:sp>
        <p:nvSpPr>
          <p:cNvPr id="5" name="Ellipse 4"/>
          <p:cNvSpPr/>
          <p:nvPr/>
        </p:nvSpPr>
        <p:spPr>
          <a:xfrm>
            <a:off x="3400425" y="3533775"/>
            <a:ext cx="1028700" cy="981075"/>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cxnSp>
        <p:nvCxnSpPr>
          <p:cNvPr id="6" name="Gerade Verbindung mit Pfeil 5"/>
          <p:cNvCxnSpPr>
            <a:stCxn id="5" idx="6"/>
          </p:cNvCxnSpPr>
          <p:nvPr/>
        </p:nvCxnSpPr>
        <p:spPr>
          <a:xfrm flipV="1">
            <a:off x="4429125" y="2343150"/>
            <a:ext cx="1743075" cy="168116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68613" name="Textfeld 8"/>
          <p:cNvSpPr txBox="1">
            <a:spLocks noChangeArrowheads="1"/>
          </p:cNvSpPr>
          <p:nvPr/>
        </p:nvSpPr>
        <p:spPr bwMode="auto">
          <a:xfrm>
            <a:off x="6096000" y="1611313"/>
            <a:ext cx="3095625" cy="4802187"/>
          </a:xfrm>
          <a:prstGeom prst="rect">
            <a:avLst/>
          </a:prstGeom>
          <a:noFill/>
          <a:ln w="9525">
            <a:noFill/>
            <a:miter lim="800000"/>
            <a:headEnd/>
            <a:tailEnd/>
          </a:ln>
        </p:spPr>
        <p:txBody>
          <a:bodyPr wrap="none">
            <a:spAutoFit/>
          </a:bodyPr>
          <a:lstStyle/>
          <a:p>
            <a:r>
              <a:rPr lang="de-DE"/>
              <a:t>Hier muss die HF Frequenz</a:t>
            </a:r>
            <a:br>
              <a:rPr lang="de-DE"/>
            </a:br>
            <a:r>
              <a:rPr lang="de-DE"/>
              <a:t>zur Umlauffrequenz passen.</a:t>
            </a:r>
            <a:br>
              <a:rPr lang="de-DE"/>
            </a:br>
            <a:r>
              <a:rPr lang="de-DE"/>
              <a:t/>
            </a:r>
            <a:br>
              <a:rPr lang="de-DE"/>
            </a:br>
            <a:r>
              <a:rPr lang="de-DE"/>
              <a:t>Korrektur über die </a:t>
            </a:r>
            <a:br>
              <a:rPr lang="de-DE"/>
            </a:br>
            <a:r>
              <a:rPr lang="de-DE"/>
              <a:t>Injektionsenergie</a:t>
            </a:r>
            <a:br>
              <a:rPr lang="de-DE"/>
            </a:br>
            <a:r>
              <a:rPr lang="de-DE"/>
              <a:t>im SISMODI</a:t>
            </a:r>
            <a:br>
              <a:rPr lang="de-DE"/>
            </a:br>
            <a:r>
              <a:rPr lang="de-DE"/>
              <a:t/>
            </a:r>
            <a:br>
              <a:rPr lang="de-DE"/>
            </a:br>
            <a:r>
              <a:rPr lang="de-DE"/>
              <a:t>Der Unilac </a:t>
            </a:r>
            <a:br>
              <a:rPr lang="de-DE"/>
            </a:br>
            <a:r>
              <a:rPr lang="de-DE"/>
              <a:t>„läuft auch mal weg“, </a:t>
            </a:r>
            <a:br>
              <a:rPr lang="de-DE"/>
            </a:br>
            <a:r>
              <a:rPr lang="de-DE"/>
              <a:t>deswegen immer laufen </a:t>
            </a:r>
            <a:br>
              <a:rPr lang="de-DE"/>
            </a:br>
            <a:r>
              <a:rPr lang="de-DE"/>
              <a:t>lassen und überwachen</a:t>
            </a:r>
            <a:br>
              <a:rPr lang="de-DE"/>
            </a:br>
            <a:r>
              <a:rPr lang="de-DE"/>
              <a:t/>
            </a:r>
            <a:br>
              <a:rPr lang="de-DE"/>
            </a:br>
            <a:r>
              <a:rPr lang="de-DE"/>
              <a:t>Idealerweise auch die </a:t>
            </a:r>
            <a:br>
              <a:rPr lang="de-DE"/>
            </a:br>
            <a:r>
              <a:rPr lang="de-DE"/>
              <a:t>Energiebreite des</a:t>
            </a:r>
            <a:br>
              <a:rPr lang="de-DE"/>
            </a:br>
            <a:r>
              <a:rPr lang="de-DE"/>
              <a:t>ungebunchten  Unilacstrahls</a:t>
            </a:r>
            <a:br>
              <a:rPr lang="de-DE"/>
            </a:br>
            <a:r>
              <a:rPr lang="de-DE"/>
              <a:t>im Schottky messen und </a:t>
            </a:r>
            <a:br>
              <a:rPr lang="de-DE"/>
            </a:br>
            <a:r>
              <a:rPr lang="de-DE"/>
              <a:t>merken/überwachen.</a:t>
            </a:r>
          </a:p>
        </p:txBody>
      </p:sp>
      <p:sp>
        <p:nvSpPr>
          <p:cNvPr id="68614" name="Textfeld 9"/>
          <p:cNvSpPr txBox="1">
            <a:spLocks noChangeArrowheads="1"/>
          </p:cNvSpPr>
          <p:nvPr/>
        </p:nvSpPr>
        <p:spPr bwMode="auto">
          <a:xfrm>
            <a:off x="581025" y="5753100"/>
            <a:ext cx="5048250" cy="641350"/>
          </a:xfrm>
          <a:prstGeom prst="rect">
            <a:avLst/>
          </a:prstGeom>
          <a:noFill/>
          <a:ln w="9525">
            <a:noFill/>
            <a:miter lim="800000"/>
            <a:headEnd/>
            <a:tailEnd/>
          </a:ln>
        </p:spPr>
        <p:txBody>
          <a:bodyPr wrap="none">
            <a:spAutoFit/>
          </a:bodyPr>
          <a:lstStyle/>
          <a:p>
            <a:r>
              <a:rPr lang="de-DE">
                <a:solidFill>
                  <a:srgbClr val="FF0000"/>
                </a:solidFill>
              </a:rPr>
              <a:t>Breite Energieverteilung im Schottky kann auch </a:t>
            </a:r>
            <a:br>
              <a:rPr lang="de-DE">
                <a:solidFill>
                  <a:srgbClr val="FF0000"/>
                </a:solidFill>
              </a:rPr>
            </a:br>
            <a:r>
              <a:rPr lang="de-DE">
                <a:solidFill>
                  <a:srgbClr val="FF0000"/>
                </a:solidFill>
              </a:rPr>
              <a:t>durch alte TK-Striperfolie ausgelöst werden!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7"/>
          <p:cNvPicPr>
            <a:picLocks noGrp="1" noChangeArrowheads="1"/>
          </p:cNvPicPr>
          <p:nvPr>
            <p:ph idx="1"/>
          </p:nvPr>
        </p:nvPicPr>
        <p:blipFill>
          <a:blip r:embed="rId2"/>
          <a:srcRect l="5034" t="14438" r="4617" b="12012"/>
          <a:stretch>
            <a:fillRect/>
          </a:stretch>
        </p:blipFill>
        <p:spPr>
          <a:xfrm>
            <a:off x="1987550" y="1844675"/>
            <a:ext cx="5168900" cy="3606800"/>
          </a:xfrm>
        </p:spPr>
      </p:pic>
      <p:sp>
        <p:nvSpPr>
          <p:cNvPr id="69634" name="Foliennummernplatzhalter 2"/>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A839E0-4FD2-4219-8B66-CEE00D204551}" type="slidenum">
              <a:rPr lang="en-GB" altLang="de-DE" smtClean="0">
                <a:latin typeface="Arial" charset="0"/>
                <a:cs typeface="Arial" charset="0"/>
              </a:rPr>
              <a:pPr fontAlgn="base">
                <a:spcBef>
                  <a:spcPct val="0"/>
                </a:spcBef>
                <a:spcAft>
                  <a:spcPct val="0"/>
                </a:spcAft>
              </a:pPr>
              <a:t>19</a:t>
            </a:fld>
            <a:endParaRPr lang="en-GB" altLang="de-DE" smtClean="0">
              <a:latin typeface="Arial" charset="0"/>
              <a:cs typeface="Arial" charset="0"/>
            </a:endParaRPr>
          </a:p>
        </p:txBody>
      </p:sp>
      <p:sp>
        <p:nvSpPr>
          <p:cNvPr id="2" name="Titel 1"/>
          <p:cNvSpPr>
            <a:spLocks noGrp="1"/>
          </p:cNvSpPr>
          <p:nvPr>
            <p:ph type="title"/>
          </p:nvPr>
        </p:nvSpPr>
        <p:spPr>
          <a:xfrm>
            <a:off x="422275" y="100013"/>
            <a:ext cx="6873875" cy="787400"/>
          </a:xfrm>
        </p:spPr>
        <p:txBody>
          <a:bodyPr rtlCol="0">
            <a:normAutofit fontScale="90000"/>
          </a:bodyPr>
          <a:lstStyle/>
          <a:p>
            <a:pPr eaLnBrk="1" fontAlgn="auto" hangingPunct="1">
              <a:spcAft>
                <a:spcPts val="0"/>
              </a:spcAft>
              <a:defRPr/>
            </a:pPr>
            <a:r>
              <a:rPr lang="en-US" dirty="0" err="1" smtClean="0"/>
              <a:t>Schnellere</a:t>
            </a:r>
            <a:r>
              <a:rPr lang="en-US" dirty="0" smtClean="0"/>
              <a:t> </a:t>
            </a:r>
            <a:r>
              <a:rPr lang="en-US" dirty="0" err="1" smtClean="0"/>
              <a:t>Rampen</a:t>
            </a:r>
            <a:r>
              <a:rPr lang="en-US" dirty="0" smtClean="0"/>
              <a:t> </a:t>
            </a:r>
            <a:r>
              <a:rPr lang="en-US" dirty="0" err="1" smtClean="0"/>
              <a:t>brauchen</a:t>
            </a:r>
            <a:r>
              <a:rPr lang="en-US" dirty="0" smtClean="0"/>
              <a:t> </a:t>
            </a:r>
            <a:r>
              <a:rPr lang="en-US" dirty="0" err="1" smtClean="0"/>
              <a:t>mehr</a:t>
            </a:r>
            <a:r>
              <a:rPr lang="en-US" dirty="0" smtClean="0"/>
              <a:t> HF </a:t>
            </a:r>
            <a:r>
              <a:rPr lang="en-US" dirty="0" err="1" smtClean="0"/>
              <a:t>Spannung</a:t>
            </a:r>
            <a:r>
              <a:rPr lang="en-US" dirty="0" smtClean="0"/>
              <a:t>: U</a:t>
            </a:r>
            <a:r>
              <a:rPr lang="en-US" baseline="30000" dirty="0" smtClean="0"/>
              <a:t>28</a:t>
            </a:r>
            <a:r>
              <a:rPr lang="en-US" baseline="30000" dirty="0"/>
              <a:t>+</a:t>
            </a:r>
            <a:r>
              <a:rPr lang="en-US" dirty="0"/>
              <a:t> </a:t>
            </a:r>
            <a:r>
              <a:rPr lang="en-US" dirty="0" err="1" smtClean="0"/>
              <a:t>mit</a:t>
            </a:r>
            <a:r>
              <a:rPr lang="en-US" dirty="0" smtClean="0"/>
              <a:t> </a:t>
            </a:r>
            <a:r>
              <a:rPr lang="en-US" dirty="0" err="1" smtClean="0"/>
              <a:t>konstanter</a:t>
            </a:r>
            <a:r>
              <a:rPr lang="en-US" dirty="0" smtClean="0"/>
              <a:t> </a:t>
            </a:r>
            <a:r>
              <a:rPr lang="en-US" dirty="0" err="1" smtClean="0"/>
              <a:t>Spannung</a:t>
            </a:r>
            <a:r>
              <a:rPr lang="en-US" dirty="0" smtClean="0"/>
              <a:t> und </a:t>
            </a:r>
            <a:r>
              <a:rPr lang="en-US" dirty="0" err="1" smtClean="0"/>
              <a:t>mehr</a:t>
            </a:r>
            <a:r>
              <a:rPr lang="en-US" dirty="0" smtClean="0"/>
              <a:t> dB/</a:t>
            </a:r>
            <a:r>
              <a:rPr lang="en-US" dirty="0" err="1" smtClean="0"/>
              <a:t>dt</a:t>
            </a:r>
            <a:endParaRPr lang="de-DE" dirty="0"/>
          </a:p>
        </p:txBody>
      </p:sp>
      <p:sp>
        <p:nvSpPr>
          <p:cNvPr id="240651" name="Text Box 11"/>
          <p:cNvSpPr txBox="1">
            <a:spLocks noChangeArrowheads="1"/>
          </p:cNvSpPr>
          <p:nvPr/>
        </p:nvSpPr>
        <p:spPr bwMode="auto">
          <a:xfrm>
            <a:off x="1371600" y="5805488"/>
            <a:ext cx="6705600" cy="646112"/>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ct val="50000"/>
              </a:spcBef>
              <a:spcAft>
                <a:spcPts val="0"/>
              </a:spcAft>
              <a:defRPr/>
            </a:pPr>
            <a:r>
              <a:rPr lang="en-GB" altLang="de-DE" dirty="0"/>
              <a:t>Fractional loss of different mechanisms during fast ramping without RF upgrade.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el 1"/>
          <p:cNvSpPr>
            <a:spLocks noGrp="1"/>
          </p:cNvSpPr>
          <p:nvPr>
            <p:ph type="title"/>
          </p:nvPr>
        </p:nvSpPr>
        <p:spPr>
          <a:xfrm>
            <a:off x="457200" y="239713"/>
            <a:ext cx="6242050" cy="808037"/>
          </a:xfrm>
        </p:spPr>
        <p:txBody>
          <a:bodyPr/>
          <a:lstStyle/>
          <a:p>
            <a:pPr eaLnBrk="1" hangingPunct="1"/>
            <a:r>
              <a:rPr lang="de-DE" smtClean="0">
                <a:latin typeface="Arial" charset="0"/>
                <a:cs typeface="Arial" charset="0"/>
              </a:rPr>
              <a:t>Inhalt</a:t>
            </a:r>
          </a:p>
        </p:txBody>
      </p:sp>
      <p:sp>
        <p:nvSpPr>
          <p:cNvPr id="9218" name="Inhaltsplatzhalter 2"/>
          <p:cNvSpPr>
            <a:spLocks noGrp="1"/>
          </p:cNvSpPr>
          <p:nvPr>
            <p:ph idx="1"/>
          </p:nvPr>
        </p:nvSpPr>
        <p:spPr/>
        <p:txBody>
          <a:bodyPr/>
          <a:lstStyle/>
          <a:p>
            <a:pPr eaLnBrk="1" hangingPunct="1"/>
            <a:r>
              <a:rPr lang="de-DE" smtClean="0">
                <a:latin typeface="Arial" charset="0"/>
                <a:cs typeface="Arial" charset="0"/>
              </a:rPr>
              <a:t>Bevor ich losklicke</a:t>
            </a:r>
          </a:p>
          <a:p>
            <a:pPr eaLnBrk="1" hangingPunct="1"/>
            <a:r>
              <a:rPr lang="de-DE" smtClean="0">
                <a:latin typeface="Arial" charset="0"/>
                <a:cs typeface="Arial" charset="0"/>
              </a:rPr>
              <a:t>Grundeinstellung</a:t>
            </a:r>
          </a:p>
          <a:p>
            <a:pPr eaLnBrk="1" hangingPunct="1"/>
            <a:r>
              <a:rPr lang="de-DE" smtClean="0">
                <a:latin typeface="Arial" charset="0"/>
                <a:cs typeface="Arial" charset="0"/>
              </a:rPr>
              <a:t>Injektion</a:t>
            </a:r>
          </a:p>
          <a:p>
            <a:pPr eaLnBrk="1" hangingPunct="1"/>
            <a:r>
              <a:rPr lang="de-DE" smtClean="0">
                <a:latin typeface="Arial" charset="0"/>
                <a:cs typeface="Arial" charset="0"/>
              </a:rPr>
              <a:t>Rampe</a:t>
            </a:r>
          </a:p>
          <a:p>
            <a:pPr eaLnBrk="1" hangingPunct="1"/>
            <a:r>
              <a:rPr lang="de-DE" smtClean="0">
                <a:latin typeface="Arial" charset="0"/>
                <a:cs typeface="Arial" charset="0"/>
              </a:rPr>
              <a:t>Schnelle Extraktion </a:t>
            </a:r>
          </a:p>
          <a:p>
            <a:pPr eaLnBrk="1" hangingPunct="1"/>
            <a:r>
              <a:rPr lang="de-DE" smtClean="0">
                <a:latin typeface="Arial" charset="0"/>
                <a:cs typeface="Arial" charset="0"/>
              </a:rPr>
              <a:t>und langsame</a:t>
            </a:r>
          </a:p>
          <a:p>
            <a:pPr eaLnBrk="1" hangingPunct="1"/>
            <a:r>
              <a:rPr lang="de-DE" smtClean="0">
                <a:latin typeface="Arial" charset="0"/>
                <a:cs typeface="Arial" charset="0"/>
              </a:rPr>
              <a:t>Orbitkorrektur</a:t>
            </a:r>
          </a:p>
          <a:p>
            <a:pPr eaLnBrk="1" hangingPunct="1"/>
            <a:r>
              <a:rPr lang="de-DE" smtClean="0">
                <a:latin typeface="Arial" charset="0"/>
                <a:cs typeface="Arial" charset="0"/>
              </a:rPr>
              <a:t>Expertenblatt</a:t>
            </a:r>
          </a:p>
          <a:p>
            <a:pPr eaLnBrk="1" hangingPunct="1"/>
            <a:r>
              <a:rPr lang="de-DE" smtClean="0">
                <a:latin typeface="Arial" charset="0"/>
                <a:cs typeface="Arial" charset="0"/>
              </a:rPr>
              <a:t>SIS Kühler</a:t>
            </a:r>
          </a:p>
          <a:p>
            <a:pPr eaLnBrk="1" hangingPunct="1"/>
            <a:r>
              <a:rPr lang="de-DE" smtClean="0">
                <a:latin typeface="Arial" charset="0"/>
                <a:cs typeface="Arial" charset="0"/>
              </a:rPr>
              <a:t>Ausblick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el 1"/>
          <p:cNvSpPr>
            <a:spLocks noGrp="1"/>
          </p:cNvSpPr>
          <p:nvPr>
            <p:ph type="title"/>
          </p:nvPr>
        </p:nvSpPr>
        <p:spPr>
          <a:xfrm>
            <a:off x="422275" y="100013"/>
            <a:ext cx="6873875" cy="787400"/>
          </a:xfrm>
        </p:spPr>
        <p:txBody>
          <a:bodyPr/>
          <a:lstStyle/>
          <a:p>
            <a:pPr eaLnBrk="1" hangingPunct="1"/>
            <a:r>
              <a:rPr lang="de-DE" smtClean="0">
                <a:latin typeface="Arial" charset="0"/>
                <a:cs typeface="Arial" charset="0"/>
              </a:rPr>
              <a:t>Umbunchen? Aus 4 mach 1 z.B. für ESR</a:t>
            </a:r>
          </a:p>
        </p:txBody>
      </p:sp>
      <p:sp>
        <p:nvSpPr>
          <p:cNvPr id="70658" name="Inhaltsplatzhalter 2"/>
          <p:cNvSpPr>
            <a:spLocks noGrp="1"/>
          </p:cNvSpPr>
          <p:nvPr>
            <p:ph idx="1"/>
          </p:nvPr>
        </p:nvSpPr>
        <p:spPr>
          <a:xfrm>
            <a:off x="422275" y="1450975"/>
            <a:ext cx="3587750" cy="4903788"/>
          </a:xfrm>
        </p:spPr>
        <p:txBody>
          <a:bodyPr/>
          <a:lstStyle/>
          <a:p>
            <a:pPr eaLnBrk="1" hangingPunct="1"/>
            <a:r>
              <a:rPr lang="de-DE" smtClean="0">
                <a:latin typeface="Arial" charset="0"/>
                <a:cs typeface="Arial" charset="0"/>
              </a:rPr>
              <a:t>Nach der Beschleunigung werden durch abwechselnde Benutzung beider Kavitäten erst aus vier Bunchen zwei, dann aus zwei Bunchen einer, der dann vollständig zum ESR transfereiert werden kann. </a:t>
            </a:r>
          </a:p>
        </p:txBody>
      </p:sp>
      <p:pic>
        <p:nvPicPr>
          <p:cNvPr id="70659" name="Picture 2"/>
          <p:cNvPicPr>
            <a:picLocks noChangeAspect="1" noChangeArrowheads="1"/>
          </p:cNvPicPr>
          <p:nvPr/>
        </p:nvPicPr>
        <p:blipFill>
          <a:blip r:embed="rId2"/>
          <a:srcRect/>
          <a:stretch>
            <a:fillRect/>
          </a:stretch>
        </p:blipFill>
        <p:spPr bwMode="auto">
          <a:xfrm>
            <a:off x="4452938" y="1450975"/>
            <a:ext cx="3462337" cy="4854575"/>
          </a:xfrm>
          <a:prstGeom prst="rect">
            <a:avLst/>
          </a:prstGeom>
          <a:noFill/>
          <a:ln w="9525">
            <a:noFill/>
            <a:miter lim="800000"/>
            <a:headEnd/>
            <a:tailEnd/>
          </a:ln>
        </p:spPr>
      </p:pic>
      <p:sp>
        <p:nvSpPr>
          <p:cNvPr id="70660" name="Line 7"/>
          <p:cNvSpPr>
            <a:spLocks noChangeShapeType="1"/>
          </p:cNvSpPr>
          <p:nvPr/>
        </p:nvSpPr>
        <p:spPr bwMode="auto">
          <a:xfrm>
            <a:off x="8408988" y="1450975"/>
            <a:ext cx="0" cy="4225925"/>
          </a:xfrm>
          <a:prstGeom prst="line">
            <a:avLst/>
          </a:prstGeom>
          <a:noFill/>
          <a:ln w="38100">
            <a:solidFill>
              <a:srgbClr val="FF0000"/>
            </a:solidFill>
            <a:round/>
            <a:headEnd/>
            <a:tailEnd type="triangle" w="med" len="med"/>
          </a:ln>
        </p:spPr>
        <p:txBody>
          <a:bodyPr>
            <a:spAutoFit/>
          </a:bodyPr>
          <a:lstStyle/>
          <a:p>
            <a:endParaRPr lang="de-DE"/>
          </a:p>
        </p:txBody>
      </p:sp>
      <p:sp>
        <p:nvSpPr>
          <p:cNvPr id="70661" name="Textfeld 5"/>
          <p:cNvSpPr txBox="1">
            <a:spLocks noChangeArrowheads="1"/>
          </p:cNvSpPr>
          <p:nvPr/>
        </p:nvSpPr>
        <p:spPr bwMode="auto">
          <a:xfrm>
            <a:off x="8124825" y="5676900"/>
            <a:ext cx="569913" cy="369888"/>
          </a:xfrm>
          <a:prstGeom prst="rect">
            <a:avLst/>
          </a:prstGeom>
          <a:noFill/>
          <a:ln w="9525">
            <a:noFill/>
            <a:miter lim="800000"/>
            <a:headEnd/>
            <a:tailEnd/>
          </a:ln>
        </p:spPr>
        <p:txBody>
          <a:bodyPr wrap="none">
            <a:spAutoFit/>
          </a:bodyPr>
          <a:lstStyle/>
          <a:p>
            <a:r>
              <a:rPr lang="de-DE"/>
              <a:t>Zeit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el 1"/>
          <p:cNvSpPr>
            <a:spLocks noGrp="1"/>
          </p:cNvSpPr>
          <p:nvPr>
            <p:ph type="title"/>
          </p:nvPr>
        </p:nvSpPr>
        <p:spPr>
          <a:xfrm>
            <a:off x="422275" y="100013"/>
            <a:ext cx="6873875" cy="787400"/>
          </a:xfrm>
        </p:spPr>
        <p:txBody>
          <a:bodyPr/>
          <a:lstStyle/>
          <a:p>
            <a:pPr eaLnBrk="1" hangingPunct="1"/>
            <a:r>
              <a:rPr lang="de-DE" smtClean="0">
                <a:latin typeface="Arial" charset="0"/>
                <a:cs typeface="Arial" charset="0"/>
              </a:rPr>
              <a:t>Extraktion und Strahlziel</a:t>
            </a:r>
          </a:p>
        </p:txBody>
      </p:sp>
      <p:sp>
        <p:nvSpPr>
          <p:cNvPr id="71682" name="Inhaltsplatzhalter 2"/>
          <p:cNvSpPr>
            <a:spLocks noGrp="1"/>
          </p:cNvSpPr>
          <p:nvPr>
            <p:ph idx="1"/>
          </p:nvPr>
        </p:nvSpPr>
        <p:spPr/>
        <p:txBody>
          <a:bodyPr/>
          <a:lstStyle/>
          <a:p>
            <a:pPr eaLnBrk="1" hangingPunct="1"/>
            <a:r>
              <a:rPr lang="de-DE" smtClean="0">
                <a:latin typeface="Arial" charset="0"/>
                <a:cs typeface="Arial" charset="0"/>
              </a:rPr>
              <a:t>Egal welche Extraktionsart gewählt wurde. Sobald etwas Strahl die Maschine verlässt sollte sichergestellt werden, das dieser auch am Strahlziel ankommt. </a:t>
            </a:r>
          </a:p>
          <a:p>
            <a:pPr eaLnBrk="1" hangingPunct="1"/>
            <a:r>
              <a:rPr lang="de-DE" smtClean="0">
                <a:latin typeface="Arial" charset="0"/>
                <a:cs typeface="Arial" charset="0"/>
              </a:rPr>
              <a:t>Erst dann weiter optimieren .</a:t>
            </a:r>
          </a:p>
          <a:p>
            <a:pPr eaLnBrk="1" hangingPunct="1"/>
            <a:r>
              <a:rPr lang="de-DE" smtClean="0">
                <a:latin typeface="Arial" charset="0"/>
                <a:cs typeface="Arial" charset="0"/>
              </a:rPr>
              <a:t>Nochmals Transmission und Strahllage überprüfen bevor die Intensität erhöht wird.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5" name="Titel 1"/>
          <p:cNvSpPr>
            <a:spLocks noGrp="1"/>
          </p:cNvSpPr>
          <p:nvPr>
            <p:ph type="title"/>
          </p:nvPr>
        </p:nvSpPr>
        <p:spPr>
          <a:xfrm>
            <a:off x="434975" y="90488"/>
            <a:ext cx="6242050" cy="787400"/>
          </a:xfrm>
        </p:spPr>
        <p:txBody>
          <a:bodyPr/>
          <a:lstStyle/>
          <a:p>
            <a:pPr eaLnBrk="1" hangingPunct="1"/>
            <a:r>
              <a:rPr lang="de-DE" sz="2600" smtClean="0">
                <a:latin typeface="Arial" charset="0"/>
                <a:cs typeface="Arial" charset="0"/>
              </a:rPr>
              <a:t>Schnelle Extraktion</a:t>
            </a:r>
          </a:p>
        </p:txBody>
      </p:sp>
      <p:pic>
        <p:nvPicPr>
          <p:cNvPr id="28696" name="Picture 7"/>
          <p:cNvPicPr>
            <a:picLocks noChangeAspect="1" noChangeArrowheads="1"/>
          </p:cNvPicPr>
          <p:nvPr>
            <p:ph sz="half" idx="4294967295"/>
          </p:nvPr>
        </p:nvPicPr>
        <p:blipFill>
          <a:blip r:embed="rId3"/>
          <a:srcRect/>
          <a:stretch>
            <a:fillRect/>
          </a:stretch>
        </p:blipFill>
        <p:spPr>
          <a:xfrm>
            <a:off x="206375" y="1406525"/>
            <a:ext cx="3162300" cy="1431925"/>
          </a:xfrm>
        </p:spPr>
      </p:pic>
      <p:pic>
        <p:nvPicPr>
          <p:cNvPr id="28697" name="Picture 9"/>
          <p:cNvPicPr>
            <a:picLocks noChangeAspect="1" noChangeArrowheads="1"/>
          </p:cNvPicPr>
          <p:nvPr>
            <p:ph sz="half" idx="4294967295"/>
          </p:nvPr>
        </p:nvPicPr>
        <p:blipFill>
          <a:blip r:embed="rId4"/>
          <a:srcRect/>
          <a:stretch>
            <a:fillRect/>
          </a:stretch>
        </p:blipFill>
        <p:spPr>
          <a:xfrm>
            <a:off x="206375" y="2838450"/>
            <a:ext cx="3162300" cy="1130300"/>
          </a:xfrm>
        </p:spPr>
      </p:pic>
      <p:sp>
        <p:nvSpPr>
          <p:cNvPr id="28698" name="Text Box 13"/>
          <p:cNvSpPr txBox="1">
            <a:spLocks noChangeArrowheads="1"/>
          </p:cNvSpPr>
          <p:nvPr/>
        </p:nvSpPr>
        <p:spPr bwMode="auto">
          <a:xfrm>
            <a:off x="3562350" y="1406525"/>
            <a:ext cx="5448300" cy="3116263"/>
          </a:xfrm>
          <a:prstGeom prst="rect">
            <a:avLst/>
          </a:prstGeom>
          <a:noFill/>
          <a:ln w="9525">
            <a:noFill/>
            <a:miter lim="800000"/>
            <a:headEnd/>
            <a:tailEnd/>
          </a:ln>
        </p:spPr>
        <p:txBody>
          <a:bodyPr>
            <a:spAutoFit/>
          </a:bodyPr>
          <a:lstStyle/>
          <a:p>
            <a:pPr defTabSz="914400">
              <a:spcBef>
                <a:spcPct val="50000"/>
              </a:spcBef>
            </a:pPr>
            <a:r>
              <a:rPr lang="de-DE"/>
              <a:t>Diagnose: Transmission auf Trafos, Leuchttarget, Verlustmonitore Extraktion im Ablass</a:t>
            </a:r>
          </a:p>
          <a:p>
            <a:pPr defTabSz="914400">
              <a:spcBef>
                <a:spcPct val="50000"/>
              </a:spcBef>
            </a:pPr>
            <a:endParaRPr lang="de-DE"/>
          </a:p>
          <a:p>
            <a:pPr defTabSz="914400">
              <a:spcBef>
                <a:spcPct val="50000"/>
              </a:spcBef>
            </a:pPr>
            <a:r>
              <a:rPr lang="de-DE"/>
              <a:t>Mit Kickw. und mSepBumpAnf den Strahl extrahieren. Bei wenig Winkel braucht man viel Bump.</a:t>
            </a:r>
          </a:p>
          <a:p>
            <a:pPr defTabSz="914400">
              <a:spcBef>
                <a:spcPct val="50000"/>
              </a:spcBef>
            </a:pPr>
            <a:endParaRPr lang="de-DE"/>
          </a:p>
          <a:p>
            <a:pPr defTabSz="914400">
              <a:spcBef>
                <a:spcPct val="50000"/>
              </a:spcBef>
            </a:pPr>
            <a:r>
              <a:rPr lang="de-DE"/>
              <a:t>Mit Kickstart sicher stellen, dass zwischen den Bunchen gekickt wird:</a:t>
            </a:r>
          </a:p>
        </p:txBody>
      </p:sp>
      <p:pic>
        <p:nvPicPr>
          <p:cNvPr id="28699" name="Picture 20"/>
          <p:cNvPicPr>
            <a:picLocks noChangeAspect="1" noChangeArrowheads="1"/>
          </p:cNvPicPr>
          <p:nvPr/>
        </p:nvPicPr>
        <p:blipFill>
          <a:blip r:embed="rId5"/>
          <a:srcRect/>
          <a:stretch>
            <a:fillRect/>
          </a:stretch>
        </p:blipFill>
        <p:spPr bwMode="auto">
          <a:xfrm>
            <a:off x="3719513" y="4722813"/>
            <a:ext cx="2819400" cy="1263650"/>
          </a:xfrm>
          <a:prstGeom prst="rect">
            <a:avLst/>
          </a:prstGeom>
          <a:noFill/>
          <a:ln w="9525">
            <a:noFill/>
            <a:miter lim="800000"/>
            <a:headEnd/>
            <a:tailEnd/>
          </a:ln>
        </p:spPr>
      </p:pic>
      <p:pic>
        <p:nvPicPr>
          <p:cNvPr id="28700" name="Picture 21"/>
          <p:cNvPicPr>
            <a:picLocks noChangeAspect="1" noChangeArrowheads="1"/>
          </p:cNvPicPr>
          <p:nvPr/>
        </p:nvPicPr>
        <p:blipFill>
          <a:blip r:embed="rId6"/>
          <a:srcRect/>
          <a:stretch>
            <a:fillRect/>
          </a:stretch>
        </p:blipFill>
        <p:spPr bwMode="auto">
          <a:xfrm>
            <a:off x="3849688" y="5319713"/>
            <a:ext cx="2527300" cy="876300"/>
          </a:xfrm>
          <a:prstGeom prst="rect">
            <a:avLst/>
          </a:prstGeom>
          <a:noFill/>
          <a:ln w="9525">
            <a:noFill/>
            <a:miter lim="800000"/>
            <a:headEnd/>
            <a:tailEnd/>
          </a:ln>
        </p:spPr>
      </p:pic>
      <p:graphicFrame>
        <p:nvGraphicFramePr>
          <p:cNvPr id="28694" name="Object 22"/>
          <p:cNvGraphicFramePr>
            <a:graphicFrameLocks noChangeAspect="1"/>
          </p:cNvGraphicFramePr>
          <p:nvPr/>
        </p:nvGraphicFramePr>
        <p:xfrm>
          <a:off x="6538913" y="4622800"/>
          <a:ext cx="481012" cy="696913"/>
        </p:xfrm>
        <a:graphic>
          <a:graphicData uri="http://schemas.openxmlformats.org/presentationml/2006/ole">
            <p:oleObj spid="_x0000_s28694" name="CorelDRAW" r:id="rId7" imgW="481679" imgH="697384" progId="CorelDRAW.Graphic.14">
              <p:embed/>
            </p:oleObj>
          </a:graphicData>
        </a:graphic>
      </p:graphicFrame>
      <p:sp>
        <p:nvSpPr>
          <p:cNvPr id="28701" name="Text Box 23"/>
          <p:cNvSpPr txBox="1">
            <a:spLocks noChangeArrowheads="1"/>
          </p:cNvSpPr>
          <p:nvPr/>
        </p:nvSpPr>
        <p:spPr bwMode="auto">
          <a:xfrm>
            <a:off x="6677025" y="5802313"/>
            <a:ext cx="1873250" cy="366712"/>
          </a:xfrm>
          <a:prstGeom prst="rect">
            <a:avLst/>
          </a:prstGeom>
          <a:noFill/>
          <a:ln w="9525">
            <a:noFill/>
            <a:miter lim="800000"/>
            <a:headEnd/>
            <a:tailEnd/>
          </a:ln>
        </p:spPr>
        <p:txBody>
          <a:bodyPr wrap="none">
            <a:spAutoFit/>
          </a:bodyPr>
          <a:lstStyle/>
          <a:p>
            <a:pPr defTabSz="914400"/>
            <a:r>
              <a:rPr lang="de-DE"/>
              <a:t>Skizze Trafobild </a:t>
            </a:r>
          </a:p>
        </p:txBody>
      </p:sp>
      <p:sp>
        <p:nvSpPr>
          <p:cNvPr id="28702" name="Text Box 24"/>
          <p:cNvSpPr txBox="1">
            <a:spLocks noChangeArrowheads="1"/>
          </p:cNvSpPr>
          <p:nvPr/>
        </p:nvSpPr>
        <p:spPr bwMode="auto">
          <a:xfrm>
            <a:off x="206375" y="4254500"/>
            <a:ext cx="3448050" cy="2014538"/>
          </a:xfrm>
          <a:prstGeom prst="rect">
            <a:avLst/>
          </a:prstGeom>
          <a:noFill/>
          <a:ln w="9525">
            <a:noFill/>
            <a:miter lim="800000"/>
            <a:headEnd/>
            <a:tailEnd/>
          </a:ln>
        </p:spPr>
        <p:txBody>
          <a:bodyPr wrap="none">
            <a:spAutoFit/>
          </a:bodyPr>
          <a:lstStyle/>
          <a:p>
            <a:pPr defTabSz="914400"/>
            <a:r>
              <a:rPr lang="de-DE"/>
              <a:t>Bypass ist der Winkel </a:t>
            </a:r>
            <a:br>
              <a:rPr lang="de-DE"/>
            </a:br>
            <a:r>
              <a:rPr lang="de-DE"/>
              <a:t>nach verlassen des SIS.</a:t>
            </a:r>
            <a:br>
              <a:rPr lang="de-DE"/>
            </a:br>
            <a:r>
              <a:rPr lang="de-DE"/>
              <a:t>(Magnetseptumswinkel)</a:t>
            </a:r>
            <a:br>
              <a:rPr lang="de-DE"/>
            </a:br>
            <a:r>
              <a:rPr lang="de-DE"/>
              <a:t/>
            </a:r>
            <a:br>
              <a:rPr lang="de-DE"/>
            </a:br>
            <a:r>
              <a:rPr lang="de-DE"/>
              <a:t>Vorsicht: Auch der Kickwinkel</a:t>
            </a:r>
            <a:br>
              <a:rPr lang="de-DE"/>
            </a:br>
            <a:r>
              <a:rPr lang="de-DE"/>
              <a:t>verändert den Strahlwinkel nach</a:t>
            </a:r>
            <a:br>
              <a:rPr lang="de-DE"/>
            </a:br>
            <a:r>
              <a:rPr lang="de-DE"/>
              <a:t>dem SIS.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el 1"/>
          <p:cNvSpPr>
            <a:spLocks noGrp="1"/>
          </p:cNvSpPr>
          <p:nvPr>
            <p:ph type="title"/>
          </p:nvPr>
        </p:nvSpPr>
        <p:spPr>
          <a:xfrm>
            <a:off x="422275" y="100013"/>
            <a:ext cx="6873875" cy="787400"/>
          </a:xfrm>
        </p:spPr>
        <p:txBody>
          <a:bodyPr/>
          <a:lstStyle/>
          <a:p>
            <a:pPr eaLnBrk="1" hangingPunct="1"/>
            <a:r>
              <a:rPr lang="de-DE" smtClean="0">
                <a:latin typeface="Arial" charset="0"/>
                <a:cs typeface="Arial" charset="0"/>
              </a:rPr>
              <a:t>Langsame Extraktion I</a:t>
            </a:r>
          </a:p>
        </p:txBody>
      </p:sp>
      <p:pic>
        <p:nvPicPr>
          <p:cNvPr id="73730" name="Picture 7"/>
          <p:cNvPicPr>
            <a:picLocks noChangeAspect="1" noChangeArrowheads="1"/>
          </p:cNvPicPr>
          <p:nvPr/>
        </p:nvPicPr>
        <p:blipFill>
          <a:blip r:embed="rId2"/>
          <a:srcRect/>
          <a:stretch>
            <a:fillRect/>
          </a:stretch>
        </p:blipFill>
        <p:spPr bwMode="auto">
          <a:xfrm>
            <a:off x="266700" y="1247775"/>
            <a:ext cx="2162175" cy="3048000"/>
          </a:xfrm>
          <a:prstGeom prst="rect">
            <a:avLst/>
          </a:prstGeom>
          <a:noFill/>
          <a:ln w="9525">
            <a:noFill/>
            <a:miter lim="800000"/>
            <a:headEnd/>
            <a:tailEnd/>
          </a:ln>
        </p:spPr>
      </p:pic>
      <p:pic>
        <p:nvPicPr>
          <p:cNvPr id="73731" name="Picture 8"/>
          <p:cNvPicPr>
            <a:picLocks noChangeAspect="1" noChangeArrowheads="1"/>
          </p:cNvPicPr>
          <p:nvPr/>
        </p:nvPicPr>
        <p:blipFill>
          <a:blip r:embed="rId3"/>
          <a:srcRect/>
          <a:stretch>
            <a:fillRect/>
          </a:stretch>
        </p:blipFill>
        <p:spPr bwMode="auto">
          <a:xfrm>
            <a:off x="266700" y="4295775"/>
            <a:ext cx="2162175" cy="1092200"/>
          </a:xfrm>
          <a:prstGeom prst="rect">
            <a:avLst/>
          </a:prstGeom>
          <a:noFill/>
          <a:ln w="9525">
            <a:noFill/>
            <a:miter lim="800000"/>
            <a:headEnd/>
            <a:tailEnd/>
          </a:ln>
        </p:spPr>
      </p:pic>
      <p:sp>
        <p:nvSpPr>
          <p:cNvPr id="73732" name="Text Box 10"/>
          <p:cNvSpPr txBox="1">
            <a:spLocks noChangeArrowheads="1"/>
          </p:cNvSpPr>
          <p:nvPr/>
        </p:nvSpPr>
        <p:spPr bwMode="auto">
          <a:xfrm>
            <a:off x="2714625" y="1131888"/>
            <a:ext cx="6143625" cy="5313362"/>
          </a:xfrm>
          <a:prstGeom prst="rect">
            <a:avLst/>
          </a:prstGeom>
          <a:noFill/>
          <a:ln w="9525">
            <a:noFill/>
            <a:miter lim="800000"/>
            <a:headEnd/>
            <a:tailEnd/>
          </a:ln>
        </p:spPr>
        <p:txBody>
          <a:bodyPr>
            <a:spAutoFit/>
          </a:bodyPr>
          <a:lstStyle/>
          <a:p>
            <a:pPr defTabSz="914400">
              <a:spcBef>
                <a:spcPct val="50000"/>
              </a:spcBef>
              <a:buFontTx/>
              <a:buChar char="•"/>
            </a:pPr>
            <a:r>
              <a:rPr lang="de-DE"/>
              <a:t> eQH muss in der Nähe der Extraktionsresonanz liegen.</a:t>
            </a:r>
            <a:br>
              <a:rPr lang="de-DE"/>
            </a:br>
            <a:r>
              <a:rPr lang="de-DE"/>
              <a:t>Wenn man genau die Resonanz finden möchte, kann man in SIS Control den schnellen Quadrupol ausmachen und mit eQH suchen bis der Strahl „von selbst extrahiert“ am Ende der Rampe. </a:t>
            </a:r>
          </a:p>
          <a:p>
            <a:pPr defTabSz="914400">
              <a:spcBef>
                <a:spcPct val="50000"/>
              </a:spcBef>
              <a:buFontTx/>
              <a:buChar char="•"/>
            </a:pPr>
            <a:r>
              <a:rPr lang="de-DE"/>
              <a:t> dS04ME1E stellt den Winkel des extrahierten Strahls am elektrostatischen Septum ein. Die Sextupolphase ändert den Winkel auch (hilft u.U. bei hohen Steifikeiten). </a:t>
            </a:r>
          </a:p>
          <a:p>
            <a:pPr defTabSz="914400">
              <a:spcBef>
                <a:spcPct val="50000"/>
              </a:spcBef>
              <a:buFontTx/>
              <a:buChar char="•"/>
            </a:pPr>
            <a:r>
              <a:rPr lang="de-DE"/>
              <a:t> Diagnose:</a:t>
            </a:r>
            <a:br>
              <a:rPr lang="de-DE"/>
            </a:br>
            <a:r>
              <a:rPr lang="de-DE"/>
              <a:t>Ablass: Verlustmonitore! beim M-Septum und E-Septum, Leuchttarget, Trafo/Transmission</a:t>
            </a:r>
          </a:p>
          <a:p>
            <a:pPr defTabSz="914400">
              <a:spcBef>
                <a:spcPct val="50000"/>
              </a:spcBef>
              <a:buFontTx/>
              <a:buChar char="•"/>
            </a:pPr>
            <a:r>
              <a:rPr lang="de-DE"/>
              <a:t> Wenn der Strahl nicht rauskommt trotz genug dQH-&gt; mehr Sextupolammpl., evtl. etwas an Phase drehen</a:t>
            </a:r>
          </a:p>
          <a:p>
            <a:pPr defTabSz="914400">
              <a:spcBef>
                <a:spcPct val="50000"/>
              </a:spcBef>
              <a:buFontTx/>
              <a:buChar char="•"/>
            </a:pPr>
            <a:r>
              <a:rPr lang="de-DE"/>
              <a:t> dQH-primeur fährt den Punkt im Tunediagram am Anfang der Extraktion an, dQH ist der „Hub“, den der schnelle Quadrupol macht. Spillmitte und Spillamplitude sind für die Form des Spills (erst Optimieren wenn sonst alles geht )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el 1"/>
          <p:cNvSpPr>
            <a:spLocks noGrp="1"/>
          </p:cNvSpPr>
          <p:nvPr>
            <p:ph type="title" idx="4294967295"/>
          </p:nvPr>
        </p:nvSpPr>
        <p:spPr>
          <a:xfrm>
            <a:off x="422275" y="100013"/>
            <a:ext cx="6873875" cy="787400"/>
          </a:xfrm>
        </p:spPr>
        <p:txBody>
          <a:bodyPr/>
          <a:lstStyle/>
          <a:p>
            <a:pPr eaLnBrk="1" hangingPunct="1"/>
            <a:r>
              <a:rPr lang="de-DE" smtClean="0">
                <a:latin typeface="Arial" charset="0"/>
                <a:cs typeface="Arial" charset="0"/>
              </a:rPr>
              <a:t>Langsame Extraktion II</a:t>
            </a:r>
          </a:p>
        </p:txBody>
      </p:sp>
      <p:pic>
        <p:nvPicPr>
          <p:cNvPr id="74754" name="Picture 3"/>
          <p:cNvPicPr>
            <a:picLocks noChangeAspect="1" noChangeArrowheads="1"/>
          </p:cNvPicPr>
          <p:nvPr/>
        </p:nvPicPr>
        <p:blipFill>
          <a:blip r:embed="rId2"/>
          <a:srcRect/>
          <a:stretch>
            <a:fillRect/>
          </a:stretch>
        </p:blipFill>
        <p:spPr bwMode="auto">
          <a:xfrm>
            <a:off x="266700" y="1247775"/>
            <a:ext cx="2162175" cy="3048000"/>
          </a:xfrm>
          <a:prstGeom prst="rect">
            <a:avLst/>
          </a:prstGeom>
          <a:noFill/>
          <a:ln w="9525">
            <a:noFill/>
            <a:miter lim="800000"/>
            <a:headEnd/>
            <a:tailEnd/>
          </a:ln>
        </p:spPr>
      </p:pic>
      <p:pic>
        <p:nvPicPr>
          <p:cNvPr id="74755" name="Picture 4"/>
          <p:cNvPicPr>
            <a:picLocks noChangeAspect="1" noChangeArrowheads="1"/>
          </p:cNvPicPr>
          <p:nvPr/>
        </p:nvPicPr>
        <p:blipFill>
          <a:blip r:embed="rId3"/>
          <a:srcRect/>
          <a:stretch>
            <a:fillRect/>
          </a:stretch>
        </p:blipFill>
        <p:spPr bwMode="auto">
          <a:xfrm>
            <a:off x="266700" y="4295775"/>
            <a:ext cx="2162175" cy="1092200"/>
          </a:xfrm>
          <a:prstGeom prst="rect">
            <a:avLst/>
          </a:prstGeom>
          <a:noFill/>
          <a:ln w="9525">
            <a:noFill/>
            <a:miter lim="800000"/>
            <a:headEnd/>
            <a:tailEnd/>
          </a:ln>
        </p:spPr>
      </p:pic>
      <p:pic>
        <p:nvPicPr>
          <p:cNvPr id="74756" name="Picture 5"/>
          <p:cNvPicPr>
            <a:picLocks noChangeAspect="1" noChangeArrowheads="1"/>
          </p:cNvPicPr>
          <p:nvPr/>
        </p:nvPicPr>
        <p:blipFill>
          <a:blip r:embed="rId4"/>
          <a:srcRect/>
          <a:stretch>
            <a:fillRect/>
          </a:stretch>
        </p:blipFill>
        <p:spPr bwMode="auto">
          <a:xfrm>
            <a:off x="266700" y="5672138"/>
            <a:ext cx="2162175" cy="176212"/>
          </a:xfrm>
          <a:prstGeom prst="rect">
            <a:avLst/>
          </a:prstGeom>
          <a:noFill/>
          <a:ln w="9525">
            <a:noFill/>
            <a:miter lim="800000"/>
            <a:headEnd/>
            <a:tailEnd/>
          </a:ln>
        </p:spPr>
      </p:pic>
      <p:sp>
        <p:nvSpPr>
          <p:cNvPr id="74757" name="Text Box 6"/>
          <p:cNvSpPr txBox="1">
            <a:spLocks noChangeArrowheads="1"/>
          </p:cNvSpPr>
          <p:nvPr/>
        </p:nvSpPr>
        <p:spPr bwMode="auto">
          <a:xfrm>
            <a:off x="2428875" y="1247775"/>
            <a:ext cx="6715125" cy="5400675"/>
          </a:xfrm>
          <a:prstGeom prst="rect">
            <a:avLst/>
          </a:prstGeom>
          <a:noFill/>
          <a:ln w="9525">
            <a:noFill/>
            <a:miter lim="800000"/>
            <a:headEnd/>
            <a:tailEnd/>
          </a:ln>
        </p:spPr>
        <p:txBody>
          <a:bodyPr>
            <a:spAutoFit/>
          </a:bodyPr>
          <a:lstStyle/>
          <a:p>
            <a:pPr defTabSz="914400">
              <a:spcBef>
                <a:spcPct val="50000"/>
              </a:spcBef>
              <a:buFontTx/>
              <a:buChar char="•"/>
            </a:pPr>
            <a:r>
              <a:rPr lang="de-DE" sz="1700"/>
              <a:t> mit eSepBumpAnf lege ich fest, wie nah der Strahl am eSeptum liegt. Liegt er sehr nah, muss ich die sog. Schrittweite erhöhen durch mehr Sextupolamplitude.</a:t>
            </a:r>
          </a:p>
          <a:p>
            <a:pPr defTabSz="914400">
              <a:spcBef>
                <a:spcPct val="50000"/>
              </a:spcBef>
              <a:buFontTx/>
              <a:buChar char="•"/>
            </a:pPr>
            <a:r>
              <a:rPr lang="de-DE" sz="1700"/>
              <a:t> Ist die Schrittweite jedoch zu hoch, dann schaffen es die Teilchen gar nicht ins E-Septum und gehen auf der Strahlabgewandten Elektrode verloren. Weniger Ampl.!</a:t>
            </a:r>
          </a:p>
          <a:p>
            <a:pPr defTabSz="914400">
              <a:spcBef>
                <a:spcPct val="50000"/>
              </a:spcBef>
              <a:buFontTx/>
              <a:buChar char="•"/>
            </a:pPr>
            <a:r>
              <a:rPr lang="de-DE" sz="1700"/>
              <a:t> Wenn ich den eSeptums Bump zu groß mache, sehe ich Verluste am E-Septum bevor der Spill losläuft (Ablass, Trafo). Die Korrekturmagnete schieben den Strahl schon vor der Extraktion in das Septum.</a:t>
            </a:r>
          </a:p>
          <a:p>
            <a:pPr defTabSz="914400">
              <a:spcBef>
                <a:spcPct val="50000"/>
              </a:spcBef>
              <a:buFontTx/>
              <a:buChar char="•"/>
            </a:pPr>
            <a:r>
              <a:rPr lang="de-DE" sz="1700"/>
              <a:t> mit mSepBump (gleiche Werte Anf+End) und E-Septumswinkel optimiere ich die Transmission aus dem SIS. Auf Ablass gucken. Auch hier kann ich den umlaufenden Strahl ins Septum schieben. </a:t>
            </a:r>
          </a:p>
          <a:p>
            <a:pPr defTabSz="914400">
              <a:spcBef>
                <a:spcPct val="50000"/>
              </a:spcBef>
              <a:buFontTx/>
              <a:buChar char="•"/>
            </a:pPr>
            <a:r>
              <a:rPr lang="de-DE" sz="1700"/>
              <a:t> Durch unterschiedliche Werte bei BypassAnf BypEnde kann ich gegen „schieben“ des Spills arbeiten. (Evtl.  auch auch mSepBump Anf + Ende, ist eher um störrischen Strahl zu extrahieren.) </a:t>
            </a:r>
          </a:p>
          <a:p>
            <a:pPr defTabSz="914400">
              <a:spcBef>
                <a:spcPct val="50000"/>
              </a:spcBef>
              <a:buFontTx/>
              <a:buChar char="•"/>
            </a:pPr>
            <a:r>
              <a:rPr lang="de-DE" sz="1700"/>
              <a:t>    Selten „hilft“ HF-Spannung auf Flattop. Mit Harm. E kann ich „verstimmen“ oder den Strahl gebuncht belassen.</a:t>
            </a:r>
          </a:p>
        </p:txBody>
      </p:sp>
      <p:pic>
        <p:nvPicPr>
          <p:cNvPr id="74758" name="Picture 7"/>
          <p:cNvPicPr>
            <a:picLocks noChangeAspect="1" noChangeArrowheads="1"/>
          </p:cNvPicPr>
          <p:nvPr/>
        </p:nvPicPr>
        <p:blipFill>
          <a:blip r:embed="rId5"/>
          <a:srcRect/>
          <a:stretch>
            <a:fillRect/>
          </a:stretch>
        </p:blipFill>
        <p:spPr bwMode="auto">
          <a:xfrm>
            <a:off x="266700" y="5961063"/>
            <a:ext cx="2162175" cy="55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title" idx="4294967295"/>
          </p:nvPr>
        </p:nvSpPr>
        <p:spPr/>
        <p:txBody>
          <a:bodyPr/>
          <a:lstStyle/>
          <a:p>
            <a:r>
              <a:rPr lang="de-DE" smtClean="0">
                <a:latin typeface="Arial" charset="0"/>
                <a:cs typeface="Arial" charset="0"/>
              </a:rPr>
              <a:t>Orbitkorrektur</a:t>
            </a:r>
          </a:p>
        </p:txBody>
      </p:sp>
      <p:sp>
        <p:nvSpPr>
          <p:cNvPr id="75778" name="Rectangle 6"/>
          <p:cNvSpPr>
            <a:spLocks noGrp="1"/>
          </p:cNvSpPr>
          <p:nvPr>
            <p:ph type="body" idx="4294967295"/>
          </p:nvPr>
        </p:nvSpPr>
        <p:spPr>
          <a:xfrm>
            <a:off x="422275" y="1450975"/>
            <a:ext cx="2701925" cy="4283075"/>
          </a:xfrm>
        </p:spPr>
        <p:txBody>
          <a:bodyPr/>
          <a:lstStyle/>
          <a:p>
            <a:pPr>
              <a:lnSpc>
                <a:spcPct val="80000"/>
              </a:lnSpc>
            </a:pPr>
            <a:r>
              <a:rPr lang="de-DE" sz="1600" smtClean="0">
                <a:latin typeface="Arial" charset="0"/>
                <a:cs typeface="Arial" charset="0"/>
              </a:rPr>
              <a:t>Der oberer Block gibt Strahlablage am Ort der Monitore an mit geschlossenen Bumps. Hier kann man verstellen und es sollte in etwa auch diese Änderung am BPM gemessen werden.</a:t>
            </a:r>
          </a:p>
          <a:p>
            <a:pPr>
              <a:lnSpc>
                <a:spcPct val="80000"/>
              </a:lnSpc>
            </a:pPr>
            <a:r>
              <a:rPr lang="de-DE" sz="1600" smtClean="0">
                <a:latin typeface="Arial" charset="0"/>
                <a:cs typeface="Arial" charset="0"/>
              </a:rPr>
              <a:t>Der unterer Block gibt tatsächliche (init) Einstellungen der Korrektoren an. Verstellen mit Hand macht wenig Sinn, wegen zyklischer Randbedingungen.</a:t>
            </a:r>
          </a:p>
          <a:p>
            <a:pPr>
              <a:lnSpc>
                <a:spcPct val="80000"/>
              </a:lnSpc>
            </a:pPr>
            <a:endParaRPr lang="de-DE" sz="1600" smtClean="0">
              <a:latin typeface="Arial" charset="0"/>
              <a:cs typeface="Arial" charset="0"/>
            </a:endParaRPr>
          </a:p>
          <a:p>
            <a:pPr>
              <a:lnSpc>
                <a:spcPct val="80000"/>
              </a:lnSpc>
            </a:pPr>
            <a:r>
              <a:rPr lang="de-DE" sz="1600" smtClean="0">
                <a:solidFill>
                  <a:srgbClr val="D01F02"/>
                </a:solidFill>
                <a:latin typeface="Arial" charset="0"/>
                <a:cs typeface="Arial" charset="0"/>
              </a:rPr>
              <a:t>Diagnose natürlich Positionsmessung</a:t>
            </a:r>
            <a:r>
              <a:rPr lang="de-DE" sz="1600" smtClean="0">
                <a:solidFill>
                  <a:srgbClr val="FDBB63"/>
                </a:solidFill>
                <a:latin typeface="Arial" charset="0"/>
                <a:cs typeface="Arial" charset="0"/>
              </a:rPr>
              <a:t>!</a:t>
            </a:r>
          </a:p>
        </p:txBody>
      </p:sp>
      <p:pic>
        <p:nvPicPr>
          <p:cNvPr id="75779" name="Picture 4" descr="AXP344-20120912-235717"/>
          <p:cNvPicPr>
            <a:picLocks noChangeAspect="1" noChangeArrowheads="1"/>
          </p:cNvPicPr>
          <p:nvPr>
            <p:ph idx="4294967295"/>
          </p:nvPr>
        </p:nvPicPr>
        <p:blipFill>
          <a:blip r:embed="rId2"/>
          <a:srcRect/>
          <a:stretch>
            <a:fillRect/>
          </a:stretch>
        </p:blipFill>
        <p:spPr>
          <a:xfrm>
            <a:off x="3365500" y="1279525"/>
            <a:ext cx="5597525" cy="524827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p:cNvSpPr>
          <p:nvPr>
            <p:ph type="title" idx="4294967295"/>
          </p:nvPr>
        </p:nvSpPr>
        <p:spPr/>
        <p:txBody>
          <a:bodyPr/>
          <a:lstStyle/>
          <a:p>
            <a:r>
              <a:rPr lang="de-DE" smtClean="0">
                <a:latin typeface="Arial" charset="0"/>
                <a:cs typeface="Arial" charset="0"/>
              </a:rPr>
              <a:t>Expertenblatt</a:t>
            </a:r>
          </a:p>
        </p:txBody>
      </p:sp>
      <p:sp>
        <p:nvSpPr>
          <p:cNvPr id="76802" name="Rectangle 6"/>
          <p:cNvSpPr>
            <a:spLocks noGrp="1"/>
          </p:cNvSpPr>
          <p:nvPr>
            <p:ph type="body" idx="4294967295"/>
          </p:nvPr>
        </p:nvSpPr>
        <p:spPr>
          <a:xfrm>
            <a:off x="3838575" y="1450975"/>
            <a:ext cx="4795838" cy="4903788"/>
          </a:xfrm>
        </p:spPr>
        <p:txBody>
          <a:bodyPr/>
          <a:lstStyle/>
          <a:p>
            <a:r>
              <a:rPr lang="de-DE" smtClean="0">
                <a:latin typeface="Arial" charset="0"/>
                <a:cs typeface="Arial" charset="0"/>
              </a:rPr>
              <a:t>Unübersichtlich, normalerweise nicht nötig für Betrieb.</a:t>
            </a:r>
          </a:p>
          <a:p>
            <a:r>
              <a:rPr lang="de-DE" smtClean="0">
                <a:latin typeface="Arial" charset="0"/>
                <a:cs typeface="Arial" charset="0"/>
              </a:rPr>
              <a:t>Beispiel für Benutzung: Abwärtsrampe schneller machen, wenn schnelle Rampen mit Strahl  nicht möglich/gewünscht sind aber Zykluszeit gespart werden soll. </a:t>
            </a:r>
          </a:p>
          <a:p>
            <a:r>
              <a:rPr lang="de-DE" smtClean="0">
                <a:latin typeface="Arial" charset="0"/>
                <a:cs typeface="Arial" charset="0"/>
              </a:rPr>
              <a:t>Man kann gut gucken, was das Modi ausrechnet aus den Werten des Hauptblatts. </a:t>
            </a:r>
          </a:p>
        </p:txBody>
      </p:sp>
      <p:pic>
        <p:nvPicPr>
          <p:cNvPr id="76803" name="Picture 4" descr="AXP344-20121125-200635"/>
          <p:cNvPicPr>
            <a:picLocks noChangeAspect="1" noChangeArrowheads="1"/>
          </p:cNvPicPr>
          <p:nvPr>
            <p:ph idx="4294967295"/>
          </p:nvPr>
        </p:nvPicPr>
        <p:blipFill>
          <a:blip r:embed="rId2"/>
          <a:srcRect/>
          <a:stretch>
            <a:fillRect/>
          </a:stretch>
        </p:blipFill>
        <p:spPr>
          <a:xfrm>
            <a:off x="0" y="1231900"/>
            <a:ext cx="3654425" cy="534035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idx="4294967295"/>
          </p:nvPr>
        </p:nvSpPr>
        <p:spPr/>
        <p:txBody>
          <a:bodyPr/>
          <a:lstStyle/>
          <a:p>
            <a:r>
              <a:rPr lang="de-DE" smtClean="0">
                <a:latin typeface="Arial" charset="0"/>
                <a:cs typeface="Arial" charset="0"/>
              </a:rPr>
              <a:t>SIS Kühler</a:t>
            </a:r>
          </a:p>
        </p:txBody>
      </p:sp>
      <p:sp>
        <p:nvSpPr>
          <p:cNvPr id="77826" name="Rectangle 3"/>
          <p:cNvSpPr>
            <a:spLocks noGrp="1"/>
          </p:cNvSpPr>
          <p:nvPr>
            <p:ph type="body" sz="half" idx="4294967295"/>
          </p:nvPr>
        </p:nvSpPr>
        <p:spPr>
          <a:xfrm>
            <a:off x="422275" y="1450975"/>
            <a:ext cx="5397500" cy="4903788"/>
          </a:xfrm>
        </p:spPr>
        <p:txBody>
          <a:bodyPr/>
          <a:lstStyle/>
          <a:p>
            <a:pPr>
              <a:lnSpc>
                <a:spcPct val="90000"/>
              </a:lnSpc>
              <a:buFont typeface="Wingdings" pitchFamily="2" charset="2"/>
              <a:buNone/>
            </a:pPr>
            <a:r>
              <a:rPr lang="de-DE" sz="1800" smtClean="0">
                <a:latin typeface="Arial" charset="0"/>
                <a:cs typeface="Arial" charset="0"/>
              </a:rPr>
              <a:t>Default Button:</a:t>
            </a:r>
          </a:p>
          <a:p>
            <a:pPr>
              <a:lnSpc>
                <a:spcPct val="90000"/>
              </a:lnSpc>
            </a:pPr>
            <a:r>
              <a:rPr lang="de-DE" sz="1800" smtClean="0">
                <a:latin typeface="Arial" charset="0"/>
                <a:cs typeface="Arial" charset="0"/>
              </a:rPr>
              <a:t>Markus oder Christina fragen :-D</a:t>
            </a:r>
          </a:p>
          <a:p>
            <a:pPr>
              <a:lnSpc>
                <a:spcPct val="90000"/>
              </a:lnSpc>
              <a:buFont typeface="Wingdings" pitchFamily="2" charset="2"/>
              <a:buNone/>
            </a:pPr>
            <a:r>
              <a:rPr lang="de-DE" sz="1800" smtClean="0">
                <a:latin typeface="Arial" charset="0"/>
                <a:cs typeface="Arial" charset="0"/>
              </a:rPr>
              <a:t>Plan B:</a:t>
            </a:r>
          </a:p>
          <a:p>
            <a:pPr>
              <a:lnSpc>
                <a:spcPct val="90000"/>
              </a:lnSpc>
            </a:pPr>
            <a:r>
              <a:rPr lang="de-DE" sz="1800" smtClean="0">
                <a:latin typeface="Arial" charset="0"/>
                <a:cs typeface="Arial" charset="0"/>
              </a:rPr>
              <a:t>Kühler ein, mit e-Kühler = 1. Geräte im SIS Control Überprüfen und Anschalten (in richtiger Maschine!)</a:t>
            </a:r>
          </a:p>
          <a:p>
            <a:pPr>
              <a:lnSpc>
                <a:spcPct val="90000"/>
              </a:lnSpc>
            </a:pPr>
            <a:r>
              <a:rPr lang="de-DE" sz="1800" smtClean="0">
                <a:latin typeface="Arial" charset="0"/>
                <a:cs typeface="Arial" charset="0"/>
              </a:rPr>
              <a:t>dp/p = 0, Kühlerstrom = 0 </a:t>
            </a:r>
          </a:p>
          <a:p>
            <a:pPr>
              <a:lnSpc>
                <a:spcPct val="90000"/>
              </a:lnSpc>
            </a:pPr>
            <a:r>
              <a:rPr lang="de-DE" sz="1800" smtClean="0">
                <a:latin typeface="Arial" charset="0"/>
                <a:cs typeface="Arial" charset="0"/>
              </a:rPr>
              <a:t>Vertikaler Tune weniger, Bumperamplitude weniger. Damit Injektion optimieren wie bei ungekühlter Maschine. </a:t>
            </a:r>
          </a:p>
          <a:p>
            <a:pPr>
              <a:lnSpc>
                <a:spcPct val="90000"/>
              </a:lnSpc>
            </a:pPr>
            <a:r>
              <a:rPr lang="de-DE" sz="1800" smtClean="0">
                <a:latin typeface="Arial" charset="0"/>
                <a:cs typeface="Arial" charset="0"/>
              </a:rPr>
              <a:t>Dann Kühlerstrom auf 0.3 A. </a:t>
            </a:r>
            <a:br>
              <a:rPr lang="de-DE" sz="1800" smtClean="0">
                <a:latin typeface="Arial" charset="0"/>
                <a:cs typeface="Arial" charset="0"/>
              </a:rPr>
            </a:br>
            <a:r>
              <a:rPr lang="de-DE" sz="1800" smtClean="0">
                <a:latin typeface="Arial" charset="0"/>
                <a:cs typeface="Arial" charset="0"/>
              </a:rPr>
              <a:t>dp/p so einstellen, dass Strahl dahin gekühlt wird, wo er auch ohne Kühlung hin wollte (Schottky!!!!!)</a:t>
            </a:r>
          </a:p>
          <a:p>
            <a:pPr>
              <a:lnSpc>
                <a:spcPct val="90000"/>
              </a:lnSpc>
            </a:pPr>
            <a:r>
              <a:rPr lang="de-DE" sz="1800" smtClean="0">
                <a:latin typeface="Arial" charset="0"/>
                <a:cs typeface="Arial" charset="0"/>
              </a:rPr>
              <a:t>KüBump X/Y optimiert Überlapp von Elektronen mit SIS Strahl und damit die Kühlung. Winkel eher selten nötig. </a:t>
            </a:r>
          </a:p>
          <a:p>
            <a:pPr>
              <a:lnSpc>
                <a:spcPct val="90000"/>
              </a:lnSpc>
            </a:pPr>
            <a:endParaRPr lang="de-DE" sz="1800" smtClean="0">
              <a:latin typeface="Arial" charset="0"/>
              <a:cs typeface="Arial" charset="0"/>
            </a:endParaRPr>
          </a:p>
        </p:txBody>
      </p:sp>
      <p:pic>
        <p:nvPicPr>
          <p:cNvPr id="77827" name="Picture 4"/>
          <p:cNvPicPr>
            <a:picLocks noChangeAspect="1" noChangeArrowheads="1"/>
          </p:cNvPicPr>
          <p:nvPr>
            <p:ph sz="half" idx="4294967295"/>
          </p:nvPr>
        </p:nvPicPr>
        <p:blipFill>
          <a:blip r:embed="rId2"/>
          <a:srcRect/>
          <a:stretch>
            <a:fillRect/>
          </a:stretch>
        </p:blipFill>
        <p:spPr>
          <a:xfrm>
            <a:off x="5819775" y="1450975"/>
            <a:ext cx="3094038" cy="2536825"/>
          </a:xfrm>
        </p:spPr>
      </p:pic>
      <p:sp>
        <p:nvSpPr>
          <p:cNvPr id="77828" name="Text Box 6"/>
          <p:cNvSpPr txBox="1">
            <a:spLocks noChangeArrowheads="1"/>
          </p:cNvSpPr>
          <p:nvPr/>
        </p:nvSpPr>
        <p:spPr bwMode="auto">
          <a:xfrm>
            <a:off x="6677025" y="5608638"/>
            <a:ext cx="2114550" cy="915987"/>
          </a:xfrm>
          <a:prstGeom prst="rect">
            <a:avLst/>
          </a:prstGeom>
          <a:noFill/>
          <a:ln w="9525">
            <a:noFill/>
            <a:miter lim="800000"/>
            <a:headEnd/>
            <a:tailEnd/>
          </a:ln>
        </p:spPr>
        <p:txBody>
          <a:bodyPr wrap="none">
            <a:spAutoFit/>
          </a:bodyPr>
          <a:lstStyle/>
          <a:p>
            <a:pPr defTabSz="914400"/>
            <a:r>
              <a:rPr lang="de-DE"/>
              <a:t>Siehe Vortrag:</a:t>
            </a:r>
            <a:br>
              <a:rPr lang="de-DE"/>
            </a:br>
            <a:r>
              <a:rPr lang="de-DE"/>
              <a:t>Beam Cooling von </a:t>
            </a:r>
            <a:br>
              <a:rPr lang="de-DE"/>
            </a:br>
            <a:r>
              <a:rPr lang="de-DE"/>
              <a:t>C. Dimopoulou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p:cNvSpPr>
          <p:nvPr>
            <p:ph type="title" idx="4294967295"/>
          </p:nvPr>
        </p:nvSpPr>
        <p:spPr/>
        <p:txBody>
          <a:bodyPr/>
          <a:lstStyle/>
          <a:p>
            <a:r>
              <a:rPr lang="de-DE" sz="2000" smtClean="0">
                <a:latin typeface="Arial" charset="0"/>
                <a:cs typeface="Arial" charset="0"/>
              </a:rPr>
              <a:t>Probleme, die auch nicht mit Expertenblatt zu beheben sind</a:t>
            </a:r>
          </a:p>
        </p:txBody>
      </p:sp>
      <p:sp>
        <p:nvSpPr>
          <p:cNvPr id="78850" name="Rectangle 9"/>
          <p:cNvSpPr>
            <a:spLocks noGrp="1"/>
          </p:cNvSpPr>
          <p:nvPr>
            <p:ph type="body" sz="half" idx="4294967295"/>
          </p:nvPr>
        </p:nvSpPr>
        <p:spPr>
          <a:xfrm>
            <a:off x="422275" y="3686175"/>
            <a:ext cx="4029075" cy="2668588"/>
          </a:xfrm>
        </p:spPr>
        <p:txBody>
          <a:bodyPr/>
          <a:lstStyle/>
          <a:p>
            <a:r>
              <a:rPr lang="de-DE" sz="2000" smtClean="0">
                <a:latin typeface="Arial" charset="0"/>
                <a:cs typeface="Arial" charset="0"/>
              </a:rPr>
              <a:t>Wir machen hier bei GSI extrem aufwändigen Betrieb, wegen der sehr Unterschiedlichen Strahlanforderungen. Trotzdem oder gerade deswegen sind Wir „Weltmeister“ für Schwerionen:</a:t>
            </a:r>
          </a:p>
        </p:txBody>
      </p:sp>
      <p:pic>
        <p:nvPicPr>
          <p:cNvPr id="78851" name="Grafik 1"/>
          <p:cNvPicPr>
            <a:picLocks noChangeAspect="1"/>
          </p:cNvPicPr>
          <p:nvPr/>
        </p:nvPicPr>
        <p:blipFill>
          <a:blip r:embed="rId2"/>
          <a:srcRect/>
          <a:stretch>
            <a:fillRect/>
          </a:stretch>
        </p:blipFill>
        <p:spPr bwMode="auto">
          <a:xfrm>
            <a:off x="2627313" y="1431925"/>
            <a:ext cx="2944812" cy="2001838"/>
          </a:xfrm>
          <a:prstGeom prst="rect">
            <a:avLst/>
          </a:prstGeom>
          <a:noFill/>
          <a:ln w="9525">
            <a:noFill/>
            <a:miter lim="800000"/>
            <a:headEnd/>
            <a:tailEnd/>
          </a:ln>
        </p:spPr>
      </p:pic>
      <p:sp>
        <p:nvSpPr>
          <p:cNvPr id="11" name="Legende mit Linie 1 (ohne Rahmen) 10"/>
          <p:cNvSpPr>
            <a:spLocks/>
          </p:cNvSpPr>
          <p:nvPr/>
        </p:nvSpPr>
        <p:spPr bwMode="auto">
          <a:xfrm>
            <a:off x="161925" y="1565275"/>
            <a:ext cx="2073275" cy="414338"/>
          </a:xfrm>
          <a:prstGeom prst="callout1">
            <a:avLst>
              <a:gd name="adj1" fmla="val 27588"/>
              <a:gd name="adj2" fmla="val 103676"/>
              <a:gd name="adj3" fmla="val 191190"/>
              <a:gd name="adj4" fmla="val 157120"/>
            </a:avLst>
          </a:prstGeom>
          <a:solidFill>
            <a:srgbClr val="FDBB63"/>
          </a:solidFill>
          <a:ln w="9525" algn="ctr">
            <a:solidFill>
              <a:schemeClr val="tx1"/>
            </a:solidFill>
            <a:miter lim="800000"/>
            <a:headEnd/>
            <a:tailEnd/>
          </a:ln>
        </p:spPr>
        <p:txBody>
          <a:bodyPr anchor="ctr"/>
          <a:lstStyle/>
          <a:p>
            <a:pPr algn="ctr" fontAlgn="auto">
              <a:spcBef>
                <a:spcPts val="0"/>
              </a:spcBef>
              <a:spcAft>
                <a:spcPts val="0"/>
              </a:spcAft>
              <a:defRPr/>
            </a:pPr>
            <a:r>
              <a:rPr lang="de-DE" sz="1600" dirty="0">
                <a:solidFill>
                  <a:schemeClr val="lt1"/>
                </a:solidFill>
                <a:latin typeface="+mn-lt"/>
                <a:cs typeface="+mn-cs"/>
              </a:rPr>
              <a:t>SIS18 “UFO“</a:t>
            </a:r>
          </a:p>
        </p:txBody>
      </p:sp>
      <p:pic>
        <p:nvPicPr>
          <p:cNvPr id="78853" name="Bild 12"/>
          <p:cNvPicPr>
            <a:picLocks noChangeAspect="1" noChangeArrowheads="1"/>
          </p:cNvPicPr>
          <p:nvPr>
            <p:ph idx="4294967295"/>
          </p:nvPr>
        </p:nvPicPr>
        <p:blipFill>
          <a:blip r:embed="rId3"/>
          <a:srcRect b="2834"/>
          <a:stretch>
            <a:fillRect/>
          </a:stretch>
        </p:blipFill>
        <p:spPr>
          <a:xfrm>
            <a:off x="4951413" y="3829050"/>
            <a:ext cx="4192587" cy="2697163"/>
          </a:xfrm>
        </p:spPr>
      </p:pic>
      <p:sp>
        <p:nvSpPr>
          <p:cNvPr id="78854" name="Rectangle 11"/>
          <p:cNvSpPr>
            <a:spLocks noGrp="1"/>
          </p:cNvSpPr>
          <p:nvPr>
            <p:ph type="body" sz="half" idx="4294967295"/>
          </p:nvPr>
        </p:nvSpPr>
        <p:spPr>
          <a:xfrm>
            <a:off x="5810250" y="1450975"/>
            <a:ext cx="3190875" cy="1982788"/>
          </a:xfrm>
        </p:spPr>
        <p:txBody>
          <a:bodyPr/>
          <a:lstStyle/>
          <a:p>
            <a:pPr marL="0" indent="0">
              <a:buFont typeface="Wingdings" pitchFamily="2" charset="2"/>
              <a:buNone/>
            </a:pPr>
            <a:r>
              <a:rPr lang="de-DE" sz="2000" smtClean="0">
                <a:latin typeface="Arial" charset="0"/>
                <a:cs typeface="Arial" charset="0"/>
              </a:rPr>
              <a:t>(Streng genommen haben wir Betrieb mit einem Bump um die Folie gemacht, also doch behebbar)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p:cNvSpPr>
          <p:nvPr>
            <p:ph type="title" idx="4294967295"/>
          </p:nvPr>
        </p:nvSpPr>
        <p:spPr/>
        <p:txBody>
          <a:bodyPr/>
          <a:lstStyle/>
          <a:p>
            <a:r>
              <a:rPr lang="de-DE" smtClean="0">
                <a:latin typeface="Arial" charset="0"/>
                <a:cs typeface="Arial" charset="0"/>
              </a:rPr>
              <a:t>Ausblick</a:t>
            </a:r>
          </a:p>
        </p:txBody>
      </p:sp>
      <p:sp>
        <p:nvSpPr>
          <p:cNvPr id="79874" name="Rectangle 3"/>
          <p:cNvSpPr>
            <a:spLocks noGrp="1"/>
          </p:cNvSpPr>
          <p:nvPr>
            <p:ph type="body" idx="4294967295"/>
          </p:nvPr>
        </p:nvSpPr>
        <p:spPr/>
        <p:txBody>
          <a:bodyPr/>
          <a:lstStyle/>
          <a:p>
            <a:pPr>
              <a:lnSpc>
                <a:spcPct val="90000"/>
              </a:lnSpc>
            </a:pPr>
            <a:r>
              <a:rPr lang="de-DE" smtClean="0">
                <a:latin typeface="Arial" charset="0"/>
                <a:cs typeface="Arial" charset="0"/>
              </a:rPr>
              <a:t>Ein letztes Tunier im „alten Stadion“</a:t>
            </a:r>
          </a:p>
          <a:p>
            <a:pPr>
              <a:lnSpc>
                <a:spcPct val="90000"/>
              </a:lnSpc>
            </a:pPr>
            <a:r>
              <a:rPr lang="de-DE" smtClean="0">
                <a:latin typeface="Arial" charset="0"/>
                <a:cs typeface="Arial" charset="0"/>
              </a:rPr>
              <a:t>Anstoß May 2016</a:t>
            </a:r>
          </a:p>
          <a:p>
            <a:pPr>
              <a:lnSpc>
                <a:spcPct val="90000"/>
              </a:lnSpc>
            </a:pPr>
            <a:r>
              <a:rPr lang="de-DE" smtClean="0">
                <a:latin typeface="Arial" charset="0"/>
                <a:cs typeface="Arial" charset="0"/>
              </a:rPr>
              <a:t>Wer spielt mit? </a:t>
            </a:r>
          </a:p>
          <a:p>
            <a:pPr>
              <a:lnSpc>
                <a:spcPct val="90000"/>
              </a:lnSpc>
            </a:pPr>
            <a:endParaRPr lang="de-DE" smtClean="0">
              <a:latin typeface="Arial" charset="0"/>
              <a:cs typeface="Arial" charset="0"/>
            </a:endParaRPr>
          </a:p>
          <a:p>
            <a:pPr>
              <a:lnSpc>
                <a:spcPct val="90000"/>
              </a:lnSpc>
            </a:pPr>
            <a:r>
              <a:rPr lang="de-DE" smtClean="0">
                <a:latin typeface="Arial" charset="0"/>
                <a:cs typeface="Arial" charset="0"/>
              </a:rPr>
              <a:t>Vielen Dank für die Aufmerksamkeit!</a:t>
            </a:r>
          </a:p>
          <a:p>
            <a:pPr>
              <a:lnSpc>
                <a:spcPct val="90000"/>
              </a:lnSpc>
            </a:pPr>
            <a:endParaRPr lang="de-DE" smtClean="0">
              <a:latin typeface="Arial" charset="0"/>
              <a:cs typeface="Arial" charset="0"/>
            </a:endParaRPr>
          </a:p>
          <a:p>
            <a:pPr>
              <a:lnSpc>
                <a:spcPct val="90000"/>
              </a:lnSpc>
            </a:pPr>
            <a:r>
              <a:rPr lang="de-DE" smtClean="0">
                <a:latin typeface="Arial" charset="0"/>
                <a:cs typeface="Arial" charset="0"/>
              </a:rPr>
              <a:t>Fragen?! Anregungen?</a:t>
            </a:r>
          </a:p>
          <a:p>
            <a:pPr>
              <a:lnSpc>
                <a:spcPct val="90000"/>
              </a:lnSpc>
            </a:pPr>
            <a:endParaRPr lang="de-DE" smtClean="0">
              <a:latin typeface="Arial" charset="0"/>
              <a:cs typeface="Arial" charset="0"/>
            </a:endParaRPr>
          </a:p>
          <a:p>
            <a:pPr>
              <a:lnSpc>
                <a:spcPct val="90000"/>
              </a:lnSpc>
            </a:pPr>
            <a:r>
              <a:rPr lang="de-DE" smtClean="0">
                <a:latin typeface="Arial" charset="0"/>
                <a:cs typeface="Arial" charset="0"/>
              </a:rPr>
              <a:t>Das „Kochrezept“ wird der Startpunkt für neue Inbetriebnahmeprozeduren. Wiki von R. Steinhagen. Input durch erfahrenen Operateure und Schichtleiter erwünscht!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el 1"/>
          <p:cNvSpPr>
            <a:spLocks noGrp="1"/>
          </p:cNvSpPr>
          <p:nvPr>
            <p:ph type="title"/>
          </p:nvPr>
        </p:nvSpPr>
        <p:spPr>
          <a:xfrm>
            <a:off x="422275" y="100013"/>
            <a:ext cx="6873875" cy="787400"/>
          </a:xfrm>
        </p:spPr>
        <p:txBody>
          <a:bodyPr/>
          <a:lstStyle/>
          <a:p>
            <a:pPr eaLnBrk="1" hangingPunct="1"/>
            <a:r>
              <a:rPr lang="de-DE" smtClean="0">
                <a:latin typeface="Arial" charset="0"/>
                <a:cs typeface="Arial" charset="0"/>
              </a:rPr>
              <a:t>Bevor es losgeht</a:t>
            </a:r>
          </a:p>
        </p:txBody>
      </p:sp>
      <p:sp>
        <p:nvSpPr>
          <p:cNvPr id="10242" name="Inhaltsplatzhalter 2"/>
          <p:cNvSpPr>
            <a:spLocks noGrp="1"/>
          </p:cNvSpPr>
          <p:nvPr>
            <p:ph idx="1"/>
          </p:nvPr>
        </p:nvSpPr>
        <p:spPr>
          <a:xfrm>
            <a:off x="422275" y="1260475"/>
            <a:ext cx="8212138" cy="4903788"/>
          </a:xfrm>
        </p:spPr>
        <p:txBody>
          <a:bodyPr/>
          <a:lstStyle/>
          <a:p>
            <a:pPr eaLnBrk="1" hangingPunct="1"/>
            <a:r>
              <a:rPr lang="de-DE" smtClean="0">
                <a:latin typeface="Arial" charset="0"/>
                <a:cs typeface="Arial" charset="0"/>
              </a:rPr>
              <a:t>Aus Mittagssitzung und Absprache mit Experimentatoren bzw. Betriebskoordination: Ionensorte, Extraktionsart, Strahlziel, Energie und besondere Anforderungen (z.B. Kühlung) festlegen </a:t>
            </a:r>
          </a:p>
          <a:p>
            <a:pPr eaLnBrk="1" hangingPunct="1"/>
            <a:r>
              <a:rPr lang="de-DE" smtClean="0">
                <a:latin typeface="Arial" charset="0"/>
                <a:cs typeface="Arial" charset="0"/>
              </a:rPr>
              <a:t>Voraussetzung:</a:t>
            </a:r>
            <a:br>
              <a:rPr lang="de-DE" smtClean="0">
                <a:latin typeface="Arial" charset="0"/>
                <a:cs typeface="Arial" charset="0"/>
              </a:rPr>
            </a:br>
            <a:r>
              <a:rPr lang="de-DE" smtClean="0">
                <a:latin typeface="Arial" charset="0"/>
                <a:cs typeface="Arial" charset="0"/>
              </a:rPr>
              <a:t>Unilac mit dem Richtigen Ion im TK eingestellt.</a:t>
            </a:r>
          </a:p>
          <a:p>
            <a:pPr eaLnBrk="1" hangingPunct="1"/>
            <a:r>
              <a:rPr lang="de-DE" smtClean="0">
                <a:latin typeface="Arial" charset="0"/>
                <a:cs typeface="Arial" charset="0"/>
              </a:rPr>
              <a:t>Beschleunigerkette im Strahlweg  festlegen. </a:t>
            </a:r>
          </a:p>
          <a:p>
            <a:pPr eaLnBrk="1" hangingPunct="1"/>
            <a:r>
              <a:rPr lang="de-DE" smtClean="0">
                <a:latin typeface="Arial" charset="0"/>
                <a:cs typeface="Arial" charset="0"/>
              </a:rPr>
              <a:t>Wenn das Strahlziel noch nicht zur Verfügung steht kann die Grundeinstellung auf Dump oder Alternative erfolgen. </a:t>
            </a:r>
          </a:p>
          <a:p>
            <a:pPr eaLnBrk="1" hangingPunct="1"/>
            <a:r>
              <a:rPr lang="de-DE" smtClean="0">
                <a:latin typeface="Arial" charset="0"/>
                <a:cs typeface="Arial" charset="0"/>
              </a:rPr>
              <a:t>Werden mehrere Maschinen mit der gleichen Ionensorte benötigt macht es generell Sinn auf Dump einzustellen!</a:t>
            </a:r>
          </a:p>
          <a:p>
            <a:pPr eaLnBrk="1" hangingPunct="1"/>
            <a:r>
              <a:rPr lang="de-DE" smtClean="0">
                <a:latin typeface="Arial" charset="0"/>
                <a:cs typeface="Arial" charset="0"/>
              </a:rPr>
              <a:t>Leider Konflikt HHD &lt;-&gt; FRS! </a:t>
            </a:r>
          </a:p>
          <a:p>
            <a:pPr eaLnBrk="1" hangingPunct="1"/>
            <a:endParaRPr lang="de-DE" smtClean="0">
              <a:latin typeface="Arial"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idx="4294967295"/>
          </p:nvPr>
        </p:nvSpPr>
        <p:spPr/>
        <p:txBody>
          <a:bodyPr/>
          <a:lstStyle/>
          <a:p>
            <a:r>
              <a:rPr lang="de-DE" smtClean="0">
                <a:latin typeface="Arial" charset="0"/>
                <a:cs typeface="Arial" charset="0"/>
              </a:rPr>
              <a:t>Extrafolie: Langsamer Trafo</a:t>
            </a:r>
          </a:p>
        </p:txBody>
      </p:sp>
      <p:pic>
        <p:nvPicPr>
          <p:cNvPr id="80898" name="Picture 3"/>
          <p:cNvPicPr>
            <a:picLocks noChangeAspect="1" noChangeArrowheads="1"/>
          </p:cNvPicPr>
          <p:nvPr>
            <p:ph idx="4294967295"/>
          </p:nvPr>
        </p:nvPicPr>
        <p:blipFill>
          <a:blip r:embed="rId2"/>
          <a:srcRect/>
          <a:stretch>
            <a:fillRect/>
          </a:stretch>
        </p:blipFill>
        <p:spPr>
          <a:xfrm>
            <a:off x="1263650" y="1289050"/>
            <a:ext cx="6784975" cy="52959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el 3"/>
          <p:cNvSpPr>
            <a:spLocks noGrp="1"/>
          </p:cNvSpPr>
          <p:nvPr>
            <p:ph type="title"/>
          </p:nvPr>
        </p:nvSpPr>
        <p:spPr>
          <a:xfrm>
            <a:off x="422275" y="98425"/>
            <a:ext cx="6854825" cy="787400"/>
          </a:xfrm>
        </p:spPr>
        <p:txBody>
          <a:bodyPr/>
          <a:lstStyle/>
          <a:p>
            <a:pPr eaLnBrk="1" hangingPunct="1"/>
            <a:r>
              <a:rPr lang="de-DE" smtClean="0">
                <a:latin typeface="Arial" charset="0"/>
                <a:cs typeface="Arial" charset="0"/>
              </a:rPr>
              <a:t>SISMODI starten</a:t>
            </a:r>
          </a:p>
        </p:txBody>
      </p:sp>
      <p:pic>
        <p:nvPicPr>
          <p:cNvPr id="11266" name="Picture 2" descr="\\WinfilesvG\ben$Root\stadlm\Eigene Dateien\Vortraege\Operatuersausbildung\2016\Bilder\virtacc.png"/>
          <p:cNvPicPr>
            <a:picLocks noChangeAspect="1" noChangeArrowheads="1"/>
          </p:cNvPicPr>
          <p:nvPr/>
        </p:nvPicPr>
        <p:blipFill>
          <a:blip r:embed="rId2"/>
          <a:srcRect/>
          <a:stretch>
            <a:fillRect/>
          </a:stretch>
        </p:blipFill>
        <p:spPr bwMode="auto">
          <a:xfrm>
            <a:off x="422275" y="1828800"/>
            <a:ext cx="5715000" cy="4572000"/>
          </a:xfrm>
          <a:prstGeom prst="rect">
            <a:avLst/>
          </a:prstGeom>
          <a:noFill/>
          <a:ln w="9525">
            <a:noFill/>
            <a:miter lim="800000"/>
            <a:headEnd/>
            <a:tailEnd/>
          </a:ln>
        </p:spPr>
      </p:pic>
      <p:sp>
        <p:nvSpPr>
          <p:cNvPr id="5" name="Ellipse 4"/>
          <p:cNvSpPr/>
          <p:nvPr/>
        </p:nvSpPr>
        <p:spPr>
          <a:xfrm>
            <a:off x="1457325" y="2505075"/>
            <a:ext cx="1390650" cy="762000"/>
          </a:xfrm>
          <a:prstGeom prst="ellipse">
            <a:avLst/>
          </a:prstGeom>
          <a:solidFill>
            <a:srgbClr val="FFFF00">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 name="Ellipse 6"/>
          <p:cNvSpPr/>
          <p:nvPr/>
        </p:nvSpPr>
        <p:spPr>
          <a:xfrm>
            <a:off x="2584450" y="2505075"/>
            <a:ext cx="1390650" cy="762000"/>
          </a:xfrm>
          <a:prstGeom prst="ellipse">
            <a:avLst/>
          </a:prstGeom>
          <a:solidFill>
            <a:srgbClr val="FFFF00">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 name="Ellipse 7"/>
          <p:cNvSpPr/>
          <p:nvPr/>
        </p:nvSpPr>
        <p:spPr>
          <a:xfrm>
            <a:off x="333375" y="2524125"/>
            <a:ext cx="1390650" cy="762000"/>
          </a:xfrm>
          <a:prstGeom prst="ellipse">
            <a:avLst/>
          </a:prstGeom>
          <a:solidFill>
            <a:srgbClr val="FFFF00">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cxnSp>
        <p:nvCxnSpPr>
          <p:cNvPr id="9" name="Gerade Verbindung mit Pfeil 8"/>
          <p:cNvCxnSpPr/>
          <p:nvPr/>
        </p:nvCxnSpPr>
        <p:spPr>
          <a:xfrm flipV="1">
            <a:off x="1924050" y="1657350"/>
            <a:ext cx="590550" cy="10287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Gerade Verbindung mit Pfeil 10"/>
          <p:cNvCxnSpPr/>
          <p:nvPr/>
        </p:nvCxnSpPr>
        <p:spPr>
          <a:xfrm flipV="1">
            <a:off x="1247775" y="1657350"/>
            <a:ext cx="752475" cy="10287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Gerade Verbindung mit Pfeil 16"/>
          <p:cNvCxnSpPr/>
          <p:nvPr/>
        </p:nvCxnSpPr>
        <p:spPr>
          <a:xfrm flipH="1" flipV="1">
            <a:off x="2847975" y="1657350"/>
            <a:ext cx="431800" cy="10287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273" name="Textfeld 18"/>
          <p:cNvSpPr txBox="1">
            <a:spLocks noChangeArrowheads="1"/>
          </p:cNvSpPr>
          <p:nvPr/>
        </p:nvSpPr>
        <p:spPr bwMode="auto">
          <a:xfrm>
            <a:off x="422275" y="1287463"/>
            <a:ext cx="7443788" cy="369887"/>
          </a:xfrm>
          <a:prstGeom prst="rect">
            <a:avLst/>
          </a:prstGeom>
          <a:noFill/>
          <a:ln w="9525">
            <a:noFill/>
            <a:miter lim="800000"/>
            <a:headEnd/>
            <a:tailEnd/>
          </a:ln>
        </p:spPr>
        <p:txBody>
          <a:bodyPr wrap="none">
            <a:spAutoFit/>
          </a:bodyPr>
          <a:lstStyle/>
          <a:p>
            <a:r>
              <a:rPr lang="de-DE"/>
              <a:t>Die sollten alle laufen. CapAlarm war in den letzten Strahlzeiten oft aus.</a:t>
            </a:r>
          </a:p>
        </p:txBody>
      </p:sp>
      <p:sp>
        <p:nvSpPr>
          <p:cNvPr id="21" name="Ellipse 20"/>
          <p:cNvSpPr/>
          <p:nvPr/>
        </p:nvSpPr>
        <p:spPr>
          <a:xfrm>
            <a:off x="3689350" y="3848100"/>
            <a:ext cx="1390650" cy="762000"/>
          </a:xfrm>
          <a:prstGeom prst="ellipse">
            <a:avLst/>
          </a:prstGeom>
          <a:solidFill>
            <a:schemeClr val="accent6">
              <a:lumMod val="75000"/>
              <a:alpha val="4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cxnSp>
        <p:nvCxnSpPr>
          <p:cNvPr id="22" name="Gerade Verbindung mit Pfeil 21"/>
          <p:cNvCxnSpPr/>
          <p:nvPr/>
        </p:nvCxnSpPr>
        <p:spPr>
          <a:xfrm>
            <a:off x="5080000" y="4114800"/>
            <a:ext cx="1406525" cy="1143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feld 22"/>
          <p:cNvSpPr txBox="1">
            <a:spLocks noChangeArrowheads="1"/>
          </p:cNvSpPr>
          <p:nvPr/>
        </p:nvSpPr>
        <p:spPr bwMode="auto">
          <a:xfrm>
            <a:off x="6486525" y="3171825"/>
            <a:ext cx="2236788" cy="1754188"/>
          </a:xfrm>
          <a:prstGeom prst="rect">
            <a:avLst/>
          </a:prstGeom>
          <a:solidFill>
            <a:srgbClr val="FF0000">
              <a:alpha val="34117"/>
            </a:srgbClr>
          </a:solidFill>
          <a:ln w="9525">
            <a:noFill/>
            <a:miter lim="800000"/>
            <a:headEnd/>
            <a:tailEnd/>
          </a:ln>
        </p:spPr>
        <p:txBody>
          <a:bodyPr wrap="none">
            <a:spAutoFit/>
          </a:bodyPr>
          <a:lstStyle/>
          <a:p>
            <a:r>
              <a:rPr lang="de-DE"/>
              <a:t>Bei der erstmaligen </a:t>
            </a:r>
            <a:br>
              <a:rPr lang="de-DE"/>
            </a:br>
            <a:r>
              <a:rPr lang="de-DE"/>
              <a:t>Einrichtung „init SIS</a:t>
            </a:r>
            <a:br>
              <a:rPr lang="de-DE"/>
            </a:br>
            <a:r>
              <a:rPr lang="de-DE"/>
              <a:t>Maschine“</a:t>
            </a:r>
            <a:br>
              <a:rPr lang="de-DE"/>
            </a:br>
            <a:r>
              <a:rPr lang="de-DE"/>
              <a:t/>
            </a:r>
            <a:br>
              <a:rPr lang="de-DE"/>
            </a:br>
            <a:r>
              <a:rPr lang="de-DE"/>
              <a:t>Dann „SIS Modi</a:t>
            </a:r>
            <a:br>
              <a:rPr lang="de-DE"/>
            </a:br>
            <a:r>
              <a:rPr lang="de-DE"/>
              <a:t>SIS-Konsole“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a:xfrm>
            <a:off x="422275" y="98425"/>
            <a:ext cx="6854825" cy="787400"/>
          </a:xfrm>
        </p:spPr>
        <p:txBody>
          <a:bodyPr/>
          <a:lstStyle/>
          <a:p>
            <a:pPr eaLnBrk="1" hangingPunct="1"/>
            <a:r>
              <a:rPr lang="de-DE" smtClean="0">
                <a:latin typeface="Arial" charset="0"/>
                <a:cs typeface="Arial" charset="0"/>
              </a:rPr>
              <a:t>Superzyklus einrichten, Pulszentrale steht!</a:t>
            </a:r>
          </a:p>
        </p:txBody>
      </p:sp>
      <p:pic>
        <p:nvPicPr>
          <p:cNvPr id="12290" name="Picture 2" descr="\\WinfilesvG\ben$Root\stadlm\Eigene Dateien\Vortraege\Operatuersausbildung\2016\Bilder\suzy.png"/>
          <p:cNvPicPr>
            <a:picLocks noChangeAspect="1" noChangeArrowheads="1"/>
          </p:cNvPicPr>
          <p:nvPr/>
        </p:nvPicPr>
        <p:blipFill>
          <a:blip r:embed="rId2"/>
          <a:srcRect/>
          <a:stretch>
            <a:fillRect/>
          </a:stretch>
        </p:blipFill>
        <p:spPr bwMode="auto">
          <a:xfrm>
            <a:off x="552450" y="1257300"/>
            <a:ext cx="5972175" cy="2428875"/>
          </a:xfrm>
          <a:prstGeom prst="rect">
            <a:avLst/>
          </a:prstGeom>
          <a:noFill/>
          <a:ln w="9525">
            <a:noFill/>
            <a:miter lim="800000"/>
            <a:headEnd/>
            <a:tailEnd/>
          </a:ln>
        </p:spPr>
      </p:pic>
      <p:pic>
        <p:nvPicPr>
          <p:cNvPr id="12291" name="Picture 3" descr="\\WinfilesvG\ben$Root\stadlm\Eigene Dateien\Vortraege\Operatuersausbildung\2016\Bilder\suzy2.png"/>
          <p:cNvPicPr>
            <a:picLocks noChangeAspect="1" noChangeArrowheads="1"/>
          </p:cNvPicPr>
          <p:nvPr/>
        </p:nvPicPr>
        <p:blipFill>
          <a:blip r:embed="rId3"/>
          <a:srcRect/>
          <a:stretch>
            <a:fillRect/>
          </a:stretch>
        </p:blipFill>
        <p:spPr bwMode="auto">
          <a:xfrm>
            <a:off x="552450" y="3838575"/>
            <a:ext cx="5995988" cy="2438400"/>
          </a:xfrm>
          <a:prstGeom prst="rect">
            <a:avLst/>
          </a:prstGeom>
          <a:noFill/>
          <a:ln w="9525">
            <a:noFill/>
            <a:miter lim="800000"/>
            <a:headEnd/>
            <a:tailEnd/>
          </a:ln>
        </p:spPr>
      </p:pic>
      <p:sp>
        <p:nvSpPr>
          <p:cNvPr id="12292" name="Textfeld 2"/>
          <p:cNvSpPr txBox="1">
            <a:spLocks noChangeArrowheads="1"/>
          </p:cNvSpPr>
          <p:nvPr/>
        </p:nvSpPr>
        <p:spPr bwMode="auto">
          <a:xfrm>
            <a:off x="6667500" y="1504950"/>
            <a:ext cx="2362200" cy="3970338"/>
          </a:xfrm>
          <a:prstGeom prst="rect">
            <a:avLst/>
          </a:prstGeom>
          <a:noFill/>
          <a:ln w="9525">
            <a:noFill/>
            <a:miter lim="800000"/>
            <a:headEnd/>
            <a:tailEnd/>
          </a:ln>
        </p:spPr>
        <p:txBody>
          <a:bodyPr>
            <a:spAutoFit/>
          </a:bodyPr>
          <a:lstStyle/>
          <a:p>
            <a:r>
              <a:rPr lang="de-DE"/>
              <a:t>Wenn ein laufendes Experiment gestört wird vorher die Experimentatoren informieren.</a:t>
            </a:r>
            <a:br>
              <a:rPr lang="de-DE"/>
            </a:br>
            <a:r>
              <a:rPr lang="de-DE"/>
              <a:t> </a:t>
            </a:r>
            <a:br>
              <a:rPr lang="de-DE"/>
            </a:br>
            <a:r>
              <a:rPr lang="de-DE"/>
              <a:t>Funktionieren alle  laufenden virtuellem Maschinen parallel? Manche Strahlziele können nicht Puls zu Puls umschalten (z.B. FRS und HHD)?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1"/>
          <p:cNvSpPr>
            <a:spLocks noGrp="1"/>
          </p:cNvSpPr>
          <p:nvPr>
            <p:ph type="title"/>
          </p:nvPr>
        </p:nvSpPr>
        <p:spPr>
          <a:xfrm>
            <a:off x="422275" y="100013"/>
            <a:ext cx="6873875" cy="787400"/>
          </a:xfrm>
        </p:spPr>
        <p:txBody>
          <a:bodyPr/>
          <a:lstStyle/>
          <a:p>
            <a:pPr eaLnBrk="1" hangingPunct="1"/>
            <a:r>
              <a:rPr lang="de-DE" smtClean="0">
                <a:latin typeface="Arial" charset="0"/>
                <a:cs typeface="Arial" charset="0"/>
              </a:rPr>
              <a:t>Überlegungen zu virtuellen Beschleunigern</a:t>
            </a:r>
          </a:p>
        </p:txBody>
      </p:sp>
      <p:sp>
        <p:nvSpPr>
          <p:cNvPr id="3" name="Inhaltsplatzhalter 2"/>
          <p:cNvSpPr>
            <a:spLocks noGrp="1"/>
          </p:cNvSpPr>
          <p:nvPr>
            <p:ph idx="1"/>
          </p:nvPr>
        </p:nvSpPr>
        <p:spPr/>
        <p:txBody>
          <a:bodyPr rtlCol="0">
            <a:normAutofit lnSpcReduction="10000"/>
          </a:bodyPr>
          <a:lstStyle/>
          <a:p>
            <a:pPr eaLnBrk="1" fontAlgn="auto" hangingPunct="1">
              <a:spcAft>
                <a:spcPts val="0"/>
              </a:spcAft>
              <a:buFont typeface="Wingdings" charset="2"/>
              <a:buChar char="§"/>
              <a:defRPr/>
            </a:pPr>
            <a:r>
              <a:rPr lang="de-DE" dirty="0" smtClean="0"/>
              <a:t>SIS Maschinen sollten in der Regel jeweils einen eigenen virtuellen </a:t>
            </a:r>
            <a:r>
              <a:rPr lang="de-DE" dirty="0" err="1" smtClean="0"/>
              <a:t>Unilacbeschleuniger</a:t>
            </a:r>
            <a:r>
              <a:rPr lang="de-DE" dirty="0" smtClean="0"/>
              <a:t> haben, um z.B. unabhängig voneinander abschwächen zu können.</a:t>
            </a:r>
          </a:p>
          <a:p>
            <a:pPr eaLnBrk="1" fontAlgn="auto" hangingPunct="1">
              <a:spcAft>
                <a:spcPts val="0"/>
              </a:spcAft>
              <a:buFont typeface="Wingdings" charset="2"/>
              <a:buChar char="§"/>
              <a:defRPr/>
            </a:pPr>
            <a:r>
              <a:rPr lang="de-DE" dirty="0" smtClean="0"/>
              <a:t>Bei mehreren virtuellen SIS Maschinen mit der selben Ionensorten startet man mit Kopien der </a:t>
            </a:r>
            <a:r>
              <a:rPr lang="de-DE" dirty="0" err="1" smtClean="0"/>
              <a:t>Unilaceinstellungen</a:t>
            </a:r>
            <a:endParaRPr lang="de-DE" dirty="0" smtClean="0"/>
          </a:p>
          <a:p>
            <a:pPr eaLnBrk="1" fontAlgn="auto" hangingPunct="1">
              <a:spcAft>
                <a:spcPts val="0"/>
              </a:spcAft>
              <a:buFont typeface="Wingdings" charset="2"/>
              <a:buChar char="§"/>
              <a:defRPr/>
            </a:pPr>
            <a:r>
              <a:rPr lang="de-DE" dirty="0" smtClean="0"/>
              <a:t>Im Operating muss oft nachoptimiert werden. Idealerweise überträgt man die verbesserten neuen Einstellungen dann auf alle anderen Maschinen dieser Ionensorte (SIS Injektion und </a:t>
            </a:r>
            <a:r>
              <a:rPr lang="de-DE" dirty="0" err="1" smtClean="0"/>
              <a:t>Unilac</a:t>
            </a:r>
            <a:r>
              <a:rPr lang="de-DE" dirty="0" smtClean="0"/>
              <a:t>). In der Praxis unterbleibt das aus Zeitgründen oft und  führt später zu Problemen (Wenn z.B. durch den Wechsel zwischen Experimenten im Blockmode veralteten Einstellungen  aktiviert werden). </a:t>
            </a: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2275" y="100013"/>
            <a:ext cx="6873875" cy="787400"/>
          </a:xfrm>
        </p:spPr>
        <p:txBody>
          <a:bodyPr rtlCol="0">
            <a:normAutofit fontScale="90000"/>
          </a:bodyPr>
          <a:lstStyle/>
          <a:p>
            <a:pPr eaLnBrk="1" fontAlgn="auto" hangingPunct="1">
              <a:spcAft>
                <a:spcPts val="0"/>
              </a:spcAft>
              <a:defRPr/>
            </a:pPr>
            <a:r>
              <a:rPr lang="de-DE" dirty="0" smtClean="0"/>
              <a:t>Überlegungen vor dem Starten der Pulszentrale</a:t>
            </a:r>
            <a:endParaRPr lang="de-DE" dirty="0"/>
          </a:p>
        </p:txBody>
      </p:sp>
      <p:sp>
        <p:nvSpPr>
          <p:cNvPr id="14338" name="Inhaltsplatzhalter 2"/>
          <p:cNvSpPr>
            <a:spLocks noGrp="1"/>
          </p:cNvSpPr>
          <p:nvPr>
            <p:ph idx="1"/>
          </p:nvPr>
        </p:nvSpPr>
        <p:spPr>
          <a:xfrm>
            <a:off x="536575" y="2413000"/>
            <a:ext cx="8212138" cy="3911600"/>
          </a:xfrm>
        </p:spPr>
        <p:txBody>
          <a:bodyPr/>
          <a:lstStyle/>
          <a:p>
            <a:pPr eaLnBrk="1" hangingPunct="1">
              <a:lnSpc>
                <a:spcPct val="90000"/>
              </a:lnSpc>
            </a:pPr>
            <a:r>
              <a:rPr lang="de-DE" sz="2200" smtClean="0">
                <a:solidFill>
                  <a:srgbClr val="FF0000"/>
                </a:solidFill>
                <a:latin typeface="Arial" charset="0"/>
                <a:cs typeface="Arial" charset="0"/>
              </a:rPr>
              <a:t>Geringe Intensitäten zum Einstellen benutzen!</a:t>
            </a:r>
            <a:r>
              <a:rPr lang="de-DE" sz="2200" smtClean="0">
                <a:latin typeface="Arial" charset="0"/>
                <a:cs typeface="Arial" charset="0"/>
              </a:rPr>
              <a:t/>
            </a:r>
            <a:br>
              <a:rPr lang="de-DE" sz="2200" smtClean="0">
                <a:latin typeface="Arial" charset="0"/>
                <a:cs typeface="Arial" charset="0"/>
              </a:rPr>
            </a:br>
            <a:r>
              <a:rPr lang="de-DE" sz="1900" smtClean="0">
                <a:latin typeface="Arial" charset="0"/>
                <a:cs typeface="Arial" charset="0"/>
              </a:rPr>
              <a:t>Wird z.B. die Injektion von einer anderen Maschine ohne Abschwächen kopiert und funktioniert sofort, läuft der Zyklus los und die gesamte Intensität wird unkontrolliert im SIS, Strahlführung oder Experiment verloren</a:t>
            </a:r>
          </a:p>
          <a:p>
            <a:pPr eaLnBrk="1" hangingPunct="1">
              <a:lnSpc>
                <a:spcPct val="90000"/>
              </a:lnSpc>
            </a:pPr>
            <a:r>
              <a:rPr lang="de-DE" sz="2200" smtClean="0">
                <a:latin typeface="Arial" charset="0"/>
                <a:cs typeface="Arial" charset="0"/>
              </a:rPr>
              <a:t>Sind alle benötigen Geräte an?</a:t>
            </a:r>
            <a:br>
              <a:rPr lang="de-DE" sz="2200" smtClean="0">
                <a:latin typeface="Arial" charset="0"/>
                <a:cs typeface="Arial" charset="0"/>
              </a:rPr>
            </a:br>
            <a:r>
              <a:rPr lang="de-DE" sz="1900" smtClean="0">
                <a:latin typeface="Arial" charset="0"/>
                <a:cs typeface="Arial" charset="0"/>
              </a:rPr>
              <a:t>Sowohl im SIS als auch in der Strahlführung.</a:t>
            </a:r>
          </a:p>
          <a:p>
            <a:pPr eaLnBrk="1" hangingPunct="1">
              <a:lnSpc>
                <a:spcPct val="90000"/>
              </a:lnSpc>
            </a:pPr>
            <a:r>
              <a:rPr lang="de-DE" sz="2200" smtClean="0">
                <a:latin typeface="Arial" charset="0"/>
                <a:cs typeface="Arial" charset="0"/>
              </a:rPr>
              <a:t>Wird z.B. der Kühler später</a:t>
            </a:r>
            <a:br>
              <a:rPr lang="de-DE" sz="2200" smtClean="0">
                <a:latin typeface="Arial" charset="0"/>
                <a:cs typeface="Arial" charset="0"/>
              </a:rPr>
            </a:br>
            <a:r>
              <a:rPr lang="de-DE" sz="2200" smtClean="0">
                <a:latin typeface="Arial" charset="0"/>
                <a:cs typeface="Arial" charset="0"/>
              </a:rPr>
              <a:t>zugeschaltet: Nochmal gucken! </a:t>
            </a:r>
          </a:p>
          <a:p>
            <a:pPr eaLnBrk="1" hangingPunct="1">
              <a:lnSpc>
                <a:spcPct val="90000"/>
              </a:lnSpc>
            </a:pPr>
            <a:r>
              <a:rPr lang="de-DE" sz="2200" smtClean="0">
                <a:latin typeface="Arial" charset="0"/>
                <a:cs typeface="Arial" charset="0"/>
              </a:rPr>
              <a:t>Zur Überprüfung aller Geräte muss der </a:t>
            </a:r>
            <a:br>
              <a:rPr lang="de-DE" sz="2200" smtClean="0">
                <a:latin typeface="Arial" charset="0"/>
                <a:cs typeface="Arial" charset="0"/>
              </a:rPr>
            </a:br>
            <a:r>
              <a:rPr lang="de-DE" sz="2200" smtClean="0">
                <a:latin typeface="Arial" charset="0"/>
                <a:cs typeface="Arial" charset="0"/>
              </a:rPr>
              <a:t>virtuelle Beschleuniger (leider) einmal</a:t>
            </a:r>
            <a:br>
              <a:rPr lang="de-DE" sz="2200" smtClean="0">
                <a:latin typeface="Arial" charset="0"/>
                <a:cs typeface="Arial" charset="0"/>
              </a:rPr>
            </a:br>
            <a:r>
              <a:rPr lang="de-DE" sz="2200" smtClean="0">
                <a:latin typeface="Arial" charset="0"/>
                <a:cs typeface="Arial" charset="0"/>
              </a:rPr>
              <a:t>gelaufen sein. </a:t>
            </a:r>
          </a:p>
          <a:p>
            <a:pPr eaLnBrk="1" hangingPunct="1">
              <a:lnSpc>
                <a:spcPct val="90000"/>
              </a:lnSpc>
            </a:pPr>
            <a:endParaRPr lang="de-DE" sz="2200" smtClean="0">
              <a:latin typeface="Arial" charset="0"/>
              <a:cs typeface="Arial" charset="0"/>
            </a:endParaRPr>
          </a:p>
        </p:txBody>
      </p:sp>
      <p:pic>
        <p:nvPicPr>
          <p:cNvPr id="14339" name="Picture 2" descr="\\WinfilesvG\ben$Root\stadlm\Eigene Dateien\Vortraege\Operatuersausbildung\2016\Bilder\suzy.png"/>
          <p:cNvPicPr>
            <a:picLocks noChangeAspect="1" noChangeArrowheads="1"/>
          </p:cNvPicPr>
          <p:nvPr/>
        </p:nvPicPr>
        <p:blipFill>
          <a:blip r:embed="rId2"/>
          <a:srcRect/>
          <a:stretch>
            <a:fillRect/>
          </a:stretch>
        </p:blipFill>
        <p:spPr bwMode="auto">
          <a:xfrm>
            <a:off x="938213" y="1289050"/>
            <a:ext cx="2462212" cy="1001713"/>
          </a:xfrm>
          <a:prstGeom prst="rect">
            <a:avLst/>
          </a:prstGeom>
          <a:noFill/>
          <a:ln w="9525">
            <a:noFill/>
            <a:miter lim="800000"/>
            <a:headEnd/>
            <a:tailEnd/>
          </a:ln>
        </p:spPr>
      </p:pic>
      <p:pic>
        <p:nvPicPr>
          <p:cNvPr id="14340" name="Picture 2" descr="\\WinfilesvG\ben$Root\stadlm\Eigene Dateien\Vortraege\Operatuersausbildung\2016\Bilder\scontrol.png"/>
          <p:cNvPicPr>
            <a:picLocks noChangeAspect="1" noChangeArrowheads="1"/>
          </p:cNvPicPr>
          <p:nvPr/>
        </p:nvPicPr>
        <p:blipFill>
          <a:blip r:embed="rId3"/>
          <a:srcRect/>
          <a:stretch>
            <a:fillRect/>
          </a:stretch>
        </p:blipFill>
        <p:spPr bwMode="auto">
          <a:xfrm>
            <a:off x="6067425" y="4168775"/>
            <a:ext cx="2946400" cy="1909763"/>
          </a:xfrm>
          <a:prstGeom prst="rect">
            <a:avLst/>
          </a:prstGeom>
          <a:noFill/>
          <a:ln w="9525">
            <a:noFill/>
            <a:miter lim="800000"/>
            <a:headEnd/>
            <a:tailEnd/>
          </a:ln>
        </p:spPr>
      </p:pic>
      <p:sp>
        <p:nvSpPr>
          <p:cNvPr id="14341" name="Textfeld 4"/>
          <p:cNvSpPr txBox="1">
            <a:spLocks noChangeArrowheads="1"/>
          </p:cNvSpPr>
          <p:nvPr/>
        </p:nvSpPr>
        <p:spPr bwMode="auto">
          <a:xfrm>
            <a:off x="3524250" y="1290638"/>
            <a:ext cx="1544638" cy="369887"/>
          </a:xfrm>
          <a:prstGeom prst="rect">
            <a:avLst/>
          </a:prstGeom>
          <a:noFill/>
          <a:ln w="9525">
            <a:noFill/>
            <a:miter lim="800000"/>
            <a:headEnd/>
            <a:tailEnd/>
          </a:ln>
        </p:spPr>
        <p:txBody>
          <a:bodyPr wrap="none">
            <a:spAutoFit/>
          </a:bodyPr>
          <a:lstStyle/>
          <a:p>
            <a:r>
              <a:rPr lang="de-DE" b="1"/>
              <a:t>Pulszentrale</a:t>
            </a:r>
          </a:p>
        </p:txBody>
      </p:sp>
      <p:sp>
        <p:nvSpPr>
          <p:cNvPr id="14342" name="Textfeld 6"/>
          <p:cNvSpPr txBox="1">
            <a:spLocks noChangeArrowheads="1"/>
          </p:cNvSpPr>
          <p:nvPr/>
        </p:nvSpPr>
        <p:spPr bwMode="auto">
          <a:xfrm>
            <a:off x="6067425" y="6140450"/>
            <a:ext cx="1441450" cy="368300"/>
          </a:xfrm>
          <a:prstGeom prst="rect">
            <a:avLst/>
          </a:prstGeom>
          <a:noFill/>
          <a:ln w="9525">
            <a:noFill/>
            <a:miter lim="800000"/>
            <a:headEnd/>
            <a:tailEnd/>
          </a:ln>
        </p:spPr>
        <p:txBody>
          <a:bodyPr wrap="none">
            <a:spAutoFit/>
          </a:bodyPr>
          <a:lstStyle/>
          <a:p>
            <a:r>
              <a:rPr lang="de-DE" b="1"/>
              <a:t>SIS Control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title"/>
          </p:nvPr>
        </p:nvSpPr>
        <p:spPr>
          <a:xfrm>
            <a:off x="422275" y="98425"/>
            <a:ext cx="6854825" cy="787400"/>
          </a:xfrm>
        </p:spPr>
        <p:txBody>
          <a:bodyPr/>
          <a:lstStyle/>
          <a:p>
            <a:pPr eaLnBrk="1" hangingPunct="1"/>
            <a:r>
              <a:rPr lang="de-DE" smtClean="0">
                <a:latin typeface="Arial" charset="0"/>
                <a:cs typeface="Arial" charset="0"/>
              </a:rPr>
              <a:t>SISMODI Überblick</a:t>
            </a:r>
          </a:p>
        </p:txBody>
      </p:sp>
      <p:pic>
        <p:nvPicPr>
          <p:cNvPr id="15362" name="Picture 4" descr="\\WinfilesvG\ben$Root\stadlm\Eigene Dateien\Vortraege\Operatuersausbildung\2016\Bilder\AXP344-20141026-060037.GIF"/>
          <p:cNvPicPr>
            <a:picLocks noChangeAspect="1" noChangeArrowheads="1"/>
          </p:cNvPicPr>
          <p:nvPr/>
        </p:nvPicPr>
        <p:blipFill>
          <a:blip r:embed="rId2"/>
          <a:srcRect/>
          <a:stretch>
            <a:fillRect/>
          </a:stretch>
        </p:blipFill>
        <p:spPr bwMode="auto">
          <a:xfrm>
            <a:off x="2286000" y="1743075"/>
            <a:ext cx="4724400" cy="4429125"/>
          </a:xfrm>
          <a:prstGeom prst="rect">
            <a:avLst/>
          </a:prstGeom>
          <a:noFill/>
          <a:ln w="9525">
            <a:noFill/>
            <a:miter lim="800000"/>
            <a:headEnd/>
            <a:tailEnd/>
          </a:ln>
        </p:spPr>
      </p:pic>
      <p:sp>
        <p:nvSpPr>
          <p:cNvPr id="3" name="Abgerundetes Rechteck 2"/>
          <p:cNvSpPr/>
          <p:nvPr/>
        </p:nvSpPr>
        <p:spPr>
          <a:xfrm>
            <a:off x="2095500" y="1524000"/>
            <a:ext cx="2552700" cy="647700"/>
          </a:xfrm>
          <a:prstGeom prst="roundRect">
            <a:avLst/>
          </a:prstGeom>
          <a:solidFill>
            <a:srgbClr val="FDBB63">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364" name="Textfeld 3"/>
          <p:cNvSpPr txBox="1">
            <a:spLocks noChangeArrowheads="1"/>
          </p:cNvSpPr>
          <p:nvPr/>
        </p:nvSpPr>
        <p:spPr bwMode="auto">
          <a:xfrm>
            <a:off x="179388" y="1263650"/>
            <a:ext cx="1916112" cy="368300"/>
          </a:xfrm>
          <a:prstGeom prst="rect">
            <a:avLst/>
          </a:prstGeom>
          <a:noFill/>
          <a:ln w="9525">
            <a:noFill/>
            <a:miter lim="800000"/>
            <a:headEnd/>
            <a:tailEnd/>
          </a:ln>
        </p:spPr>
        <p:txBody>
          <a:bodyPr wrap="none">
            <a:spAutoFit/>
          </a:bodyPr>
          <a:lstStyle/>
          <a:p>
            <a:r>
              <a:rPr lang="de-DE"/>
              <a:t>1. bin ich richtig?</a:t>
            </a:r>
          </a:p>
        </p:txBody>
      </p:sp>
      <p:cxnSp>
        <p:nvCxnSpPr>
          <p:cNvPr id="6" name="Gerade Verbindung mit Pfeil 5"/>
          <p:cNvCxnSpPr/>
          <p:nvPr/>
        </p:nvCxnSpPr>
        <p:spPr>
          <a:xfrm>
            <a:off x="1971675" y="1504950"/>
            <a:ext cx="676275" cy="23812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Abgerundetes Rechteck 12"/>
          <p:cNvSpPr/>
          <p:nvPr/>
        </p:nvSpPr>
        <p:spPr>
          <a:xfrm>
            <a:off x="2095500" y="2009775"/>
            <a:ext cx="1838325" cy="2428875"/>
          </a:xfrm>
          <a:prstGeom prst="roundRect">
            <a:avLst/>
          </a:prstGeom>
          <a:solidFill>
            <a:srgbClr val="FDBB63">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367" name="Textfeld 13"/>
          <p:cNvSpPr txBox="1">
            <a:spLocks noChangeArrowheads="1"/>
          </p:cNvSpPr>
          <p:nvPr/>
        </p:nvSpPr>
        <p:spPr bwMode="auto">
          <a:xfrm>
            <a:off x="179388" y="2352675"/>
            <a:ext cx="1800225" cy="647700"/>
          </a:xfrm>
          <a:prstGeom prst="rect">
            <a:avLst/>
          </a:prstGeom>
          <a:noFill/>
          <a:ln w="9525">
            <a:noFill/>
            <a:miter lim="800000"/>
            <a:headEnd/>
            <a:tailEnd/>
          </a:ln>
        </p:spPr>
        <p:txBody>
          <a:bodyPr wrap="none">
            <a:spAutoFit/>
          </a:bodyPr>
          <a:lstStyle/>
          <a:p>
            <a:r>
              <a:rPr lang="de-DE"/>
              <a:t>3. Injektions-</a:t>
            </a:r>
            <a:br>
              <a:rPr lang="de-DE"/>
            </a:br>
            <a:r>
              <a:rPr lang="de-DE"/>
              <a:t>    einstellungen</a:t>
            </a:r>
          </a:p>
        </p:txBody>
      </p:sp>
      <p:cxnSp>
        <p:nvCxnSpPr>
          <p:cNvPr id="15" name="Gerade Verbindung mit Pfeil 14"/>
          <p:cNvCxnSpPr/>
          <p:nvPr/>
        </p:nvCxnSpPr>
        <p:spPr>
          <a:xfrm>
            <a:off x="1876425" y="2595563"/>
            <a:ext cx="676275" cy="23812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Abgerundetes Rechteck 15"/>
          <p:cNvSpPr/>
          <p:nvPr/>
        </p:nvSpPr>
        <p:spPr>
          <a:xfrm>
            <a:off x="4572000" y="1624013"/>
            <a:ext cx="809625" cy="471487"/>
          </a:xfrm>
          <a:prstGeom prst="roundRect">
            <a:avLst/>
          </a:prstGeom>
          <a:solidFill>
            <a:srgbClr val="FDBB63">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370" name="Textfeld 16"/>
          <p:cNvSpPr txBox="1">
            <a:spLocks noChangeArrowheads="1"/>
          </p:cNvSpPr>
          <p:nvPr/>
        </p:nvSpPr>
        <p:spPr bwMode="auto">
          <a:xfrm>
            <a:off x="4976813" y="1339850"/>
            <a:ext cx="3365500" cy="368300"/>
          </a:xfrm>
          <a:prstGeom prst="rect">
            <a:avLst/>
          </a:prstGeom>
          <a:noFill/>
          <a:ln w="9525">
            <a:noFill/>
            <a:miter lim="800000"/>
            <a:headEnd/>
            <a:tailEnd/>
          </a:ln>
        </p:spPr>
        <p:txBody>
          <a:bodyPr wrap="none">
            <a:spAutoFit/>
          </a:bodyPr>
          <a:lstStyle/>
          <a:p>
            <a:r>
              <a:rPr lang="de-DE"/>
              <a:t>2. Extraktionsart: </a:t>
            </a:r>
            <a:r>
              <a:rPr lang="de-DE">
                <a:solidFill>
                  <a:srgbClr val="FF0000"/>
                </a:solidFill>
              </a:rPr>
              <a:t>ACHTUNG!!! </a:t>
            </a:r>
          </a:p>
        </p:txBody>
      </p:sp>
      <p:sp>
        <p:nvSpPr>
          <p:cNvPr id="18" name="Abgerundetes Rechteck 17"/>
          <p:cNvSpPr/>
          <p:nvPr/>
        </p:nvSpPr>
        <p:spPr>
          <a:xfrm>
            <a:off x="3729038" y="1858963"/>
            <a:ext cx="1838325" cy="1214437"/>
          </a:xfrm>
          <a:prstGeom prst="roundRect">
            <a:avLst/>
          </a:prstGeom>
          <a:solidFill>
            <a:srgbClr val="FDBB63">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372" name="Textfeld 18"/>
          <p:cNvSpPr txBox="1">
            <a:spLocks noChangeArrowheads="1"/>
          </p:cNvSpPr>
          <p:nvPr/>
        </p:nvSpPr>
        <p:spPr bwMode="auto">
          <a:xfrm>
            <a:off x="7010400" y="1847850"/>
            <a:ext cx="1784350" cy="641350"/>
          </a:xfrm>
          <a:prstGeom prst="rect">
            <a:avLst/>
          </a:prstGeom>
          <a:noFill/>
          <a:ln w="9525">
            <a:noFill/>
            <a:miter lim="800000"/>
            <a:headEnd/>
            <a:tailEnd/>
          </a:ln>
        </p:spPr>
        <p:txBody>
          <a:bodyPr wrap="none">
            <a:spAutoFit/>
          </a:bodyPr>
          <a:lstStyle/>
          <a:p>
            <a:r>
              <a:rPr lang="de-DE"/>
              <a:t>6. Flattop-</a:t>
            </a:r>
            <a:br>
              <a:rPr lang="de-DE"/>
            </a:br>
            <a:r>
              <a:rPr lang="de-DE"/>
              <a:t>    einstellungen</a:t>
            </a:r>
          </a:p>
        </p:txBody>
      </p:sp>
      <p:cxnSp>
        <p:nvCxnSpPr>
          <p:cNvPr id="20" name="Gerade Verbindung mit Pfeil 19"/>
          <p:cNvCxnSpPr/>
          <p:nvPr/>
        </p:nvCxnSpPr>
        <p:spPr>
          <a:xfrm flipH="1">
            <a:off x="5381625" y="2220913"/>
            <a:ext cx="1962150" cy="24606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Abgerundetes Rechteck 22"/>
          <p:cNvSpPr/>
          <p:nvPr/>
        </p:nvSpPr>
        <p:spPr>
          <a:xfrm>
            <a:off x="5381625" y="3754438"/>
            <a:ext cx="1628775" cy="398462"/>
          </a:xfrm>
          <a:prstGeom prst="roundRect">
            <a:avLst/>
          </a:prstGeom>
          <a:solidFill>
            <a:srgbClr val="FDBB63">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375" name="Textfeld 23"/>
          <p:cNvSpPr txBox="1">
            <a:spLocks noChangeArrowheads="1"/>
          </p:cNvSpPr>
          <p:nvPr/>
        </p:nvSpPr>
        <p:spPr bwMode="auto">
          <a:xfrm>
            <a:off x="7010400" y="3765550"/>
            <a:ext cx="1454150" cy="368300"/>
          </a:xfrm>
          <a:prstGeom prst="rect">
            <a:avLst/>
          </a:prstGeom>
          <a:noFill/>
          <a:ln w="9525">
            <a:noFill/>
            <a:miter lim="800000"/>
            <a:headEnd/>
            <a:tailEnd/>
          </a:ln>
        </p:spPr>
        <p:txBody>
          <a:bodyPr wrap="none">
            <a:spAutoFit/>
          </a:bodyPr>
          <a:lstStyle/>
          <a:p>
            <a:r>
              <a:rPr lang="de-DE"/>
              <a:t>4. Ramprate</a:t>
            </a:r>
          </a:p>
        </p:txBody>
      </p:sp>
      <p:sp>
        <p:nvSpPr>
          <p:cNvPr id="25" name="Abgerundetes Rechteck 24"/>
          <p:cNvSpPr/>
          <p:nvPr/>
        </p:nvSpPr>
        <p:spPr>
          <a:xfrm>
            <a:off x="5276850" y="2466975"/>
            <a:ext cx="1789113" cy="1214438"/>
          </a:xfrm>
          <a:prstGeom prst="roundRect">
            <a:avLst/>
          </a:prstGeom>
          <a:solidFill>
            <a:srgbClr val="FDBB63">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377" name="Textfeld 25"/>
          <p:cNvSpPr txBox="1">
            <a:spLocks noChangeArrowheads="1"/>
          </p:cNvSpPr>
          <p:nvPr/>
        </p:nvSpPr>
        <p:spPr bwMode="auto">
          <a:xfrm>
            <a:off x="7010400" y="2892425"/>
            <a:ext cx="2198688" cy="369888"/>
          </a:xfrm>
          <a:prstGeom prst="rect">
            <a:avLst/>
          </a:prstGeom>
          <a:noFill/>
          <a:ln w="9525">
            <a:noFill/>
            <a:miter lim="800000"/>
            <a:headEnd/>
            <a:tailEnd/>
          </a:ln>
        </p:spPr>
        <p:txBody>
          <a:bodyPr wrap="none">
            <a:spAutoFit/>
          </a:bodyPr>
          <a:lstStyle/>
          <a:p>
            <a:r>
              <a:rPr lang="de-DE"/>
              <a:t>5. HF Einstellungen</a:t>
            </a:r>
          </a:p>
        </p:txBody>
      </p:sp>
      <p:sp>
        <p:nvSpPr>
          <p:cNvPr id="27" name="Abgerundetes Rechteck 26"/>
          <p:cNvSpPr/>
          <p:nvPr/>
        </p:nvSpPr>
        <p:spPr>
          <a:xfrm>
            <a:off x="3729038" y="3000375"/>
            <a:ext cx="1838325" cy="1214438"/>
          </a:xfrm>
          <a:prstGeom prst="roundRect">
            <a:avLst/>
          </a:prstGeom>
          <a:solidFill>
            <a:srgbClr val="FDBB63">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8" name="Abgerundetes Rechteck 27"/>
          <p:cNvSpPr/>
          <p:nvPr/>
        </p:nvSpPr>
        <p:spPr>
          <a:xfrm>
            <a:off x="5381625" y="4152900"/>
            <a:ext cx="1628775" cy="914400"/>
          </a:xfrm>
          <a:prstGeom prst="roundRect">
            <a:avLst/>
          </a:prstGeom>
          <a:solidFill>
            <a:srgbClr val="FDBB63">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cxnSp>
        <p:nvCxnSpPr>
          <p:cNvPr id="29" name="Gerade Verbindung mit Pfeil 28"/>
          <p:cNvCxnSpPr/>
          <p:nvPr/>
        </p:nvCxnSpPr>
        <p:spPr>
          <a:xfrm>
            <a:off x="1884363" y="3505200"/>
            <a:ext cx="2387600" cy="23812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Gerade Verbindung mit Pfeil 30"/>
          <p:cNvCxnSpPr/>
          <p:nvPr/>
        </p:nvCxnSpPr>
        <p:spPr>
          <a:xfrm>
            <a:off x="1884363" y="3505200"/>
            <a:ext cx="3683000" cy="10287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382" name="Textfeld 32"/>
          <p:cNvSpPr txBox="1">
            <a:spLocks noChangeArrowheads="1"/>
          </p:cNvSpPr>
          <p:nvPr/>
        </p:nvSpPr>
        <p:spPr bwMode="auto">
          <a:xfrm>
            <a:off x="179388" y="3384550"/>
            <a:ext cx="1784350" cy="641350"/>
          </a:xfrm>
          <a:prstGeom prst="rect">
            <a:avLst/>
          </a:prstGeom>
          <a:noFill/>
          <a:ln w="9525">
            <a:noFill/>
            <a:miter lim="800000"/>
            <a:headEnd/>
            <a:tailEnd/>
          </a:ln>
        </p:spPr>
        <p:txBody>
          <a:bodyPr wrap="none">
            <a:spAutoFit/>
          </a:bodyPr>
          <a:lstStyle/>
          <a:p>
            <a:r>
              <a:rPr lang="de-DE"/>
              <a:t>7. Extraktions-</a:t>
            </a:r>
            <a:br>
              <a:rPr lang="de-DE"/>
            </a:br>
            <a:r>
              <a:rPr lang="de-DE"/>
              <a:t>    einstellungen</a:t>
            </a:r>
          </a:p>
        </p:txBody>
      </p:sp>
      <p:sp>
        <p:nvSpPr>
          <p:cNvPr id="34" name="Abgerundetes Rechteck 33"/>
          <p:cNvSpPr/>
          <p:nvPr/>
        </p:nvSpPr>
        <p:spPr>
          <a:xfrm>
            <a:off x="2095500" y="4438650"/>
            <a:ext cx="1838325" cy="1214438"/>
          </a:xfrm>
          <a:prstGeom prst="roundRect">
            <a:avLst/>
          </a:prstGeom>
          <a:solidFill>
            <a:srgbClr val="FDBB63">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5" name="Abgerundetes Rechteck 34"/>
          <p:cNvSpPr/>
          <p:nvPr/>
        </p:nvSpPr>
        <p:spPr>
          <a:xfrm>
            <a:off x="6243638" y="5195888"/>
            <a:ext cx="814387" cy="976312"/>
          </a:xfrm>
          <a:prstGeom prst="roundRect">
            <a:avLst/>
          </a:prstGeom>
          <a:solidFill>
            <a:srgbClr val="FDBB63">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385" name="Textfeld 35"/>
          <p:cNvSpPr txBox="1">
            <a:spLocks noChangeArrowheads="1"/>
          </p:cNvSpPr>
          <p:nvPr/>
        </p:nvSpPr>
        <p:spPr bwMode="auto">
          <a:xfrm>
            <a:off x="7010400" y="5195888"/>
            <a:ext cx="1741488" cy="369887"/>
          </a:xfrm>
          <a:prstGeom prst="rect">
            <a:avLst/>
          </a:prstGeom>
          <a:noFill/>
          <a:ln w="9525">
            <a:noFill/>
            <a:miter lim="800000"/>
            <a:headEnd/>
            <a:tailEnd/>
          </a:ln>
        </p:spPr>
        <p:txBody>
          <a:bodyPr wrap="none">
            <a:spAutoFit/>
          </a:bodyPr>
          <a:lstStyle/>
          <a:p>
            <a:r>
              <a:rPr lang="de-DE"/>
              <a:t>0. „Verwaltung“</a:t>
            </a:r>
          </a:p>
        </p:txBody>
      </p:sp>
      <p:sp>
        <p:nvSpPr>
          <p:cNvPr id="15386" name="Textfeld 36"/>
          <p:cNvSpPr txBox="1">
            <a:spLocks noChangeArrowheads="1"/>
          </p:cNvSpPr>
          <p:nvPr/>
        </p:nvSpPr>
        <p:spPr bwMode="auto">
          <a:xfrm>
            <a:off x="179388" y="4533900"/>
            <a:ext cx="1784350" cy="641350"/>
          </a:xfrm>
          <a:prstGeom prst="rect">
            <a:avLst/>
          </a:prstGeom>
          <a:noFill/>
          <a:ln w="9525">
            <a:noFill/>
            <a:miter lim="800000"/>
            <a:headEnd/>
            <a:tailEnd/>
          </a:ln>
        </p:spPr>
        <p:txBody>
          <a:bodyPr wrap="none">
            <a:spAutoFit/>
          </a:bodyPr>
          <a:lstStyle/>
          <a:p>
            <a:r>
              <a:rPr lang="de-DE"/>
              <a:t>8. Kühler-</a:t>
            </a:r>
            <a:br>
              <a:rPr lang="de-DE"/>
            </a:br>
            <a:r>
              <a:rPr lang="de-DE"/>
              <a:t>    einstellungen</a:t>
            </a:r>
          </a:p>
        </p:txBody>
      </p:sp>
      <p:cxnSp>
        <p:nvCxnSpPr>
          <p:cNvPr id="38" name="Gerade Verbindung mit Pfeil 37"/>
          <p:cNvCxnSpPr/>
          <p:nvPr/>
        </p:nvCxnSpPr>
        <p:spPr>
          <a:xfrm>
            <a:off x="1876425" y="4797425"/>
            <a:ext cx="676275" cy="23812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Gerade Verbindung mit Pfeil 38"/>
          <p:cNvCxnSpPr>
            <a:stCxn id="25" idx="3"/>
          </p:cNvCxnSpPr>
          <p:nvPr/>
        </p:nvCxnSpPr>
        <p:spPr>
          <a:xfrm flipH="1">
            <a:off x="6659563" y="3073400"/>
            <a:ext cx="406400"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Gerade Verbindung mit Pfeil 43"/>
          <p:cNvCxnSpPr/>
          <p:nvPr/>
        </p:nvCxnSpPr>
        <p:spPr>
          <a:xfrm flipH="1">
            <a:off x="6664325" y="3949700"/>
            <a:ext cx="406400"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p:txBody>
          <a:bodyPr/>
          <a:lstStyle/>
          <a:p>
            <a:r>
              <a:rPr lang="de-DE" smtClean="0">
                <a:latin typeface="Arial" charset="0"/>
                <a:cs typeface="Arial" charset="0"/>
              </a:rPr>
              <a:t>Das Leben kann einfach sein</a:t>
            </a:r>
          </a:p>
        </p:txBody>
      </p:sp>
      <p:sp>
        <p:nvSpPr>
          <p:cNvPr id="16386" name="Rectangle 3"/>
          <p:cNvSpPr>
            <a:spLocks noGrp="1"/>
          </p:cNvSpPr>
          <p:nvPr>
            <p:ph type="body" idx="4294967295"/>
          </p:nvPr>
        </p:nvSpPr>
        <p:spPr/>
        <p:txBody>
          <a:bodyPr/>
          <a:lstStyle/>
          <a:p>
            <a:r>
              <a:rPr lang="de-DE" smtClean="0">
                <a:latin typeface="Arial" charset="0"/>
                <a:cs typeface="Arial" charset="0"/>
              </a:rPr>
              <a:t>Wenn schon eine Maschine mit der richtigen Ionensorte existiert kann man kopieren (-&gt; Soll Soll). </a:t>
            </a:r>
          </a:p>
          <a:p>
            <a:r>
              <a:rPr lang="de-DE" smtClean="0">
                <a:latin typeface="Arial" charset="0"/>
                <a:cs typeface="Arial" charset="0"/>
              </a:rPr>
              <a:t>Beim Umstellen der Extraktionsart geht alles verloren, aber man kann zumindest die Injektionsparameter der existierenden Maschine verwenden. </a:t>
            </a:r>
          </a:p>
          <a:p>
            <a:r>
              <a:rPr lang="de-DE" smtClean="0">
                <a:latin typeface="Arial" charset="0"/>
                <a:cs typeface="Arial" charset="0"/>
              </a:rPr>
              <a:t>Auch eine ungekühlte Maschine ist zumindest ein besserer Startpunkt als von Null anzufangen für eine Maschine mit Kühlung.</a:t>
            </a:r>
          </a:p>
          <a:p>
            <a:r>
              <a:rPr lang="de-DE" smtClean="0">
                <a:latin typeface="Arial" charset="0"/>
                <a:cs typeface="Arial" charset="0"/>
              </a:rPr>
              <a:t>Wenn man eine Maschine auf Dump eingestellt hat kann man manchmal parallel zum Experiment mit kleiner Wiederholrate „Voreinstellen“ bzw. nachoptimieren.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si-folienmaster-2014-II">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gsi-folienmaster-2014-II</Template>
  <TotalTime>0</TotalTime>
  <Words>1568</Words>
  <Application>Microsoft Office PowerPoint</Application>
  <PresentationFormat>On-screen Show (4:3)</PresentationFormat>
  <Paragraphs>209</Paragraphs>
  <Slides>30</Slides>
  <Notes>0</Notes>
  <HiddenSlides>0</HiddenSlides>
  <MMClips>0</MMClips>
  <ScaleCrop>false</ScaleCrop>
  <HeadingPairs>
    <vt:vector size="8" baseType="variant">
      <vt:variant>
        <vt:lpstr>Fonts Used</vt:lpstr>
      </vt:variant>
      <vt:variant>
        <vt:i4>6</vt:i4>
      </vt:variant>
      <vt:variant>
        <vt:lpstr>Design Template</vt:lpstr>
      </vt:variant>
      <vt:variant>
        <vt:i4>5</vt:i4>
      </vt:variant>
      <vt:variant>
        <vt:lpstr>Embedded OLE Servers</vt:lpstr>
      </vt:variant>
      <vt:variant>
        <vt:i4>2</vt:i4>
      </vt:variant>
      <vt:variant>
        <vt:lpstr>Slide Titles</vt:lpstr>
      </vt:variant>
      <vt:variant>
        <vt:i4>30</vt:i4>
      </vt:variant>
    </vt:vector>
  </HeadingPairs>
  <TitlesOfParts>
    <vt:vector size="43" baseType="lpstr">
      <vt:lpstr>Arial</vt:lpstr>
      <vt:lpstr>Wingdings</vt:lpstr>
      <vt:lpstr>Calibri</vt:lpstr>
      <vt:lpstr>Arial Unicode MS</vt:lpstr>
      <vt:lpstr>Times New Roman</vt:lpstr>
      <vt:lpstr>Symbol</vt:lpstr>
      <vt:lpstr>gsi-folienmaster-2014-II</vt:lpstr>
      <vt:lpstr>gsi-folienmaster-2014-II</vt:lpstr>
      <vt:lpstr>gsi-folienmaster-2014-II</vt:lpstr>
      <vt:lpstr>gsi-folienmaster-2014-II</vt:lpstr>
      <vt:lpstr>gsi-folienmaster-2014-II</vt:lpstr>
      <vt:lpstr>Equation</vt:lpstr>
      <vt:lpstr>CorelDRAW</vt:lpstr>
      <vt:lpstr>SIS Einstellungen mit SIS Modi</vt:lpstr>
      <vt:lpstr>Inhalt</vt:lpstr>
      <vt:lpstr>Bevor es losgeht</vt:lpstr>
      <vt:lpstr>SISMODI starten</vt:lpstr>
      <vt:lpstr>Superzyklus einrichten, Pulszentrale steht!</vt:lpstr>
      <vt:lpstr>Überlegungen zu virtuellen Beschleunigern</vt:lpstr>
      <vt:lpstr>Überlegungen vor dem Starten der Pulszentrale</vt:lpstr>
      <vt:lpstr>SISMODI Überblick</vt:lpstr>
      <vt:lpstr>Das Leben kann einfach sein</vt:lpstr>
      <vt:lpstr>Injektion einstellen 1</vt:lpstr>
      <vt:lpstr>SIS18 Arbeitspunkte </vt:lpstr>
      <vt:lpstr>Injektion einstellen 2</vt:lpstr>
      <vt:lpstr>Injektionseffizienz überprüfen </vt:lpstr>
      <vt:lpstr>Transverse (horizontal) multi-turn injection</vt:lpstr>
      <vt:lpstr>Effizienz der Multiturninjektion hängt von Unilac-Emitanz ab</vt:lpstr>
      <vt:lpstr>Injektion zusammengefasst</vt:lpstr>
      <vt:lpstr>HF Einfang und HF Amplitude</vt:lpstr>
      <vt:lpstr>HF Einfang und Energie</vt:lpstr>
      <vt:lpstr>Schnellere Rampen brauchen mehr HF Spannung: U28+ mit konstanter Spannung und mehr dB/dt</vt:lpstr>
      <vt:lpstr>Umbunchen? Aus 4 mach 1 z.B. für ESR</vt:lpstr>
      <vt:lpstr>Extraktion und Strahlziel</vt:lpstr>
      <vt:lpstr>Schnelle Extraktion</vt:lpstr>
      <vt:lpstr>Langsame Extraktion I</vt:lpstr>
      <vt:lpstr>Langsame Extraktion II</vt:lpstr>
      <vt:lpstr>Orbitkorrektur</vt:lpstr>
      <vt:lpstr>Expertenblatt</vt:lpstr>
      <vt:lpstr>SIS Kühler</vt:lpstr>
      <vt:lpstr>Probleme, die auch nicht mit Expertenblatt zu beheben sind</vt:lpstr>
      <vt:lpstr>Ausblick</vt:lpstr>
      <vt:lpstr>Extrafolie: Langsamer Trafo</vt:lpstr>
    </vt:vector>
  </TitlesOfParts>
  <Company>GSI Helmholzzentrum für Schwerionenforschung mbH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 Einstellungen mit SIS Modi</dc:title>
  <dc:creator>Dr. Jens Stadlmann</dc:creator>
  <cp:lastModifiedBy>Jens Stadlmann</cp:lastModifiedBy>
  <cp:revision>53</cp:revision>
  <dcterms:created xsi:type="dcterms:W3CDTF">2016-02-03T13:15:39Z</dcterms:created>
  <dcterms:modified xsi:type="dcterms:W3CDTF">2016-02-04T21:47:39Z</dcterms:modified>
</cp:coreProperties>
</file>