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57" r:id="rId3"/>
    <p:sldId id="258" r:id="rId4"/>
    <p:sldId id="274" r:id="rId5"/>
    <p:sldId id="262" r:id="rId6"/>
    <p:sldId id="260" r:id="rId7"/>
    <p:sldId id="263" r:id="rId8"/>
    <p:sldId id="264" r:id="rId9"/>
    <p:sldId id="273" r:id="rId10"/>
    <p:sldId id="27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9" autoAdjust="0"/>
  </p:normalViewPr>
  <p:slideViewPr>
    <p:cSldViewPr>
      <p:cViewPr>
        <p:scale>
          <a:sx n="66" d="100"/>
          <a:sy n="66" d="100"/>
        </p:scale>
        <p:origin x="-37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93440-F9B9-4587-911D-B7DEE793D47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91A33B3-21EB-4CFC-AA92-A3C145801A65}">
      <dgm:prSet phldrT="[Text]"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de-DE" sz="2400" dirty="0" err="1" smtClean="0"/>
            <a:t>Bakeout</a:t>
          </a:r>
          <a:r>
            <a:rPr lang="de-DE" sz="2400" dirty="0" smtClean="0"/>
            <a:t> </a:t>
          </a:r>
          <a:r>
            <a:rPr lang="de-DE" sz="2400" dirty="0" err="1" smtClean="0"/>
            <a:t>system</a:t>
          </a:r>
          <a:endParaRPr lang="de-DE" sz="2400" dirty="0" smtClean="0"/>
        </a:p>
        <a:p>
          <a:r>
            <a:rPr lang="de-DE" sz="2400" dirty="0" smtClean="0"/>
            <a:t> </a:t>
          </a:r>
          <a:r>
            <a:rPr lang="de-DE" sz="2400" dirty="0" err="1" smtClean="0"/>
            <a:t>test</a:t>
          </a:r>
          <a:endParaRPr lang="en-US" sz="2400" dirty="0"/>
        </a:p>
      </dgm:t>
    </dgm:pt>
    <dgm:pt modelId="{68ED9895-710B-4F33-894E-A3F71B1D0E92}" type="parTrans" cxnId="{401C4992-9BD6-43CA-BF4E-BD089C20A452}">
      <dgm:prSet/>
      <dgm:spPr/>
      <dgm:t>
        <a:bodyPr/>
        <a:lstStyle/>
        <a:p>
          <a:endParaRPr lang="en-US"/>
        </a:p>
      </dgm:t>
    </dgm:pt>
    <dgm:pt modelId="{8CCAD4A3-5A7B-4F11-B7E0-F805FF90D360}" type="sibTrans" cxnId="{401C4992-9BD6-43CA-BF4E-BD089C20A452}">
      <dgm:prSet/>
      <dgm:spPr/>
      <dgm:t>
        <a:bodyPr/>
        <a:lstStyle/>
        <a:p>
          <a:endParaRPr lang="en-US"/>
        </a:p>
      </dgm:t>
    </dgm:pt>
    <dgm:pt modelId="{D3158AA3-C0CB-4C26-BDAA-A55DE97AE67B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pPr algn="just"/>
          <a:r>
            <a:rPr lang="de-DE" sz="2400" dirty="0" smtClean="0"/>
            <a:t>E-cooler </a:t>
          </a:r>
          <a:r>
            <a:rPr lang="de-DE" sz="2400" dirty="0" err="1" smtClean="0"/>
            <a:t>test</a:t>
          </a:r>
          <a:endParaRPr lang="en-US" sz="2400" dirty="0"/>
        </a:p>
      </dgm:t>
    </dgm:pt>
    <dgm:pt modelId="{8175ABF5-E38D-4603-874D-AED17235D2EC}" type="parTrans" cxnId="{1A8C03B1-9CF3-472C-A978-7CB88562E800}">
      <dgm:prSet/>
      <dgm:spPr/>
      <dgm:t>
        <a:bodyPr/>
        <a:lstStyle/>
        <a:p>
          <a:endParaRPr lang="en-US"/>
        </a:p>
      </dgm:t>
    </dgm:pt>
    <dgm:pt modelId="{38CE54D7-072D-4E78-AC39-3EA2A21CFC73}" type="sibTrans" cxnId="{1A8C03B1-9CF3-472C-A978-7CB88562E800}">
      <dgm:prSet/>
      <dgm:spPr/>
      <dgm:t>
        <a:bodyPr/>
        <a:lstStyle/>
        <a:p>
          <a:endParaRPr lang="en-US"/>
        </a:p>
      </dgm:t>
    </dgm:pt>
    <dgm:pt modelId="{89AF1847-22B9-4D4E-8BFE-C0CDBA1204B6}">
      <dgm:prSet phldrT="[Text]" custT="1"/>
      <dgm:spPr>
        <a:ln>
          <a:solidFill>
            <a:srgbClr val="FF66CC"/>
          </a:solidFill>
        </a:ln>
      </dgm:spPr>
      <dgm:t>
        <a:bodyPr/>
        <a:lstStyle/>
        <a:p>
          <a:r>
            <a:rPr lang="de-DE" sz="2200" dirty="0" smtClean="0">
              <a:solidFill>
                <a:schemeClr val="tx1"/>
              </a:solidFill>
            </a:rPr>
            <a:t>CRYRING@ESR:</a:t>
          </a:r>
        </a:p>
        <a:p>
          <a:r>
            <a:rPr lang="de-DE" sz="2200" dirty="0" err="1" smtClean="0">
              <a:solidFill>
                <a:schemeClr val="tx1"/>
              </a:solidFill>
            </a:rPr>
            <a:t>stored</a:t>
          </a:r>
          <a:r>
            <a:rPr lang="de-DE" sz="2200" dirty="0" smtClean="0">
              <a:solidFill>
                <a:schemeClr val="tx1"/>
              </a:solidFill>
            </a:rPr>
            <a:t> </a:t>
          </a:r>
          <a:r>
            <a:rPr lang="de-DE" sz="2200" dirty="0" err="1" smtClean="0">
              <a:solidFill>
                <a:schemeClr val="tx1"/>
              </a:solidFill>
            </a:rPr>
            <a:t>ions</a:t>
          </a:r>
          <a:endParaRPr lang="de-DE" sz="2200" dirty="0" smtClean="0">
            <a:solidFill>
              <a:schemeClr val="tx1"/>
            </a:solidFill>
          </a:endParaRPr>
        </a:p>
        <a:p>
          <a:r>
            <a:rPr lang="de-DE" sz="2200" dirty="0" smtClean="0">
              <a:solidFill>
                <a:schemeClr val="tx1"/>
              </a:solidFill>
            </a:rPr>
            <a:t>beam </a:t>
          </a:r>
          <a:r>
            <a:rPr lang="de-DE" sz="2200" dirty="0" err="1" smtClean="0">
              <a:solidFill>
                <a:schemeClr val="tx1"/>
              </a:solidFill>
            </a:rPr>
            <a:t>cooling</a:t>
          </a:r>
          <a:endParaRPr lang="en-US" sz="2200" dirty="0"/>
        </a:p>
      </dgm:t>
    </dgm:pt>
    <dgm:pt modelId="{CC727B73-BF49-4045-941A-02C9ED156B80}" type="parTrans" cxnId="{A1F57A34-42B8-49D4-AF89-96191BC199C7}">
      <dgm:prSet/>
      <dgm:spPr/>
      <dgm:t>
        <a:bodyPr/>
        <a:lstStyle/>
        <a:p>
          <a:endParaRPr lang="en-US"/>
        </a:p>
      </dgm:t>
    </dgm:pt>
    <dgm:pt modelId="{8D4A3EE6-AC64-4D53-AF1C-D3346E69F4B4}" type="sibTrans" cxnId="{A1F57A34-42B8-49D4-AF89-96191BC199C7}">
      <dgm:prSet/>
      <dgm:spPr/>
      <dgm:t>
        <a:bodyPr/>
        <a:lstStyle/>
        <a:p>
          <a:endParaRPr lang="en-US"/>
        </a:p>
      </dgm:t>
    </dgm:pt>
    <dgm:pt modelId="{8C3FEFBF-2548-4FBF-963B-A2A47A0DF4B0}">
      <dgm:prSet phldrT="[Text]" custT="1"/>
      <dgm:spPr>
        <a:ln>
          <a:solidFill>
            <a:srgbClr val="92D050"/>
          </a:solidFill>
        </a:ln>
      </dgm:spPr>
      <dgm:t>
        <a:bodyPr/>
        <a:lstStyle/>
        <a:p>
          <a:r>
            <a:rPr lang="de-DE" sz="2400" dirty="0" smtClean="0"/>
            <a:t>Test </a:t>
          </a:r>
          <a:r>
            <a:rPr lang="de-DE" sz="2400" dirty="0" err="1" smtClean="0"/>
            <a:t>of</a:t>
          </a:r>
          <a:r>
            <a:rPr lang="de-DE" sz="2400" dirty="0" smtClean="0"/>
            <a:t> </a:t>
          </a:r>
          <a:r>
            <a:rPr lang="de-DE" sz="2400" dirty="0" err="1" smtClean="0"/>
            <a:t>first</a:t>
          </a:r>
          <a:r>
            <a:rPr lang="de-DE" sz="2400" dirty="0" smtClean="0"/>
            <a:t> </a:t>
          </a:r>
          <a:r>
            <a:rPr lang="de-DE" sz="2400" dirty="0" err="1" smtClean="0"/>
            <a:t>experiment</a:t>
          </a:r>
          <a:endParaRPr lang="en-US" sz="2400" dirty="0"/>
        </a:p>
      </dgm:t>
    </dgm:pt>
    <dgm:pt modelId="{6378209B-0491-4BC1-AF5C-9F361E5C5834}" type="parTrans" cxnId="{9D4D4670-4D94-44E4-ABCF-7C716324DFF7}">
      <dgm:prSet/>
      <dgm:spPr/>
      <dgm:t>
        <a:bodyPr/>
        <a:lstStyle/>
        <a:p>
          <a:endParaRPr lang="en-US"/>
        </a:p>
      </dgm:t>
    </dgm:pt>
    <dgm:pt modelId="{E1A17006-477B-420B-ACC9-4ECE41A160DE}" type="sibTrans" cxnId="{9D4D4670-4D94-44E4-ABCF-7C716324DFF7}">
      <dgm:prSet/>
      <dgm:spPr/>
      <dgm:t>
        <a:bodyPr/>
        <a:lstStyle/>
        <a:p>
          <a:endParaRPr lang="en-US"/>
        </a:p>
      </dgm:t>
    </dgm:pt>
    <dgm:pt modelId="{590BDF57-B958-498C-9BD2-9FBB64C2C138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de-DE" sz="2400" dirty="0" err="1" smtClean="0"/>
            <a:t>Ready</a:t>
          </a:r>
          <a:r>
            <a:rPr lang="de-DE" sz="2400" dirty="0" smtClean="0"/>
            <a:t> </a:t>
          </a:r>
          <a:r>
            <a:rPr lang="de-DE" sz="2400" dirty="0" err="1" smtClean="0"/>
            <a:t>for</a:t>
          </a:r>
          <a:r>
            <a:rPr lang="de-DE" sz="2400" dirty="0" smtClean="0"/>
            <a:t> ESR beam</a:t>
          </a:r>
          <a:endParaRPr lang="en-US" sz="2400" dirty="0"/>
        </a:p>
      </dgm:t>
    </dgm:pt>
    <dgm:pt modelId="{FEF7F29F-E163-4451-8FD1-D26D20B9E618}" type="parTrans" cxnId="{CF173C6D-AA05-4D2D-9D36-A9CAA97ECB0C}">
      <dgm:prSet/>
      <dgm:spPr/>
      <dgm:t>
        <a:bodyPr/>
        <a:lstStyle/>
        <a:p>
          <a:endParaRPr lang="en-US"/>
        </a:p>
      </dgm:t>
    </dgm:pt>
    <dgm:pt modelId="{F7E4F70E-87C3-4C1D-BE8A-909974327FCC}" type="sibTrans" cxnId="{CF173C6D-AA05-4D2D-9D36-A9CAA97ECB0C}">
      <dgm:prSet/>
      <dgm:spPr/>
      <dgm:t>
        <a:bodyPr/>
        <a:lstStyle/>
        <a:p>
          <a:endParaRPr lang="en-US"/>
        </a:p>
      </dgm:t>
    </dgm:pt>
    <dgm:pt modelId="{8580432E-BCD0-4C4A-9D25-4D6373F3E74B}" type="pres">
      <dgm:prSet presAssocID="{D4893440-F9B9-4587-911D-B7DEE793D47B}" presName="arrowDiagram" presStyleCnt="0">
        <dgm:presLayoutVars>
          <dgm:chMax val="5"/>
          <dgm:dir/>
          <dgm:resizeHandles val="exact"/>
        </dgm:presLayoutVars>
      </dgm:prSet>
      <dgm:spPr/>
    </dgm:pt>
    <dgm:pt modelId="{E290A956-D413-492C-836B-1964F7670118}" type="pres">
      <dgm:prSet presAssocID="{D4893440-F9B9-4587-911D-B7DEE793D47B}" presName="arrow" presStyleLbl="bgShp" presStyleIdx="0" presStyleCnt="1"/>
      <dgm:spPr/>
    </dgm:pt>
    <dgm:pt modelId="{4A4A56D8-2511-456A-A6F2-A824C2A0CF96}" type="pres">
      <dgm:prSet presAssocID="{D4893440-F9B9-4587-911D-B7DEE793D47B}" presName="arrowDiagram5" presStyleCnt="0"/>
      <dgm:spPr/>
    </dgm:pt>
    <dgm:pt modelId="{62A7321F-A5F7-4766-91EE-11CB712365D9}" type="pres">
      <dgm:prSet presAssocID="{D91A33B3-21EB-4CFC-AA92-A3C145801A65}" presName="bullet5a" presStyleLbl="node1" presStyleIdx="0" presStyleCnt="5"/>
      <dgm:spPr/>
    </dgm:pt>
    <dgm:pt modelId="{62452A33-5277-4F7F-8803-ECF15CA35C73}" type="pres">
      <dgm:prSet presAssocID="{D91A33B3-21EB-4CFC-AA92-A3C145801A65}" presName="textBox5a" presStyleLbl="revTx" presStyleIdx="0" presStyleCnt="5" custScaleX="223225" custScaleY="65701" custLinFactNeighborX="70158" custLinFactNeighborY="1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54196-F3D0-48CA-B034-A4060B5CB911}" type="pres">
      <dgm:prSet presAssocID="{D3158AA3-C0CB-4C26-BDAA-A55DE97AE67B}" presName="bullet5b" presStyleLbl="node1" presStyleIdx="1" presStyleCnt="5"/>
      <dgm:spPr>
        <a:solidFill>
          <a:srgbClr val="FFC000"/>
        </a:solidFill>
      </dgm:spPr>
    </dgm:pt>
    <dgm:pt modelId="{D7C9A6D5-BB18-43B5-AC2E-250048811D01}" type="pres">
      <dgm:prSet presAssocID="{D3158AA3-C0CB-4C26-BDAA-A55DE97AE67B}" presName="textBox5b" presStyleLbl="revTx" presStyleIdx="1" presStyleCnt="5" custScaleX="151998" custScaleY="22687" custLinFactX="-21017" custLinFactNeighborX="-100000" custLinFactNeighborY="-70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A412D-5429-4741-8C30-9385EC53BA88}" type="pres">
      <dgm:prSet presAssocID="{89AF1847-22B9-4D4E-8BFE-C0CDBA1204B6}" presName="bullet5c" presStyleLbl="node1" presStyleIdx="2" presStyleCnt="5"/>
      <dgm:spPr>
        <a:solidFill>
          <a:srgbClr val="FF66CC"/>
        </a:solidFill>
      </dgm:spPr>
    </dgm:pt>
    <dgm:pt modelId="{A62CE8D8-7D5C-42EB-8878-38D634D42F0D}" type="pres">
      <dgm:prSet presAssocID="{89AF1847-22B9-4D4E-8BFE-C0CDBA1204B6}" presName="textBox5c" presStyleLbl="revTx" presStyleIdx="2" presStyleCnt="5" custScaleX="163327" custScaleY="39321" custLinFactNeighborX="38181" custLinFactNeighborY="-19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F50E5-FB7B-42E0-B6DE-FDBA7C04558F}" type="pres">
      <dgm:prSet presAssocID="{8C3FEFBF-2548-4FBF-963B-A2A47A0DF4B0}" presName="bullet5d" presStyleLbl="node1" presStyleIdx="3" presStyleCnt="5"/>
      <dgm:spPr>
        <a:solidFill>
          <a:srgbClr val="92D050"/>
        </a:solidFill>
      </dgm:spPr>
    </dgm:pt>
    <dgm:pt modelId="{E5870119-2AFF-495A-A845-FAB5DF3C1223}" type="pres">
      <dgm:prSet presAssocID="{8C3FEFBF-2548-4FBF-963B-A2A47A0DF4B0}" presName="textBox5d" presStyleLbl="revTx" presStyleIdx="3" presStyleCnt="5" custScaleX="125695" custScaleY="17081" custLinFactX="-6211" custLinFactNeighborX="-100000" custLinFactNeighborY="-70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C977E-249D-483A-9487-316753B04F91}" type="pres">
      <dgm:prSet presAssocID="{590BDF57-B958-498C-9BD2-9FBB64C2C138}" presName="bullet5e" presStyleLbl="node1" presStyleIdx="4" presStyleCnt="5"/>
      <dgm:spPr>
        <a:solidFill>
          <a:srgbClr val="FF0000"/>
        </a:solidFill>
      </dgm:spPr>
    </dgm:pt>
    <dgm:pt modelId="{D6F14EE4-0611-4F3A-830A-4813784F345C}" type="pres">
      <dgm:prSet presAssocID="{590BDF57-B958-498C-9BD2-9FBB64C2C138}" presName="textBox5e" presStyleLbl="revTx" presStyleIdx="4" presStyleCnt="5" custScaleX="122613" custScaleY="20773" custLinFactNeighborX="13429" custLinFactNeighborY="-2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C03B1-9CF3-472C-A978-7CB88562E800}" srcId="{D4893440-F9B9-4587-911D-B7DEE793D47B}" destId="{D3158AA3-C0CB-4C26-BDAA-A55DE97AE67B}" srcOrd="1" destOrd="0" parTransId="{8175ABF5-E38D-4603-874D-AED17235D2EC}" sibTransId="{38CE54D7-072D-4E78-AC39-3EA2A21CFC73}"/>
    <dgm:cxn modelId="{29B94FE2-499C-46E8-86DF-6772353573A8}" type="presOf" srcId="{89AF1847-22B9-4D4E-8BFE-C0CDBA1204B6}" destId="{A62CE8D8-7D5C-42EB-8878-38D634D42F0D}" srcOrd="0" destOrd="0" presId="urn:microsoft.com/office/officeart/2005/8/layout/arrow2"/>
    <dgm:cxn modelId="{A52509D4-39B2-4C8E-A6F4-32164A528345}" type="presOf" srcId="{D3158AA3-C0CB-4C26-BDAA-A55DE97AE67B}" destId="{D7C9A6D5-BB18-43B5-AC2E-250048811D01}" srcOrd="0" destOrd="0" presId="urn:microsoft.com/office/officeart/2005/8/layout/arrow2"/>
    <dgm:cxn modelId="{9D4D4670-4D94-44E4-ABCF-7C716324DFF7}" srcId="{D4893440-F9B9-4587-911D-B7DEE793D47B}" destId="{8C3FEFBF-2548-4FBF-963B-A2A47A0DF4B0}" srcOrd="3" destOrd="0" parTransId="{6378209B-0491-4BC1-AF5C-9F361E5C5834}" sibTransId="{E1A17006-477B-420B-ACC9-4ECE41A160DE}"/>
    <dgm:cxn modelId="{4A606ADC-AA57-4863-86B5-2A343FD414CE}" type="presOf" srcId="{590BDF57-B958-498C-9BD2-9FBB64C2C138}" destId="{D6F14EE4-0611-4F3A-830A-4813784F345C}" srcOrd="0" destOrd="0" presId="urn:microsoft.com/office/officeart/2005/8/layout/arrow2"/>
    <dgm:cxn modelId="{CF173C6D-AA05-4D2D-9D36-A9CAA97ECB0C}" srcId="{D4893440-F9B9-4587-911D-B7DEE793D47B}" destId="{590BDF57-B958-498C-9BD2-9FBB64C2C138}" srcOrd="4" destOrd="0" parTransId="{FEF7F29F-E163-4451-8FD1-D26D20B9E618}" sibTransId="{F7E4F70E-87C3-4C1D-BE8A-909974327FCC}"/>
    <dgm:cxn modelId="{0B9F1BD2-997C-44AF-95DD-7258F5D9BD5F}" type="presOf" srcId="{8C3FEFBF-2548-4FBF-963B-A2A47A0DF4B0}" destId="{E5870119-2AFF-495A-A845-FAB5DF3C1223}" srcOrd="0" destOrd="0" presId="urn:microsoft.com/office/officeart/2005/8/layout/arrow2"/>
    <dgm:cxn modelId="{A1F57A34-42B8-49D4-AF89-96191BC199C7}" srcId="{D4893440-F9B9-4587-911D-B7DEE793D47B}" destId="{89AF1847-22B9-4D4E-8BFE-C0CDBA1204B6}" srcOrd="2" destOrd="0" parTransId="{CC727B73-BF49-4045-941A-02C9ED156B80}" sibTransId="{8D4A3EE6-AC64-4D53-AF1C-D3346E69F4B4}"/>
    <dgm:cxn modelId="{C0D46F43-D3A5-4A51-BB69-E154F3F607A6}" type="presOf" srcId="{D4893440-F9B9-4587-911D-B7DEE793D47B}" destId="{8580432E-BCD0-4C4A-9D25-4D6373F3E74B}" srcOrd="0" destOrd="0" presId="urn:microsoft.com/office/officeart/2005/8/layout/arrow2"/>
    <dgm:cxn modelId="{401C4992-9BD6-43CA-BF4E-BD089C20A452}" srcId="{D4893440-F9B9-4587-911D-B7DEE793D47B}" destId="{D91A33B3-21EB-4CFC-AA92-A3C145801A65}" srcOrd="0" destOrd="0" parTransId="{68ED9895-710B-4F33-894E-A3F71B1D0E92}" sibTransId="{8CCAD4A3-5A7B-4F11-B7E0-F805FF90D360}"/>
    <dgm:cxn modelId="{FC456A88-7D8C-4EFC-8027-2B9C6609ED90}" type="presOf" srcId="{D91A33B3-21EB-4CFC-AA92-A3C145801A65}" destId="{62452A33-5277-4F7F-8803-ECF15CA35C73}" srcOrd="0" destOrd="0" presId="urn:microsoft.com/office/officeart/2005/8/layout/arrow2"/>
    <dgm:cxn modelId="{7E80E300-75F5-43FA-B119-8BEB7A074F8D}" type="presParOf" srcId="{8580432E-BCD0-4C4A-9D25-4D6373F3E74B}" destId="{E290A956-D413-492C-836B-1964F7670118}" srcOrd="0" destOrd="0" presId="urn:microsoft.com/office/officeart/2005/8/layout/arrow2"/>
    <dgm:cxn modelId="{E4572DA0-569F-4ABC-B225-384E2053087E}" type="presParOf" srcId="{8580432E-BCD0-4C4A-9D25-4D6373F3E74B}" destId="{4A4A56D8-2511-456A-A6F2-A824C2A0CF96}" srcOrd="1" destOrd="0" presId="urn:microsoft.com/office/officeart/2005/8/layout/arrow2"/>
    <dgm:cxn modelId="{00395555-92CF-4644-A788-70C7E9985639}" type="presParOf" srcId="{4A4A56D8-2511-456A-A6F2-A824C2A0CF96}" destId="{62A7321F-A5F7-4766-91EE-11CB712365D9}" srcOrd="0" destOrd="0" presId="urn:microsoft.com/office/officeart/2005/8/layout/arrow2"/>
    <dgm:cxn modelId="{B16498E7-DEA4-4B17-8FAB-30A8BD54FA30}" type="presParOf" srcId="{4A4A56D8-2511-456A-A6F2-A824C2A0CF96}" destId="{62452A33-5277-4F7F-8803-ECF15CA35C73}" srcOrd="1" destOrd="0" presId="urn:microsoft.com/office/officeart/2005/8/layout/arrow2"/>
    <dgm:cxn modelId="{EED3ACF5-910A-4F9C-A66F-107402DA3D5E}" type="presParOf" srcId="{4A4A56D8-2511-456A-A6F2-A824C2A0CF96}" destId="{99E54196-F3D0-48CA-B034-A4060B5CB911}" srcOrd="2" destOrd="0" presId="urn:microsoft.com/office/officeart/2005/8/layout/arrow2"/>
    <dgm:cxn modelId="{F2EABF5D-E0BF-46DE-BA69-9371213899A2}" type="presParOf" srcId="{4A4A56D8-2511-456A-A6F2-A824C2A0CF96}" destId="{D7C9A6D5-BB18-43B5-AC2E-250048811D01}" srcOrd="3" destOrd="0" presId="urn:microsoft.com/office/officeart/2005/8/layout/arrow2"/>
    <dgm:cxn modelId="{DECFBD97-550C-4B7E-B35D-15A7619A23EA}" type="presParOf" srcId="{4A4A56D8-2511-456A-A6F2-A824C2A0CF96}" destId="{D71A412D-5429-4741-8C30-9385EC53BA88}" srcOrd="4" destOrd="0" presId="urn:microsoft.com/office/officeart/2005/8/layout/arrow2"/>
    <dgm:cxn modelId="{474A7ADA-C6C7-4D75-A65E-F3EB88F53143}" type="presParOf" srcId="{4A4A56D8-2511-456A-A6F2-A824C2A0CF96}" destId="{A62CE8D8-7D5C-42EB-8878-38D634D42F0D}" srcOrd="5" destOrd="0" presId="urn:microsoft.com/office/officeart/2005/8/layout/arrow2"/>
    <dgm:cxn modelId="{35C3C846-DE4E-4925-A1DA-755A1E017CDF}" type="presParOf" srcId="{4A4A56D8-2511-456A-A6F2-A824C2A0CF96}" destId="{903F50E5-FB7B-42E0-B6DE-FDBA7C04558F}" srcOrd="6" destOrd="0" presId="urn:microsoft.com/office/officeart/2005/8/layout/arrow2"/>
    <dgm:cxn modelId="{6F96674A-B5F7-46CD-BE6D-B3C09C712824}" type="presParOf" srcId="{4A4A56D8-2511-456A-A6F2-A824C2A0CF96}" destId="{E5870119-2AFF-495A-A845-FAB5DF3C1223}" srcOrd="7" destOrd="0" presId="urn:microsoft.com/office/officeart/2005/8/layout/arrow2"/>
    <dgm:cxn modelId="{6F8A4B19-49E5-488F-92D1-ABC2A8EF3A3F}" type="presParOf" srcId="{4A4A56D8-2511-456A-A6F2-A824C2A0CF96}" destId="{FD1C977E-249D-483A-9487-316753B04F91}" srcOrd="8" destOrd="0" presId="urn:microsoft.com/office/officeart/2005/8/layout/arrow2"/>
    <dgm:cxn modelId="{8B48E58E-A69F-4388-9F83-4832A0CC0F50}" type="presParOf" srcId="{4A4A56D8-2511-456A-A6F2-A824C2A0CF96}" destId="{D6F14EE4-0611-4F3A-830A-4813784F345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0A956-D413-492C-836B-1964F7670118}">
      <dsp:nvSpPr>
        <dsp:cNvPr id="0" name=""/>
        <dsp:cNvSpPr/>
      </dsp:nvSpPr>
      <dsp:spPr>
        <a:xfrm>
          <a:off x="420812" y="0"/>
          <a:ext cx="8295321" cy="51845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7321F-A5F7-4766-91EE-11CB712365D9}">
      <dsp:nvSpPr>
        <dsp:cNvPr id="0" name=""/>
        <dsp:cNvSpPr/>
      </dsp:nvSpPr>
      <dsp:spPr>
        <a:xfrm>
          <a:off x="1237901" y="3855250"/>
          <a:ext cx="190792" cy="1907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52A33-5277-4F7F-8803-ECF15CA35C73}">
      <dsp:nvSpPr>
        <dsp:cNvPr id="0" name=""/>
        <dsp:cNvSpPr/>
      </dsp:nvSpPr>
      <dsp:spPr>
        <a:xfrm>
          <a:off x="1426160" y="4176462"/>
          <a:ext cx="2425757" cy="810703"/>
        </a:xfrm>
        <a:prstGeom prst="rect">
          <a:avLst/>
        </a:prstGeom>
        <a:noFill/>
        <a:ln>
          <a:solidFill>
            <a:schemeClr val="tx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9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Bakeout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system</a:t>
          </a:r>
          <a:endParaRPr lang="de-DE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 </a:t>
          </a:r>
          <a:r>
            <a:rPr lang="de-DE" sz="2400" kern="1200" dirty="0" err="1" smtClean="0"/>
            <a:t>test</a:t>
          </a:r>
          <a:endParaRPr lang="en-US" sz="2400" kern="1200" dirty="0"/>
        </a:p>
      </dsp:txBody>
      <dsp:txXfrm>
        <a:off x="1426160" y="4176462"/>
        <a:ext cx="2425757" cy="810703"/>
      </dsp:txXfrm>
    </dsp:sp>
    <dsp:sp modelId="{99E54196-F3D0-48CA-B034-A4060B5CB911}">
      <dsp:nvSpPr>
        <dsp:cNvPr id="0" name=""/>
        <dsp:cNvSpPr/>
      </dsp:nvSpPr>
      <dsp:spPr>
        <a:xfrm>
          <a:off x="2270668" y="2862922"/>
          <a:ext cx="298631" cy="29863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9A6D5-BB18-43B5-AC2E-250048811D01}">
      <dsp:nvSpPr>
        <dsp:cNvPr id="0" name=""/>
        <dsp:cNvSpPr/>
      </dsp:nvSpPr>
      <dsp:spPr>
        <a:xfrm>
          <a:off x="395539" y="2315472"/>
          <a:ext cx="2093048" cy="492838"/>
        </a:xfrm>
        <a:prstGeom prst="rect">
          <a:avLst/>
        </a:prstGeom>
        <a:noFill/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239" tIns="0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E-cooler </a:t>
          </a:r>
          <a:r>
            <a:rPr lang="de-DE" sz="2400" kern="1200" dirty="0" err="1" smtClean="0"/>
            <a:t>test</a:t>
          </a:r>
          <a:endParaRPr lang="en-US" sz="2400" kern="1200" dirty="0"/>
        </a:p>
      </dsp:txBody>
      <dsp:txXfrm>
        <a:off x="395539" y="2315472"/>
        <a:ext cx="2093048" cy="492838"/>
      </dsp:txXfrm>
    </dsp:sp>
    <dsp:sp modelId="{D71A412D-5429-4741-8C30-9385EC53BA88}">
      <dsp:nvSpPr>
        <dsp:cNvPr id="0" name=""/>
        <dsp:cNvSpPr/>
      </dsp:nvSpPr>
      <dsp:spPr>
        <a:xfrm>
          <a:off x="3597920" y="2071756"/>
          <a:ext cx="398175" cy="398175"/>
        </a:xfrm>
        <a:prstGeom prst="ellipse">
          <a:avLst/>
        </a:prstGeom>
        <a:solidFill>
          <a:srgbClr val="FF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E8D8-7D5C-42EB-8878-38D634D42F0D}">
      <dsp:nvSpPr>
        <dsp:cNvPr id="0" name=""/>
        <dsp:cNvSpPr/>
      </dsp:nvSpPr>
      <dsp:spPr>
        <a:xfrm>
          <a:off x="3901353" y="2592301"/>
          <a:ext cx="2614860" cy="1145708"/>
        </a:xfrm>
        <a:prstGeom prst="rect">
          <a:avLst/>
        </a:prstGeom>
        <a:noFill/>
        <a:ln>
          <a:solidFill>
            <a:srgbClr val="FF66CC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985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CRYRING@ESR: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err="1" smtClean="0">
              <a:solidFill>
                <a:schemeClr val="tx1"/>
              </a:solidFill>
            </a:rPr>
            <a:t>stored</a:t>
          </a:r>
          <a:r>
            <a:rPr lang="de-DE" sz="2200" kern="1200" dirty="0" smtClean="0">
              <a:solidFill>
                <a:schemeClr val="tx1"/>
              </a:solidFill>
            </a:rPr>
            <a:t> </a:t>
          </a:r>
          <a:r>
            <a:rPr lang="de-DE" sz="2200" kern="1200" dirty="0" err="1" smtClean="0">
              <a:solidFill>
                <a:schemeClr val="tx1"/>
              </a:solidFill>
            </a:rPr>
            <a:t>ions</a:t>
          </a:r>
          <a:endParaRPr lang="de-DE" sz="2200" kern="1200" dirty="0" smtClean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chemeClr val="tx1"/>
              </a:solidFill>
            </a:rPr>
            <a:t>beam </a:t>
          </a:r>
          <a:r>
            <a:rPr lang="de-DE" sz="2200" kern="1200" dirty="0" err="1" smtClean="0">
              <a:solidFill>
                <a:schemeClr val="tx1"/>
              </a:solidFill>
            </a:rPr>
            <a:t>cooling</a:t>
          </a:r>
          <a:endParaRPr lang="en-US" sz="2200" kern="1200" dirty="0"/>
        </a:p>
      </dsp:txBody>
      <dsp:txXfrm>
        <a:off x="3901353" y="2592301"/>
        <a:ext cx="2614860" cy="1145708"/>
      </dsp:txXfrm>
    </dsp:sp>
    <dsp:sp modelId="{903F50E5-FB7B-42E0-B6DE-FDBA7C04558F}">
      <dsp:nvSpPr>
        <dsp:cNvPr id="0" name=""/>
        <dsp:cNvSpPr/>
      </dsp:nvSpPr>
      <dsp:spPr>
        <a:xfrm>
          <a:off x="5140850" y="1453755"/>
          <a:ext cx="514309" cy="51430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70119-2AFF-495A-A845-FAB5DF3C1223}">
      <dsp:nvSpPr>
        <dsp:cNvPr id="0" name=""/>
        <dsp:cNvSpPr/>
      </dsp:nvSpPr>
      <dsp:spPr>
        <a:xfrm>
          <a:off x="3422748" y="702800"/>
          <a:ext cx="2085360" cy="593336"/>
        </a:xfrm>
        <a:prstGeom prst="rect">
          <a:avLst/>
        </a:prstGeom>
        <a:noFill/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52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Test </a:t>
          </a:r>
          <a:r>
            <a:rPr lang="de-DE" sz="2400" kern="1200" dirty="0" err="1" smtClean="0"/>
            <a:t>of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first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experiment</a:t>
          </a:r>
          <a:endParaRPr lang="en-US" sz="2400" kern="1200" dirty="0"/>
        </a:p>
      </dsp:txBody>
      <dsp:txXfrm>
        <a:off x="3422748" y="702800"/>
        <a:ext cx="2085360" cy="593336"/>
      </dsp:txXfrm>
    </dsp:sp>
    <dsp:sp modelId="{FD1C977E-249D-483A-9487-316753B04F91}">
      <dsp:nvSpPr>
        <dsp:cNvPr id="0" name=""/>
        <dsp:cNvSpPr/>
      </dsp:nvSpPr>
      <dsp:spPr>
        <a:xfrm>
          <a:off x="6729404" y="1041062"/>
          <a:ext cx="655330" cy="65533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14EE4-0611-4F3A-830A-4813784F345C}">
      <dsp:nvSpPr>
        <dsp:cNvPr id="0" name=""/>
        <dsp:cNvSpPr/>
      </dsp:nvSpPr>
      <dsp:spPr>
        <a:xfrm>
          <a:off x="7092283" y="1944215"/>
          <a:ext cx="2034228" cy="792666"/>
        </a:xfrm>
        <a:prstGeom prst="rect">
          <a:avLst/>
        </a:prstGeom>
        <a:noFill/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24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err="1" smtClean="0"/>
            <a:t>Ready</a:t>
          </a:r>
          <a:r>
            <a:rPr lang="de-DE" sz="2400" kern="1200" dirty="0" smtClean="0"/>
            <a:t> </a:t>
          </a:r>
          <a:r>
            <a:rPr lang="de-DE" sz="2400" kern="1200" dirty="0" err="1" smtClean="0"/>
            <a:t>for</a:t>
          </a:r>
          <a:r>
            <a:rPr lang="de-DE" sz="2400" kern="1200" dirty="0" smtClean="0"/>
            <a:t> ESR beam</a:t>
          </a:r>
          <a:endParaRPr lang="en-US" sz="2400" kern="1200" dirty="0"/>
        </a:p>
      </dsp:txBody>
      <dsp:txXfrm>
        <a:off x="7092283" y="1944215"/>
        <a:ext cx="2034228" cy="792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1D110-5C99-4CCC-8990-7F92F4B187B9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A1E38-9DF9-46C4-A2CE-EC52D2026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9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0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8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4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8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9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A1E38-9DF9-46C4-A2CE-EC52D20260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8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>
                <a:defRPr/>
              </a:pPr>
              <a:r>
                <a:rPr lang="de-DE" sz="1000" dirty="0">
                  <a:solidFill>
                    <a:srgbClr val="333333"/>
                  </a:solidFill>
                  <a:cs typeface="Arial"/>
                </a:rPr>
                <a:t>GSI Helmholtzzentrum für Schwerionenforschung GmbH</a:t>
              </a:r>
            </a:p>
            <a:p>
              <a:pPr algn="r" defTabSz="457200"/>
              <a:endParaRPr lang="de-DE" sz="1000" dirty="0">
                <a:solidFill>
                  <a:srgbClr val="333333"/>
                </a:solidFill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6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Name/Vortragstitel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0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Name/Vortragstitel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prstClr val="black"/>
                </a:solidFill>
              </a:rPr>
              <a:t>31.03.14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Name/Vortragstitel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0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/>
            <a:fld id="{125CBDDA-5CCF-8748-8988-9DC6C8981774}" type="slidenum">
              <a:rPr lang="de-DE" smtClean="0"/>
              <a:pPr defTabSz="457200"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de-DE" sz="1000" dirty="0">
                <a:solidFill>
                  <a:srgbClr val="333333"/>
                </a:solidFill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pPr defTabSz="457200"/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 defTabSz="457200"/>
            <a:r>
              <a:rPr lang="de-DE" smtClean="0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47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2452276"/>
            <a:ext cx="7416824" cy="25609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First Experiences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/>
              <a:t>with </a:t>
            </a:r>
            <a:r>
              <a:rPr lang="en-US" sz="3200" dirty="0" err="1" smtClean="0"/>
              <a:t>Cryring@ESR</a:t>
            </a:r>
            <a:r>
              <a:rPr lang="en-US" sz="3200" dirty="0" smtClean="0"/>
              <a:t> </a:t>
            </a:r>
            <a:r>
              <a:rPr lang="en-US" sz="3200" dirty="0"/>
              <a:t>Commissioning </a:t>
            </a:r>
            <a:r>
              <a:rPr lang="en-US" sz="3200" dirty="0" smtClean="0"/>
              <a:t>–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r>
              <a:rPr lang="en-US" sz="3200" i="1" dirty="0">
                <a:solidFill>
                  <a:schemeClr val="tx2"/>
                </a:solidFill>
              </a:rPr>
              <a:t>What went </a:t>
            </a:r>
            <a:r>
              <a:rPr lang="en-US" sz="3200" i="1" dirty="0" smtClean="0">
                <a:solidFill>
                  <a:schemeClr val="tx2"/>
                </a:solidFill>
              </a:rPr>
              <a:t>well, </a:t>
            </a:r>
            <a:r>
              <a:rPr lang="en-US" sz="3200" i="1" dirty="0">
                <a:solidFill>
                  <a:schemeClr val="tx2"/>
                </a:solidFill>
              </a:rPr>
              <a:t>what could be </a:t>
            </a:r>
            <a:r>
              <a:rPr lang="en-US" sz="3200" i="1" dirty="0" smtClean="0">
                <a:solidFill>
                  <a:schemeClr val="tx2"/>
                </a:solidFill>
              </a:rPr>
              <a:t>improved.</a:t>
            </a:r>
            <a:endParaRPr lang="de-DE" sz="3200" i="1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5589240"/>
            <a:ext cx="8136904" cy="936104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Fedotova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Andelkovic, W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Geithner,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F.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Herfurth,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Lestinsky,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G. Vorobyev</a:t>
            </a:r>
          </a:p>
        </p:txBody>
      </p:sp>
    </p:spTree>
    <p:extLst>
      <p:ext uri="{BB962C8B-B14F-4D97-AF65-F5344CB8AC3E}">
        <p14:creationId xmlns:p14="http://schemas.microsoft.com/office/powerpoint/2010/main" val="24444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CRYRING@ESR Milestones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779284846"/>
              </p:ext>
            </p:extLst>
          </p:nvPr>
        </p:nvGraphicFramePr>
        <p:xfrm>
          <a:off x="0" y="1268760"/>
          <a:ext cx="93245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9512" y="4633972"/>
            <a:ext cx="1425390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Jan ´17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1270" y="4417948"/>
            <a:ext cx="1444626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b="1" dirty="0" smtClean="0">
                <a:solidFill>
                  <a:srgbClr val="FFC000"/>
                </a:solidFill>
              </a:rPr>
              <a:t>Mar ´17</a:t>
            </a:r>
            <a:endParaRPr lang="en-US" sz="2800" b="1" dirty="0" smtClean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2833772"/>
            <a:ext cx="1505540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b="1" dirty="0" smtClean="0">
                <a:solidFill>
                  <a:srgbClr val="FF66CC"/>
                </a:solidFill>
              </a:rPr>
              <a:t>May ´17</a:t>
            </a:r>
            <a:endParaRPr lang="en-US" sz="2800" b="1" dirty="0" smtClean="0">
              <a:solidFill>
                <a:srgbClr val="FF66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9622" y="3193812"/>
            <a:ext cx="1444626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b="1" dirty="0" smtClean="0">
                <a:solidFill>
                  <a:srgbClr val="92D050"/>
                </a:solidFill>
              </a:rPr>
              <a:t>end ´17</a:t>
            </a:r>
            <a:endParaRPr lang="en-US" sz="2800" b="1" dirty="0" smtClean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10169" y="1700808"/>
            <a:ext cx="986167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b="1" dirty="0" smtClean="0">
                <a:solidFill>
                  <a:srgbClr val="FF0000"/>
                </a:solidFill>
              </a:rPr>
              <a:t>2018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CRYRING@ESR </a:t>
            </a:r>
            <a:r>
              <a:rPr lang="de-DE" dirty="0" err="1" smtClean="0"/>
              <a:t>says</a:t>
            </a:r>
            <a:r>
              <a:rPr lang="de-DE" dirty="0" smtClean="0"/>
              <a:t>: </a:t>
            </a: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endParaRPr lang="en-US" dirty="0"/>
          </a:p>
        </p:txBody>
      </p:sp>
      <p:sp>
        <p:nvSpPr>
          <p:cNvPr id="4" name="Ellipse 6"/>
          <p:cNvSpPr/>
          <p:nvPr/>
        </p:nvSpPr>
        <p:spPr bwMode="auto">
          <a:xfrm>
            <a:off x="3635896" y="2899156"/>
            <a:ext cx="1876768" cy="1753980"/>
          </a:xfrm>
          <a:prstGeom prst="ellipse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GSI/FAIR</a:t>
            </a:r>
            <a:b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</a:b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Expert Groups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Ellipse 18"/>
          <p:cNvSpPr/>
          <p:nvPr/>
        </p:nvSpPr>
        <p:spPr bwMode="auto">
          <a:xfrm>
            <a:off x="1641080" y="3459008"/>
            <a:ext cx="1994816" cy="546056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UNILAC RF</a:t>
            </a:r>
            <a:endParaRPr lang="de-DE" sz="1400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Ellipse 19"/>
          <p:cNvSpPr/>
          <p:nvPr/>
        </p:nvSpPr>
        <p:spPr bwMode="auto">
          <a:xfrm rot="1619312">
            <a:off x="1996660" y="2426419"/>
            <a:ext cx="1994816" cy="66046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Ring RF</a:t>
            </a:r>
          </a:p>
        </p:txBody>
      </p:sp>
      <p:sp>
        <p:nvSpPr>
          <p:cNvPr id="7" name="Ellipse 20"/>
          <p:cNvSpPr/>
          <p:nvPr/>
        </p:nvSpPr>
        <p:spPr bwMode="auto">
          <a:xfrm rot="4850886">
            <a:off x="4036595" y="5177134"/>
            <a:ext cx="1752788" cy="60861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Magnets</a:t>
            </a:r>
          </a:p>
        </p:txBody>
      </p:sp>
      <p:sp>
        <p:nvSpPr>
          <p:cNvPr id="8" name="Ellipse 21"/>
          <p:cNvSpPr/>
          <p:nvPr/>
        </p:nvSpPr>
        <p:spPr bwMode="auto">
          <a:xfrm rot="18262465">
            <a:off x="2642507" y="5044681"/>
            <a:ext cx="1994816" cy="62196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Vacuum</a:t>
            </a:r>
            <a:endParaRPr lang="de-DE" sz="1400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Ellipse 22"/>
          <p:cNvSpPr/>
          <p:nvPr/>
        </p:nvSpPr>
        <p:spPr bwMode="auto">
          <a:xfrm rot="20146952">
            <a:off x="1871182" y="4367623"/>
            <a:ext cx="1994816" cy="600985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Power </a:t>
            </a:r>
            <a:r>
              <a:rPr lang="de-DE" sz="1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Supplies</a:t>
            </a: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10" name="Ellipse 23"/>
          <p:cNvSpPr/>
          <p:nvPr/>
        </p:nvSpPr>
        <p:spPr bwMode="auto">
          <a:xfrm>
            <a:off x="5508104" y="3544881"/>
            <a:ext cx="1994816" cy="546056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Beam </a:t>
            </a:r>
            <a:r>
              <a:rPr lang="de-DE" sz="1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Diagnostics</a:t>
            </a:r>
            <a:endParaRPr lang="de-DE" sz="1400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Ellipse 24"/>
          <p:cNvSpPr/>
          <p:nvPr/>
        </p:nvSpPr>
        <p:spPr bwMode="auto">
          <a:xfrm rot="20012213">
            <a:off x="5194075" y="2488402"/>
            <a:ext cx="1994816" cy="675538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Controls</a:t>
            </a:r>
          </a:p>
        </p:txBody>
      </p:sp>
      <p:sp>
        <p:nvSpPr>
          <p:cNvPr id="12" name="Ellipse 25"/>
          <p:cNvSpPr/>
          <p:nvPr/>
        </p:nvSpPr>
        <p:spPr bwMode="auto">
          <a:xfrm rot="17457096">
            <a:off x="4286382" y="1833679"/>
            <a:ext cx="1796443" cy="546056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Assembly</a:t>
            </a:r>
            <a:endParaRPr lang="de-DE" sz="1400" dirty="0" smtClean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Ellipse 26"/>
          <p:cNvSpPr/>
          <p:nvPr/>
        </p:nvSpPr>
        <p:spPr bwMode="auto">
          <a:xfrm rot="4298053">
            <a:off x="2999108" y="1739537"/>
            <a:ext cx="1886122" cy="701087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Facility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Engineering</a:t>
            </a:r>
          </a:p>
        </p:txBody>
      </p:sp>
      <p:sp>
        <p:nvSpPr>
          <p:cNvPr id="16" name="Ellipse 29"/>
          <p:cNvSpPr/>
          <p:nvPr/>
        </p:nvSpPr>
        <p:spPr bwMode="auto">
          <a:xfrm rot="2519913">
            <a:off x="4969824" y="4699856"/>
            <a:ext cx="2137142" cy="718040"/>
          </a:xfrm>
          <a:prstGeom prst="ellipse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Mechanical</a:t>
            </a:r>
            <a:r>
              <a:rPr lang="de-DE" sz="14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</a:t>
            </a: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/>
            </a:r>
            <a:b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Design/Integration</a:t>
            </a:r>
          </a:p>
        </p:txBody>
      </p:sp>
    </p:spTree>
    <p:extLst>
      <p:ext uri="{BB962C8B-B14F-4D97-AF65-F5344CB8AC3E}">
        <p14:creationId xmlns:p14="http://schemas.microsoft.com/office/powerpoint/2010/main" val="335553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744172"/>
            <a:ext cx="7837409" cy="528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CRYRING@ESR </a:t>
            </a:r>
            <a:r>
              <a:rPr lang="de-DE" sz="3200" dirty="0" err="1" smtClean="0"/>
              <a:t>commissioning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12101" y="3429000"/>
            <a:ext cx="2631907" cy="10801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de-DE" sz="2800" b="1" dirty="0" smtClean="0"/>
              <a:t>Main </a:t>
            </a:r>
            <a:r>
              <a:rPr lang="de-DE" sz="2800" b="1" dirty="0" err="1" smtClean="0"/>
              <a:t>objective</a:t>
            </a:r>
            <a:r>
              <a:rPr lang="de-DE" sz="2800" b="1" dirty="0" smtClean="0"/>
              <a:t>-</a:t>
            </a:r>
          </a:p>
          <a:p>
            <a:pPr marL="0" indent="0" algn="ctr">
              <a:buNone/>
            </a:pPr>
            <a:r>
              <a:rPr lang="de-DE" sz="2800" b="1" dirty="0" smtClean="0"/>
              <a:t>„First turn“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1556" y="6002124"/>
            <a:ext cx="6223178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de-D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18th – November 18th, 2016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4734" y="3356775"/>
            <a:ext cx="162256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smtClean="0"/>
              <a:t>Ion </a:t>
            </a:r>
            <a:r>
              <a:rPr lang="de-DE" sz="2400" dirty="0" err="1" smtClean="0"/>
              <a:t>source</a:t>
            </a:r>
            <a:endParaRPr lang="de-DE" sz="2400" dirty="0" smtClean="0"/>
          </a:p>
          <a:p>
            <a:pPr algn="l"/>
            <a:r>
              <a:rPr lang="de-DE" sz="2000" dirty="0" smtClean="0"/>
              <a:t>H2+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864869" y="1877923"/>
            <a:ext cx="209544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smtClean="0"/>
              <a:t>RFQ</a:t>
            </a:r>
          </a:p>
          <a:p>
            <a:pPr algn="l"/>
            <a:r>
              <a:rPr lang="de-DE" sz="2000" dirty="0" smtClean="0"/>
              <a:t>300 </a:t>
            </a:r>
            <a:r>
              <a:rPr lang="de-DE" sz="2000" dirty="0" err="1" smtClean="0"/>
              <a:t>keV</a:t>
            </a:r>
            <a:r>
              <a:rPr lang="de-DE" sz="2000" dirty="0" smtClean="0"/>
              <a:t>/</a:t>
            </a:r>
            <a:r>
              <a:rPr lang="de-DE" sz="2000" dirty="0" err="1" smtClean="0"/>
              <a:t>nucleon</a:t>
            </a:r>
            <a:endParaRPr lang="en-US" sz="2000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84168" y="2262643"/>
            <a:ext cx="780702" cy="230253"/>
          </a:xfrm>
          <a:prstGeom prst="straightConnector1">
            <a:avLst/>
          </a:prstGeom>
          <a:ln>
            <a:solidFill>
              <a:srgbClr val="FF66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 flipV="1">
            <a:off x="6864870" y="3645024"/>
            <a:ext cx="349864" cy="96472"/>
          </a:xfrm>
          <a:prstGeom prst="straightConnector1">
            <a:avLst/>
          </a:prstGeom>
          <a:ln>
            <a:solidFill>
              <a:srgbClr val="FF66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9" idx="2"/>
          </p:cNvCxnSpPr>
          <p:nvPr/>
        </p:nvCxnSpPr>
        <p:spPr>
          <a:xfrm flipH="1">
            <a:off x="3491881" y="1730425"/>
            <a:ext cx="38604" cy="402431"/>
          </a:xfrm>
          <a:prstGeom prst="straightConnector1">
            <a:avLst/>
          </a:prstGeom>
          <a:ln>
            <a:solidFill>
              <a:srgbClr val="FF66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91680" y="1268760"/>
            <a:ext cx="367761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err="1" smtClean="0"/>
              <a:t>Injection</a:t>
            </a:r>
            <a:r>
              <a:rPr lang="de-DE" sz="2400" dirty="0" smtClean="0"/>
              <a:t> </a:t>
            </a:r>
            <a:r>
              <a:rPr lang="de-DE" sz="2400" dirty="0" err="1" smtClean="0"/>
              <a:t>septum&amp;bumper</a:t>
            </a:r>
            <a:endParaRPr lang="en-US" sz="20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10470735" y="6711520"/>
            <a:ext cx="269152" cy="91974"/>
          </a:xfrm>
          <a:prstGeom prst="straightConnector1">
            <a:avLst/>
          </a:prstGeom>
          <a:ln w="44450">
            <a:solidFill>
              <a:schemeClr val="tx2">
                <a:lumMod val="40000"/>
                <a:lumOff val="60000"/>
              </a:schemeClr>
            </a:solidFill>
            <a:tailEnd type="arrow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Nach oben gekrümmter Pfeil 39"/>
          <p:cNvSpPr/>
          <p:nvPr/>
        </p:nvSpPr>
        <p:spPr bwMode="auto">
          <a:xfrm rot="10204844">
            <a:off x="1587554" y="2675300"/>
            <a:ext cx="2960948" cy="720079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8" name="Nach oben gekrümmter Pfeil 36"/>
          <p:cNvSpPr/>
          <p:nvPr/>
        </p:nvSpPr>
        <p:spPr bwMode="auto">
          <a:xfrm rot="21055481">
            <a:off x="2028461" y="4556351"/>
            <a:ext cx="2997385" cy="704378"/>
          </a:xfrm>
          <a:prstGeom prst="curvedUpArrow">
            <a:avLst/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1" name="Bent Arrow 50"/>
          <p:cNvSpPr/>
          <p:nvPr/>
        </p:nvSpPr>
        <p:spPr>
          <a:xfrm rot="1525814" flipH="1">
            <a:off x="5846678" y="2931590"/>
            <a:ext cx="969125" cy="391660"/>
          </a:xfrm>
          <a:prstGeom prst="bentArrow">
            <a:avLst>
              <a:gd name="adj1" fmla="val 16200"/>
              <a:gd name="adj2" fmla="val 14921"/>
              <a:gd name="adj3" fmla="val 25000"/>
              <a:gd name="adj4" fmla="val 3233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3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681796" y="4117928"/>
            <a:ext cx="3610284" cy="247942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23528" y="2204864"/>
            <a:ext cx="2880320" cy="172819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CRYRING@ESR </a:t>
            </a:r>
            <a:r>
              <a:rPr lang="de-DE" dirty="0" err="1" smtClean="0"/>
              <a:t>commissioning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84" y="1321604"/>
            <a:ext cx="7416832" cy="523220"/>
          </a:xfrm>
          <a:prstGeom prst="rect">
            <a:avLst/>
          </a:prstGeom>
          <a:solidFill>
            <a:srgbClr val="66FF66">
              <a:alpha val="61961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2800" dirty="0"/>
              <a:t>First-turn </a:t>
            </a:r>
            <a:r>
              <a:rPr lang="de-DE" sz="2800" dirty="0" err="1" smtClean="0"/>
              <a:t>systems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controlled</a:t>
            </a:r>
            <a:r>
              <a:rPr lang="de-DE" sz="2800" dirty="0" smtClean="0"/>
              <a:t>/</a:t>
            </a:r>
            <a:r>
              <a:rPr lang="de-DE" sz="2800" dirty="0" err="1" smtClean="0"/>
              <a:t>monitored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81796" y="4127347"/>
            <a:ext cx="3610284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smtClean="0"/>
              <a:t>Magnets´ power </a:t>
            </a:r>
            <a:r>
              <a:rPr lang="de-DE" sz="2400" dirty="0" err="1" smtClean="0"/>
              <a:t>supplies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15550" y="4629035"/>
            <a:ext cx="1596912" cy="1323439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 err="1" smtClean="0"/>
              <a:t>dipoles</a:t>
            </a:r>
            <a:endParaRPr lang="de-DE" sz="2000" dirty="0" smtClean="0"/>
          </a:p>
          <a:p>
            <a:pPr algn="l"/>
            <a:r>
              <a:rPr lang="de-DE" sz="2000" dirty="0" err="1" smtClean="0"/>
              <a:t>quadrupoles</a:t>
            </a:r>
            <a:endParaRPr lang="de-DE" sz="2000" dirty="0" smtClean="0"/>
          </a:p>
          <a:p>
            <a:pPr algn="l"/>
            <a:r>
              <a:rPr lang="de-DE" sz="2000" dirty="0" smtClean="0"/>
              <a:t>steerers</a:t>
            </a:r>
          </a:p>
          <a:p>
            <a:pPr algn="l"/>
            <a:r>
              <a:rPr lang="de-DE" sz="2000" dirty="0" err="1" smtClean="0"/>
              <a:t>inj</a:t>
            </a:r>
            <a:r>
              <a:rPr lang="de-DE" sz="2000" dirty="0" smtClean="0"/>
              <a:t>. </a:t>
            </a:r>
            <a:r>
              <a:rPr lang="de-DE" sz="2000" dirty="0" err="1" smtClean="0"/>
              <a:t>septum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878734" y="5517232"/>
            <a:ext cx="1296144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excl. </a:t>
            </a:r>
            <a:r>
              <a:rPr lang="de-DE" dirty="0" err="1" smtClean="0"/>
              <a:t>el.cooler</a:t>
            </a:r>
            <a:endParaRPr lang="de-DE" dirty="0" smtClean="0"/>
          </a:p>
          <a:p>
            <a:pPr algn="l"/>
            <a:r>
              <a:rPr lang="de-DE" dirty="0" smtClean="0"/>
              <a:t>sextupoles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247255"/>
            <a:ext cx="2754280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smtClean="0"/>
              <a:t>HV power </a:t>
            </a:r>
            <a:r>
              <a:rPr lang="de-DE" sz="2400" dirty="0" err="1" smtClean="0"/>
              <a:t>supplies</a:t>
            </a:r>
            <a:endParaRPr lang="en-US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3460" y="2780928"/>
            <a:ext cx="2464136" cy="1015663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 err="1" smtClean="0"/>
              <a:t>ion</a:t>
            </a:r>
            <a:r>
              <a:rPr lang="de-DE" sz="2000" dirty="0" smtClean="0"/>
              <a:t> </a:t>
            </a:r>
            <a:r>
              <a:rPr lang="de-DE" sz="2000" dirty="0" err="1" smtClean="0"/>
              <a:t>source</a:t>
            </a:r>
            <a:endParaRPr lang="de-DE" sz="2000" dirty="0" smtClean="0"/>
          </a:p>
          <a:p>
            <a:pPr algn="l"/>
            <a:r>
              <a:rPr lang="de-DE" sz="2000" dirty="0" err="1" smtClean="0"/>
              <a:t>electrostatic</a:t>
            </a:r>
            <a:r>
              <a:rPr lang="de-DE" sz="2000" dirty="0" smtClean="0"/>
              <a:t> </a:t>
            </a:r>
            <a:r>
              <a:rPr lang="de-DE" sz="2000" dirty="0" err="1" smtClean="0"/>
              <a:t>optics</a:t>
            </a:r>
            <a:endParaRPr lang="de-DE" sz="2000" dirty="0" smtClean="0"/>
          </a:p>
          <a:p>
            <a:pPr algn="l"/>
            <a:r>
              <a:rPr lang="de-DE" sz="2000" dirty="0" err="1" smtClean="0"/>
              <a:t>inj</a:t>
            </a:r>
            <a:r>
              <a:rPr lang="de-DE" sz="2000" dirty="0" smtClean="0"/>
              <a:t>. </a:t>
            </a:r>
            <a:r>
              <a:rPr lang="de-DE" sz="2000" dirty="0" err="1" smtClean="0"/>
              <a:t>bumper&amp;septum</a:t>
            </a:r>
            <a:endParaRPr lang="en-US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308304" y="2673319"/>
            <a:ext cx="1484702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smtClean="0"/>
              <a:t>RF-</a:t>
            </a:r>
            <a:r>
              <a:rPr lang="de-DE" sz="2400" dirty="0" err="1" smtClean="0"/>
              <a:t>cavity</a:t>
            </a:r>
            <a:endParaRPr lang="en-US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51103" y="2907143"/>
            <a:ext cx="833883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smtClean="0"/>
              <a:t>RFQ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498240" y="4010287"/>
            <a:ext cx="1778051" cy="461665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400" dirty="0" err="1" smtClean="0"/>
              <a:t>Diagnostics</a:t>
            </a:r>
            <a:endParaRPr lang="en-US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283968" y="2774944"/>
            <a:ext cx="1368152" cy="726064"/>
          </a:xfrm>
          <a:prstGeom prst="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88224" y="4534088"/>
            <a:ext cx="1766830" cy="16312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000" dirty="0" smtClean="0"/>
              <a:t>Screens</a:t>
            </a:r>
          </a:p>
          <a:p>
            <a:pPr algn="l"/>
            <a:r>
              <a:rPr lang="de-DE" sz="2000" dirty="0" smtClean="0"/>
              <a:t>Faraday </a:t>
            </a:r>
            <a:r>
              <a:rPr lang="de-DE" sz="2000" dirty="0" err="1" smtClean="0"/>
              <a:t>cups</a:t>
            </a:r>
            <a:endParaRPr lang="de-DE" sz="2000" dirty="0" smtClean="0"/>
          </a:p>
          <a:p>
            <a:pPr algn="l"/>
            <a:r>
              <a:rPr lang="de-DE" sz="2000" dirty="0" smtClean="0"/>
              <a:t>BPMs</a:t>
            </a:r>
          </a:p>
          <a:p>
            <a:pPr algn="l"/>
            <a:r>
              <a:rPr lang="de-DE" sz="2000" dirty="0" smtClean="0"/>
              <a:t>Phase </a:t>
            </a:r>
            <a:r>
              <a:rPr lang="de-DE" sz="2000" dirty="0" err="1" smtClean="0"/>
              <a:t>probes</a:t>
            </a:r>
            <a:endParaRPr lang="de-DE" sz="2000" dirty="0" smtClean="0"/>
          </a:p>
          <a:p>
            <a:pPr algn="l"/>
            <a:r>
              <a:rPr lang="de-DE" sz="2000" dirty="0" err="1" smtClean="0"/>
              <a:t>Schottky</a:t>
            </a:r>
            <a:endParaRPr lang="de-DE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7308304" y="2558920"/>
            <a:ext cx="1512168" cy="72606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66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6" idx="2"/>
            <a:endCxn id="21" idx="0"/>
          </p:cNvCxnSpPr>
          <p:nvPr/>
        </p:nvCxnSpPr>
        <p:spPr>
          <a:xfrm>
            <a:off x="4608000" y="1844824"/>
            <a:ext cx="3456388" cy="71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20" idx="0"/>
          </p:cNvCxnSpPr>
          <p:nvPr/>
        </p:nvCxnSpPr>
        <p:spPr>
          <a:xfrm>
            <a:off x="4608000" y="1844824"/>
            <a:ext cx="360044" cy="93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00192" y="4005064"/>
            <a:ext cx="2151856" cy="230425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6" idx="2"/>
            <a:endCxn id="15" idx="0"/>
          </p:cNvCxnSpPr>
          <p:nvPr/>
        </p:nvCxnSpPr>
        <p:spPr>
          <a:xfrm>
            <a:off x="4608000" y="1844824"/>
            <a:ext cx="2779266" cy="21654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2"/>
            <a:endCxn id="30" idx="0"/>
          </p:cNvCxnSpPr>
          <p:nvPr/>
        </p:nvCxnSpPr>
        <p:spPr>
          <a:xfrm flipH="1">
            <a:off x="1763688" y="1844824"/>
            <a:ext cx="28443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2"/>
            <a:endCxn id="33" idx="0"/>
          </p:cNvCxnSpPr>
          <p:nvPr/>
        </p:nvCxnSpPr>
        <p:spPr>
          <a:xfrm flipH="1">
            <a:off x="3486938" y="1844824"/>
            <a:ext cx="1121062" cy="2273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5" y="188640"/>
            <a:ext cx="6242342" cy="787557"/>
          </a:xfrm>
        </p:spPr>
        <p:txBody>
          <a:bodyPr/>
          <a:lstStyle/>
          <a:p>
            <a:r>
              <a:rPr lang="de-DE" dirty="0"/>
              <a:t>Control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smtClean="0"/>
              <a:t>turn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124" y="2099129"/>
            <a:ext cx="6275212" cy="442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1340768"/>
            <a:ext cx="2592288" cy="6863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CRYRING </a:t>
            </a:r>
          </a:p>
          <a:p>
            <a:pPr algn="ctr"/>
            <a:r>
              <a:rPr lang="de-DE" sz="2400" dirty="0" err="1" smtClean="0">
                <a:solidFill>
                  <a:schemeClr val="tx1"/>
                </a:solidFill>
              </a:rPr>
              <a:t>machine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experts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352" y="5598532"/>
            <a:ext cx="1001236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Timing </a:t>
            </a:r>
          </a:p>
          <a:p>
            <a:pPr algn="l"/>
            <a:r>
              <a:rPr lang="de-DE" b="1" dirty="0" err="1" smtClean="0"/>
              <a:t>system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679839" y="3645024"/>
            <a:ext cx="103105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Servers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668344" y="4005064"/>
            <a:ext cx="1531188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Middleware</a:t>
            </a:r>
          </a:p>
          <a:p>
            <a:pPr algn="l"/>
            <a:r>
              <a:rPr lang="de-DE" dirty="0" smtClean="0"/>
              <a:t>Settings </a:t>
            </a:r>
            <a:r>
              <a:rPr lang="de-DE" dirty="0" err="1" smtClean="0"/>
              <a:t>Mng</a:t>
            </a:r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668344" y="2492896"/>
            <a:ext cx="133164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Java Apps</a:t>
            </a:r>
          </a:p>
          <a:p>
            <a:pPr algn="l"/>
            <a:r>
              <a:rPr lang="de-DE" dirty="0" smtClean="0"/>
              <a:t>LSA</a:t>
            </a:r>
            <a:endParaRPr lang="en-US" b="1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3707904" y="3861048"/>
            <a:ext cx="86409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63772" y="4869160"/>
            <a:ext cx="105670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Devices</a:t>
            </a:r>
            <a:endParaRPr lang="en-US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7740352" y="5229200"/>
            <a:ext cx="136447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FESA</a:t>
            </a:r>
            <a:r>
              <a:rPr lang="de-DE" dirty="0" smtClean="0"/>
              <a:t>, C++</a:t>
            </a:r>
            <a:endParaRPr lang="en-US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4932040" y="2492896"/>
            <a:ext cx="86409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8144" y="2492896"/>
            <a:ext cx="720080" cy="63092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16200000" flipH="1">
            <a:off x="-1072339" y="3422988"/>
            <a:ext cx="3706135" cy="914400"/>
          </a:xfrm>
          <a:prstGeom prst="bentConnector3">
            <a:avLst>
              <a:gd name="adj1" fmla="val 100128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8356" y="4941168"/>
            <a:ext cx="106926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FESA</a:t>
            </a:r>
          </a:p>
          <a:p>
            <a:pPr algn="ctr"/>
            <a:r>
              <a:rPr lang="de-DE" sz="1600" dirty="0" err="1">
                <a:solidFill>
                  <a:schemeClr val="tx1"/>
                </a:solidFill>
              </a:rPr>
              <a:t>explorer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29" name="Elbow Connector 1028"/>
          <p:cNvCxnSpPr/>
          <p:nvPr/>
        </p:nvCxnSpPr>
        <p:spPr>
          <a:xfrm rot="16200000" flipH="1">
            <a:off x="496549" y="2183561"/>
            <a:ext cx="897823" cy="584942"/>
          </a:xfrm>
          <a:prstGeom prst="bentConnector3">
            <a:avLst>
              <a:gd name="adj1" fmla="val 100115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344816" cy="55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8389" r="29213" b="18488"/>
          <a:stretch/>
        </p:blipFill>
        <p:spPr>
          <a:xfrm>
            <a:off x="6588224" y="2513581"/>
            <a:ext cx="2461130" cy="2088232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Grafik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4" t="31810" r="34892" b="26772"/>
          <a:stretch/>
        </p:blipFill>
        <p:spPr>
          <a:xfrm>
            <a:off x="7236296" y="1008000"/>
            <a:ext cx="1614915" cy="1404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feld 27"/>
          <p:cNvSpPr txBox="1"/>
          <p:nvPr/>
        </p:nvSpPr>
        <p:spPr>
          <a:xfrm>
            <a:off x="1403648" y="1196752"/>
            <a:ext cx="80021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BPMs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5496" y="3717032"/>
            <a:ext cx="6048000" cy="2880320"/>
            <a:chOff x="3563888" y="3717032"/>
            <a:chExt cx="5874617" cy="2880321"/>
          </a:xfrm>
        </p:grpSpPr>
        <p:pic>
          <p:nvPicPr>
            <p:cNvPr id="5" name="Picture 3" descr="D:\temp\Screenshots\16-11-03_113343_sdlx018_20161101_165209utc_crybpmosci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6" t="47450" r="9642" b="12365"/>
            <a:stretch/>
          </p:blipFill>
          <p:spPr bwMode="auto">
            <a:xfrm>
              <a:off x="3563888" y="3717032"/>
              <a:ext cx="5874617" cy="2880321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3992333" y="5949280"/>
              <a:ext cx="4612115" cy="306925"/>
              <a:chOff x="3164812" y="5942970"/>
              <a:chExt cx="4612115" cy="306925"/>
            </a:xfrm>
          </p:grpSpPr>
          <p:cxnSp>
            <p:nvCxnSpPr>
              <p:cNvPr id="10" name="Gerade Verbindung 22"/>
              <p:cNvCxnSpPr/>
              <p:nvPr/>
            </p:nvCxnSpPr>
            <p:spPr bwMode="auto">
              <a:xfrm>
                <a:off x="3164812" y="6249895"/>
                <a:ext cx="1730760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Gerade Verbindung 23"/>
              <p:cNvCxnSpPr/>
              <p:nvPr/>
            </p:nvCxnSpPr>
            <p:spPr bwMode="auto">
              <a:xfrm flipV="1">
                <a:off x="4895572" y="5942970"/>
                <a:ext cx="0" cy="3069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Gerade Verbindung 24"/>
              <p:cNvCxnSpPr/>
              <p:nvPr/>
            </p:nvCxnSpPr>
            <p:spPr bwMode="auto">
              <a:xfrm>
                <a:off x="4895572" y="5942970"/>
                <a:ext cx="554699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Gerade Verbindung 25"/>
              <p:cNvCxnSpPr/>
              <p:nvPr/>
            </p:nvCxnSpPr>
            <p:spPr bwMode="auto">
              <a:xfrm>
                <a:off x="5450271" y="5942970"/>
                <a:ext cx="0" cy="3069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Gerade Verbindung 26"/>
              <p:cNvCxnSpPr/>
              <p:nvPr/>
            </p:nvCxnSpPr>
            <p:spPr bwMode="auto">
              <a:xfrm>
                <a:off x="5450271" y="6249895"/>
                <a:ext cx="2326656" cy="0"/>
              </a:xfrm>
              <a:prstGeom prst="line">
                <a:avLst/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feld 27"/>
            <p:cNvSpPr txBox="1"/>
            <p:nvPr/>
          </p:nvSpPr>
          <p:spPr>
            <a:xfrm>
              <a:off x="6513201" y="5970767"/>
              <a:ext cx="2016689" cy="33855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i="1" dirty="0" err="1" smtClean="0"/>
                <a:t>injected</a:t>
              </a:r>
              <a:r>
                <a:rPr lang="de-DE" sz="1600" i="1" dirty="0" smtClean="0"/>
                <a:t> beam </a:t>
              </a:r>
              <a:r>
                <a:rPr lang="de-DE" sz="1600" i="1" dirty="0" err="1" smtClean="0"/>
                <a:t>shape</a:t>
              </a:r>
              <a:endParaRPr lang="en-US" sz="1600" i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364088" y="4221088"/>
              <a:ext cx="1152128" cy="158417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lg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588224" y="4437112"/>
              <a:ext cx="1084833" cy="1044950"/>
            </a:xfrm>
            <a:prstGeom prst="ellipse">
              <a:avLst/>
            </a:prstGeom>
            <a:solidFill>
              <a:srgbClr val="FDBB63">
                <a:alpha val="17000"/>
              </a:srgbClr>
            </a:solidFill>
            <a:ln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12480" y="3864828"/>
              <a:ext cx="984565" cy="36933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pass</a:t>
              </a:r>
            </a:p>
          </p:txBody>
        </p:sp>
      </p:grpSp>
      <p:cxnSp>
        <p:nvCxnSpPr>
          <p:cNvPr id="32" name="Straight Connector 31"/>
          <p:cNvCxnSpPr>
            <a:stCxn id="20" idx="1"/>
          </p:cNvCxnSpPr>
          <p:nvPr/>
        </p:nvCxnSpPr>
        <p:spPr>
          <a:xfrm flipH="1" flipV="1">
            <a:off x="4339130" y="1669401"/>
            <a:ext cx="2897166" cy="40599"/>
          </a:xfrm>
          <a:prstGeom prst="line">
            <a:avLst/>
          </a:prstGeom>
          <a:ln>
            <a:prstDash val="solid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0"/>
          </p:cNvCxnSpPr>
          <p:nvPr/>
        </p:nvCxnSpPr>
        <p:spPr>
          <a:xfrm flipH="1" flipV="1">
            <a:off x="2110576" y="1815680"/>
            <a:ext cx="948920" cy="1901352"/>
          </a:xfrm>
          <a:prstGeom prst="line">
            <a:avLst/>
          </a:prstGeom>
          <a:ln>
            <a:prstDash val="solid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9" name="Grafik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48797" r="30943" b="25326"/>
          <a:stretch/>
        </p:blipFill>
        <p:spPr>
          <a:xfrm>
            <a:off x="7200472" y="4797152"/>
            <a:ext cx="1620000" cy="1296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47" name="Straight Connector 46"/>
          <p:cNvCxnSpPr>
            <a:stCxn id="39" idx="1"/>
          </p:cNvCxnSpPr>
          <p:nvPr/>
        </p:nvCxnSpPr>
        <p:spPr>
          <a:xfrm flipH="1" flipV="1">
            <a:off x="4499992" y="2636352"/>
            <a:ext cx="2700480" cy="2808800"/>
          </a:xfrm>
          <a:prstGeom prst="line">
            <a:avLst/>
          </a:prstGeom>
          <a:ln>
            <a:prstDash val="solid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41980" y="3995772"/>
            <a:ext cx="1890060" cy="4413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! First Turn !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 flipV="1">
            <a:off x="2849319" y="1710000"/>
            <a:ext cx="3852006" cy="1852705"/>
          </a:xfrm>
          <a:prstGeom prst="line">
            <a:avLst/>
          </a:prstGeom>
          <a:ln>
            <a:prstDash val="solid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200472" y="4797152"/>
            <a:ext cx="16200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dirty="0" smtClean="0"/>
              <a:t>YR11DF</a:t>
            </a:r>
            <a:endParaRPr lang="en-US" sz="16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7236296" y="858198"/>
            <a:ext cx="162000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600" dirty="0" smtClean="0"/>
              <a:t>YRT1DF7</a:t>
            </a:r>
            <a:endParaRPr lang="en-US" sz="1600" dirty="0" smtClean="0"/>
          </a:p>
        </p:txBody>
      </p:sp>
      <p:sp>
        <p:nvSpPr>
          <p:cNvPr id="73" name="Textfeld 27"/>
          <p:cNvSpPr txBox="1"/>
          <p:nvPr/>
        </p:nvSpPr>
        <p:spPr>
          <a:xfrm>
            <a:off x="2483768" y="1052736"/>
            <a:ext cx="127470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 smtClean="0"/>
              <a:t>Inj.bumper</a:t>
            </a:r>
            <a:endParaRPr lang="en-US" dirty="0"/>
          </a:p>
        </p:txBody>
      </p:sp>
      <p:sp>
        <p:nvSpPr>
          <p:cNvPr id="29" name="Bent Arrow 28"/>
          <p:cNvSpPr/>
          <p:nvPr/>
        </p:nvSpPr>
        <p:spPr>
          <a:xfrm rot="1525814" flipH="1">
            <a:off x="5041190" y="2393967"/>
            <a:ext cx="969125" cy="391660"/>
          </a:xfrm>
          <a:prstGeom prst="bentArrow">
            <a:avLst>
              <a:gd name="adj1" fmla="val 16200"/>
              <a:gd name="adj2" fmla="val 14921"/>
              <a:gd name="adj3" fmla="val 25000"/>
              <a:gd name="adj4" fmla="val 3233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Nach oben gekrümmter Pfeil 39"/>
          <p:cNvSpPr/>
          <p:nvPr/>
        </p:nvSpPr>
        <p:spPr bwMode="auto">
          <a:xfrm rot="10204844">
            <a:off x="931223" y="2174705"/>
            <a:ext cx="2912907" cy="810352"/>
          </a:xfrm>
          <a:prstGeom prst="curvedUpArrow">
            <a:avLst>
              <a:gd name="adj1" fmla="val 25000"/>
              <a:gd name="adj2" fmla="val 59508"/>
              <a:gd name="adj3" fmla="val 25000"/>
            </a:avLst>
          </a:prstGeom>
          <a:solidFill>
            <a:schemeClr val="bg2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0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beam time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450685"/>
            <a:ext cx="8712967" cy="50746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de-DE" dirty="0" err="1" smtClean="0"/>
              <a:t>Reached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objective</a:t>
            </a:r>
            <a:r>
              <a:rPr lang="de-DE" dirty="0" smtClean="0"/>
              <a:t>, </a:t>
            </a:r>
            <a:r>
              <a:rPr lang="de-DE" dirty="0" err="1" smtClean="0"/>
              <a:t>learned</a:t>
            </a:r>
            <a:r>
              <a:rPr lang="de-DE" dirty="0" smtClean="0"/>
              <a:t>, </a:t>
            </a:r>
            <a:r>
              <a:rPr lang="de-DE" dirty="0" err="1" smtClean="0"/>
              <a:t>gained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endParaRPr lang="de-DE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 smtClean="0"/>
              <a:t>Quick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expert </a:t>
            </a:r>
            <a:r>
              <a:rPr lang="de-DE" dirty="0" err="1" smtClean="0"/>
              <a:t>groups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lvl="8" indent="0">
              <a:buClr>
                <a:srgbClr val="FDBB63"/>
              </a:buClr>
              <a:buNone/>
            </a:pPr>
            <a:endParaRPr lang="de-DE" sz="800" dirty="0"/>
          </a:p>
          <a:p>
            <a:pPr marL="342900" lvl="8" indent="-342900">
              <a:buClr>
                <a:srgbClr val="FDBB63"/>
              </a:buClr>
              <a:buFont typeface="Wingdings" panose="05000000000000000000" pitchFamily="2" charset="2"/>
              <a:buChar char="q"/>
            </a:pPr>
            <a:r>
              <a:rPr lang="de-DE" sz="2400" dirty="0" err="1" smtClean="0"/>
              <a:t>Diagnostics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applications</a:t>
            </a:r>
            <a:r>
              <a:rPr lang="de-DE" sz="2400" dirty="0" smtClean="0"/>
              <a:t>: </a:t>
            </a:r>
            <a:r>
              <a:rPr lang="de-DE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CUPID, </a:t>
            </a:r>
            <a:r>
              <a:rPr lang="de-DE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Cry-Cup</a:t>
            </a:r>
            <a:r>
              <a:rPr lang="de-DE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de-D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CRY-Phase-probe</a:t>
            </a:r>
            <a:r>
              <a:rPr lang="de-DE" i="1" dirty="0" smtClean="0">
                <a:solidFill>
                  <a:schemeClr val="tx2"/>
                </a:solidFill>
              </a:rPr>
              <a:t>.</a:t>
            </a:r>
          </a:p>
          <a:p>
            <a:pPr marL="342900" lvl="8" indent="-342900">
              <a:buClr>
                <a:srgbClr val="FDBB63"/>
              </a:buClr>
              <a:buFont typeface="Wingdings" charset="2"/>
              <a:buChar char="§"/>
            </a:pPr>
            <a:endParaRPr lang="de-DE" sz="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de-DE" dirty="0" smtClean="0">
                <a:solidFill>
                  <a:schemeClr val="tx1"/>
                </a:solidFill>
              </a:rPr>
              <a:t>Control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changes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on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fly</a:t>
            </a:r>
            <a:r>
              <a:rPr lang="de-DE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39552" y="2636912"/>
            <a:ext cx="1872208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Diagnostics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(LOBI)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55776" y="2636912"/>
            <a:ext cx="1872208" cy="6480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/>
              <a:t>Controls </a:t>
            </a:r>
            <a:r>
              <a:rPr lang="de-DE" sz="2000" dirty="0"/>
              <a:t>(CSCO</a:t>
            </a:r>
            <a:r>
              <a:rPr lang="de-DE" sz="2000" dirty="0" smtClean="0"/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2636912"/>
            <a:ext cx="2016224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dirty="0" smtClean="0"/>
              <a:t>System design </a:t>
            </a:r>
            <a:r>
              <a:rPr lang="de-DE" sz="2000" dirty="0"/>
              <a:t>(PBSP</a:t>
            </a:r>
            <a:r>
              <a:rPr lang="de-DE" sz="2000" dirty="0" smtClean="0"/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32240" y="2636912"/>
            <a:ext cx="2088232" cy="6480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000" dirty="0"/>
              <a:t>Power </a:t>
            </a:r>
            <a:r>
              <a:rPr lang="de-DE" sz="2000" dirty="0" err="1"/>
              <a:t>supplies</a:t>
            </a:r>
            <a:r>
              <a:rPr lang="de-DE" sz="2000" dirty="0"/>
              <a:t> (LOEP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6690" y="4509120"/>
            <a:ext cx="667362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2400" dirty="0" err="1"/>
              <a:t>improving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smtClean="0"/>
              <a:t>GUIs </a:t>
            </a:r>
            <a:r>
              <a:rPr lang="de-DE" sz="2400" dirty="0" err="1"/>
              <a:t>appearance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functionality</a:t>
            </a:r>
            <a:endParaRPr lang="en-US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860494" y="6093296"/>
            <a:ext cx="288797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2400" dirty="0" err="1"/>
              <a:t>fixing</a:t>
            </a:r>
            <a:r>
              <a:rPr lang="de-DE" sz="2400" dirty="0"/>
              <a:t> FESA </a:t>
            </a:r>
            <a:r>
              <a:rPr lang="de-DE" sz="2400" dirty="0" err="1"/>
              <a:t>classes</a:t>
            </a:r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644008" y="5013176"/>
            <a:ext cx="429316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2400" dirty="0" err="1"/>
              <a:t>setting</a:t>
            </a:r>
            <a:r>
              <a:rPr lang="de-DE" sz="2400" dirty="0"/>
              <a:t> </a:t>
            </a:r>
            <a:r>
              <a:rPr lang="de-DE" sz="2400" dirty="0" err="1"/>
              <a:t>up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local</a:t>
            </a:r>
            <a:r>
              <a:rPr lang="de-DE" sz="2400" dirty="0"/>
              <a:t> </a:t>
            </a:r>
            <a:r>
              <a:rPr lang="de-DE" sz="2400" dirty="0" err="1"/>
              <a:t>workspaces</a:t>
            </a:r>
            <a:endParaRPr lang="en-US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55576" y="5559623"/>
            <a:ext cx="60564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2400" dirty="0" err="1"/>
              <a:t>developing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handy</a:t>
            </a:r>
            <a:r>
              <a:rPr lang="de-DE" sz="2400" dirty="0"/>
              <a:t> </a:t>
            </a:r>
            <a:r>
              <a:rPr lang="de-DE" sz="2400" dirty="0" err="1"/>
              <a:t>script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saved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330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would allow us to be </a:t>
            </a:r>
            <a:r>
              <a:rPr lang="en-US" dirty="0" smtClean="0"/>
              <a:t>more 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4" y="1450685"/>
            <a:ext cx="8469915" cy="4903585"/>
          </a:xfrm>
        </p:spPr>
        <p:txBody>
          <a:bodyPr>
            <a:normAutofit/>
          </a:bodyPr>
          <a:lstStyle/>
          <a:p>
            <a:r>
              <a:rPr lang="de-DE" dirty="0" smtClean="0"/>
              <a:t>Ion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uptime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endParaRPr lang="de-DE" dirty="0"/>
          </a:p>
          <a:p>
            <a:r>
              <a:rPr lang="de-DE" dirty="0" smtClean="0"/>
              <a:t>ParamModi </a:t>
            </a:r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:</a:t>
            </a:r>
          </a:p>
          <a:p>
            <a:pPr marL="400050" lvl="2" indent="0">
              <a:buNone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Scan </a:t>
            </a:r>
            <a:r>
              <a:rPr lang="de-DE" dirty="0" err="1"/>
              <a:t>application</a:t>
            </a:r>
            <a:r>
              <a:rPr lang="de-DE" dirty="0" smtClean="0"/>
              <a:t>:</a:t>
            </a:r>
            <a:endParaRPr lang="de-DE" i="1" dirty="0">
              <a:solidFill>
                <a:schemeClr val="tx2"/>
              </a:solidFill>
            </a:endParaRPr>
          </a:p>
          <a:p>
            <a:endParaRPr lang="de-DE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i="1" dirty="0" smtClean="0">
              <a:solidFill>
                <a:schemeClr val="tx2"/>
              </a:solidFill>
            </a:endParaRPr>
          </a:p>
          <a:p>
            <a:r>
              <a:rPr lang="de-DE" dirty="0"/>
              <a:t>Transparent </a:t>
            </a:r>
            <a:r>
              <a:rPr lang="de-DE" dirty="0" err="1"/>
              <a:t>and</a:t>
            </a:r>
            <a:r>
              <a:rPr lang="de-DE" dirty="0"/>
              <a:t> flexible </a:t>
            </a:r>
            <a:r>
              <a:rPr lang="de-DE" dirty="0" err="1"/>
              <a:t>timing</a:t>
            </a:r>
            <a:r>
              <a:rPr lang="de-DE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sz="2400" i="1" dirty="0">
              <a:solidFill>
                <a:schemeClr val="tx2"/>
              </a:solidFill>
            </a:endParaRPr>
          </a:p>
          <a:p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de-DE" sz="2400" i="1" dirty="0" smtClean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2400" i="1" dirty="0" smtClean="0">
              <a:solidFill>
                <a:schemeClr val="tx2"/>
              </a:solidFill>
            </a:endParaRPr>
          </a:p>
          <a:p>
            <a:pPr marL="1085850" lvl="2" indent="-285750">
              <a:buFontTx/>
              <a:buChar char="-"/>
            </a:pPr>
            <a:endParaRPr lang="de-DE" sz="800" i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2400" i="1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e-DE" sz="24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63888" y="1268760"/>
            <a:ext cx="5400600" cy="113877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tx2"/>
                </a:solidFill>
              </a:rPr>
              <a:t>Pulsed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operations</a:t>
            </a:r>
            <a:r>
              <a:rPr lang="de-DE" sz="2200" dirty="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tx2"/>
                </a:solidFill>
              </a:rPr>
              <a:t>Spare </a:t>
            </a:r>
            <a:r>
              <a:rPr lang="de-DE" sz="2200" dirty="0" err="1">
                <a:solidFill>
                  <a:schemeClr val="tx2"/>
                </a:solidFill>
              </a:rPr>
              <a:t>electrodes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insert</a:t>
            </a:r>
            <a:r>
              <a:rPr lang="de-DE" sz="2200" dirty="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tx2"/>
                </a:solidFill>
              </a:rPr>
              <a:t>Permanent </a:t>
            </a:r>
            <a:r>
              <a:rPr lang="de-DE" sz="2200" dirty="0" err="1">
                <a:solidFill>
                  <a:schemeClr val="tx2"/>
                </a:solidFill>
              </a:rPr>
              <a:t>status</a:t>
            </a:r>
            <a:r>
              <a:rPr lang="de-DE" sz="2200" dirty="0">
                <a:solidFill>
                  <a:schemeClr val="tx2"/>
                </a:solidFill>
              </a:rPr>
              <a:t> </a:t>
            </a:r>
            <a:r>
              <a:rPr lang="de-DE" sz="2200" dirty="0" err="1">
                <a:solidFill>
                  <a:schemeClr val="tx2"/>
                </a:solidFill>
              </a:rPr>
              <a:t>monitoring</a:t>
            </a:r>
            <a:r>
              <a:rPr lang="de-DE" sz="2400" dirty="0" smtClean="0">
                <a:solidFill>
                  <a:schemeClr val="tx2"/>
                </a:solidFill>
              </a:rPr>
              <a:t>.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427984" y="2564904"/>
            <a:ext cx="4536504" cy="11079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accent2"/>
                </a:solidFill>
              </a:rPr>
              <a:t>Monitoring </a:t>
            </a:r>
            <a:r>
              <a:rPr lang="de-DE" sz="2200" dirty="0" err="1" smtClean="0">
                <a:solidFill>
                  <a:schemeClr val="accent2"/>
                </a:solidFill>
              </a:rPr>
              <a:t>of</a:t>
            </a:r>
            <a:r>
              <a:rPr lang="de-DE" sz="2200" dirty="0" smtClean="0">
                <a:solidFill>
                  <a:schemeClr val="accent2"/>
                </a:solidFill>
              </a:rPr>
              <a:t> </a:t>
            </a:r>
            <a:r>
              <a:rPr lang="de-DE" sz="2200" dirty="0" err="1" smtClean="0">
                <a:solidFill>
                  <a:schemeClr val="accent2"/>
                </a:solidFill>
              </a:rPr>
              <a:t>devices</a:t>
            </a:r>
            <a:r>
              <a:rPr lang="de-DE" sz="2200" dirty="0" smtClean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accent2"/>
                </a:solidFill>
              </a:rPr>
              <a:t>Stepwise</a:t>
            </a:r>
            <a:r>
              <a:rPr lang="de-DE" sz="2200" dirty="0" smtClean="0">
                <a:solidFill>
                  <a:schemeClr val="accent2"/>
                </a:solidFill>
              </a:rPr>
              <a:t> </a:t>
            </a:r>
            <a:r>
              <a:rPr lang="de-DE" sz="2200" dirty="0" err="1" smtClean="0">
                <a:solidFill>
                  <a:schemeClr val="accent2"/>
                </a:solidFill>
              </a:rPr>
              <a:t>values</a:t>
            </a:r>
            <a:r>
              <a:rPr lang="de-DE" sz="2200" dirty="0" smtClean="0">
                <a:solidFill>
                  <a:schemeClr val="accent2"/>
                </a:solidFill>
              </a:rPr>
              <a:t> </a:t>
            </a:r>
            <a:r>
              <a:rPr lang="de-DE" sz="2200" dirty="0" err="1" smtClean="0">
                <a:solidFill>
                  <a:schemeClr val="accent2"/>
                </a:solidFill>
              </a:rPr>
              <a:t>input</a:t>
            </a:r>
            <a:r>
              <a:rPr lang="de-DE" sz="2200" dirty="0" smtClean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accent2"/>
                </a:solidFill>
              </a:rPr>
              <a:t>Go back </a:t>
            </a:r>
            <a:r>
              <a:rPr lang="de-DE" sz="2200" dirty="0" err="1" smtClean="0">
                <a:solidFill>
                  <a:schemeClr val="accent2"/>
                </a:solidFill>
              </a:rPr>
              <a:t>to</a:t>
            </a:r>
            <a:r>
              <a:rPr lang="de-DE" sz="2200" dirty="0" smtClean="0">
                <a:solidFill>
                  <a:schemeClr val="accent2"/>
                </a:solidFill>
              </a:rPr>
              <a:t> a </a:t>
            </a:r>
            <a:r>
              <a:rPr lang="de-DE" sz="2200" dirty="0" err="1" smtClean="0">
                <a:solidFill>
                  <a:schemeClr val="accent2"/>
                </a:solidFill>
              </a:rPr>
              <a:t>previous</a:t>
            </a:r>
            <a:r>
              <a:rPr lang="de-DE" sz="2200" dirty="0" smtClean="0">
                <a:solidFill>
                  <a:schemeClr val="accent2"/>
                </a:solidFill>
              </a:rPr>
              <a:t> </a:t>
            </a:r>
            <a:r>
              <a:rPr lang="de-DE" sz="2200" dirty="0" err="1" smtClean="0">
                <a:solidFill>
                  <a:schemeClr val="accent2"/>
                </a:solidFill>
              </a:rPr>
              <a:t>value</a:t>
            </a:r>
            <a:r>
              <a:rPr lang="de-DE" sz="2200" dirty="0" smtClean="0">
                <a:solidFill>
                  <a:schemeClr val="accent2"/>
                </a:solidFill>
              </a:rPr>
              <a:t>.</a:t>
            </a:r>
            <a:endParaRPr lang="en-US" sz="22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717032"/>
            <a:ext cx="5112568" cy="11079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tx2"/>
                </a:solidFill>
              </a:rPr>
              <a:t>Scanning </a:t>
            </a:r>
            <a:r>
              <a:rPr lang="de-DE" sz="2200" dirty="0" err="1" smtClean="0">
                <a:solidFill>
                  <a:schemeClr val="tx2"/>
                </a:solidFill>
              </a:rPr>
              <a:t>physics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parameters</a:t>
            </a:r>
            <a:r>
              <a:rPr lang="de-DE" sz="2200" dirty="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tx2"/>
                </a:solidFill>
              </a:rPr>
              <a:t>Easy </a:t>
            </a:r>
            <a:r>
              <a:rPr lang="de-DE" sz="2200" dirty="0" err="1" smtClean="0">
                <a:solidFill>
                  <a:schemeClr val="tx2"/>
                </a:solidFill>
              </a:rPr>
              <a:t>properties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configuration</a:t>
            </a:r>
            <a:r>
              <a:rPr lang="de-DE" sz="2200" dirty="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tx2"/>
                </a:solidFill>
              </a:rPr>
              <a:t>Saving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of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scan</a:t>
            </a:r>
            <a:r>
              <a:rPr lang="de-DE" sz="2200" dirty="0" smtClean="0">
                <a:solidFill>
                  <a:schemeClr val="tx2"/>
                </a:solidFill>
              </a:rPr>
              <a:t> </a:t>
            </a:r>
            <a:r>
              <a:rPr lang="de-DE" sz="2200" dirty="0" err="1" smtClean="0">
                <a:solidFill>
                  <a:schemeClr val="tx2"/>
                </a:solidFill>
              </a:rPr>
              <a:t>templates</a:t>
            </a:r>
            <a:r>
              <a:rPr lang="de-DE" sz="2200" dirty="0" smtClean="0">
                <a:solidFill>
                  <a:schemeClr val="tx2"/>
                </a:solidFill>
              </a:rPr>
              <a:t>.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44008" y="5085184"/>
            <a:ext cx="4499992" cy="110799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accent2"/>
                </a:solidFill>
              </a:rPr>
              <a:t>Flexible </a:t>
            </a:r>
            <a:r>
              <a:rPr lang="de-DE" sz="2200" dirty="0" err="1" smtClean="0">
                <a:solidFill>
                  <a:schemeClr val="accent2"/>
                </a:solidFill>
              </a:rPr>
              <a:t>settings</a:t>
            </a:r>
            <a:r>
              <a:rPr lang="de-DE" sz="2200" dirty="0" smtClean="0">
                <a:solidFill>
                  <a:schemeClr val="accent2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accent2"/>
                </a:solidFill>
              </a:rPr>
              <a:t>Application</a:t>
            </a:r>
            <a:r>
              <a:rPr lang="de-DE" sz="2200" dirty="0" smtClean="0">
                <a:solidFill>
                  <a:schemeClr val="accent2"/>
                </a:solidFill>
              </a:rPr>
              <a:t> </a:t>
            </a:r>
            <a:r>
              <a:rPr lang="de-DE" sz="2200" dirty="0" err="1">
                <a:solidFill>
                  <a:schemeClr val="accent2"/>
                </a:solidFill>
              </a:rPr>
              <a:t>showing</a:t>
            </a:r>
            <a:r>
              <a:rPr lang="de-DE" sz="2200" dirty="0">
                <a:solidFill>
                  <a:schemeClr val="accent2"/>
                </a:solidFill>
              </a:rPr>
              <a:t> </a:t>
            </a:r>
            <a:r>
              <a:rPr lang="de-DE" sz="2200" dirty="0" err="1" smtClean="0">
                <a:solidFill>
                  <a:schemeClr val="accent2"/>
                </a:solidFill>
              </a:rPr>
              <a:t>timing</a:t>
            </a:r>
            <a:r>
              <a:rPr lang="de-DE" sz="2200" dirty="0" smtClean="0">
                <a:solidFill>
                  <a:schemeClr val="accent2"/>
                </a:solidFill>
              </a:rPr>
              <a:t> </a:t>
            </a:r>
            <a:r>
              <a:rPr lang="de-DE" sz="2200" dirty="0" err="1">
                <a:solidFill>
                  <a:schemeClr val="accent2"/>
                </a:solidFill>
              </a:rPr>
              <a:t>model</a:t>
            </a:r>
            <a:r>
              <a:rPr lang="de-DE" sz="2200" dirty="0">
                <a:solidFill>
                  <a:schemeClr val="accent2"/>
                </a:solidFill>
              </a:rPr>
              <a:t> </a:t>
            </a:r>
            <a:r>
              <a:rPr lang="de-DE" sz="2200" dirty="0" err="1">
                <a:solidFill>
                  <a:schemeClr val="accent2"/>
                </a:solidFill>
              </a:rPr>
              <a:t>and</a:t>
            </a:r>
            <a:r>
              <a:rPr lang="de-DE" sz="2200" dirty="0">
                <a:solidFill>
                  <a:schemeClr val="accent2"/>
                </a:solidFill>
              </a:rPr>
              <a:t> </a:t>
            </a:r>
            <a:r>
              <a:rPr lang="de-DE" sz="2200" dirty="0" err="1" smtClean="0">
                <a:solidFill>
                  <a:schemeClr val="accent2"/>
                </a:solidFill>
              </a:rPr>
              <a:t>events</a:t>
            </a:r>
            <a:r>
              <a:rPr lang="de-DE" sz="2200" dirty="0" smtClean="0">
                <a:solidFill>
                  <a:schemeClr val="accent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523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r="52369"/>
          <a:stretch/>
        </p:blipFill>
        <p:spPr>
          <a:xfrm>
            <a:off x="1187624" y="1231234"/>
            <a:ext cx="5976000" cy="525658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ParamModi and Scan application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115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2721" r="2751" b="3994"/>
          <a:stretch/>
        </p:blipFill>
        <p:spPr>
          <a:xfrm>
            <a:off x="679167" y="1930440"/>
            <a:ext cx="7568977" cy="3933224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" t="-297" r="13098" b="10320"/>
          <a:stretch/>
        </p:blipFill>
        <p:spPr>
          <a:xfrm>
            <a:off x="179259" y="1537407"/>
            <a:ext cx="8568791" cy="4969117"/>
          </a:xfrm>
          <a:ln w="381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55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6358E-6 L 0.25191 0.1886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9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Flexible </a:t>
            </a:r>
            <a:r>
              <a:rPr lang="de-DE" dirty="0" err="1" smtClean="0"/>
              <a:t>and</a:t>
            </a:r>
            <a:r>
              <a:rPr lang="de-DE" dirty="0" smtClean="0"/>
              <a:t> transparent </a:t>
            </a:r>
            <a:r>
              <a:rPr lang="de-DE" dirty="0" err="1" smtClean="0"/>
              <a:t>timing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3" t="211" r="22750" b="58263"/>
          <a:stretch/>
        </p:blipFill>
        <p:spPr>
          <a:xfrm>
            <a:off x="99338" y="1320337"/>
            <a:ext cx="4472662" cy="2756735"/>
          </a:xfrm>
          <a:ln w="28575">
            <a:solidFill>
              <a:schemeClr val="bg1">
                <a:lumMod val="50000"/>
              </a:schemeClr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107504" y="4221088"/>
            <a:ext cx="4607936" cy="2304000"/>
            <a:chOff x="3772377" y="4027241"/>
            <a:chExt cx="5564808" cy="2559722"/>
          </a:xfrm>
        </p:grpSpPr>
        <p:pic>
          <p:nvPicPr>
            <p:cNvPr id="20" name="Picture 3" descr="D:\temp\Screenshots\16-11-03_113343_sdlx018_20161101_165209utc_crybpmosci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5" t="51775" r="13391" b="12512"/>
            <a:stretch/>
          </p:blipFill>
          <p:spPr bwMode="auto">
            <a:xfrm>
              <a:off x="3772377" y="4027241"/>
              <a:ext cx="5564808" cy="2559722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3992333" y="5949280"/>
              <a:ext cx="4612115" cy="306925"/>
              <a:chOff x="3164812" y="5942970"/>
              <a:chExt cx="4612115" cy="306925"/>
            </a:xfrm>
          </p:grpSpPr>
          <p:cxnSp>
            <p:nvCxnSpPr>
              <p:cNvPr id="26" name="Gerade Verbindung 22"/>
              <p:cNvCxnSpPr/>
              <p:nvPr/>
            </p:nvCxnSpPr>
            <p:spPr bwMode="auto">
              <a:xfrm>
                <a:off x="3164812" y="6249895"/>
                <a:ext cx="1730760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Gerade Verbindung 23"/>
              <p:cNvCxnSpPr/>
              <p:nvPr/>
            </p:nvCxnSpPr>
            <p:spPr bwMode="auto">
              <a:xfrm flipV="1">
                <a:off x="4895572" y="5942970"/>
                <a:ext cx="0" cy="3069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Gerade Verbindung 24"/>
              <p:cNvCxnSpPr/>
              <p:nvPr/>
            </p:nvCxnSpPr>
            <p:spPr bwMode="auto">
              <a:xfrm>
                <a:off x="4895572" y="5942970"/>
                <a:ext cx="55469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Gerade Verbindung 25"/>
              <p:cNvCxnSpPr/>
              <p:nvPr/>
            </p:nvCxnSpPr>
            <p:spPr bwMode="auto">
              <a:xfrm>
                <a:off x="5450271" y="5942970"/>
                <a:ext cx="0" cy="306925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Gerade Verbindung 26"/>
              <p:cNvCxnSpPr/>
              <p:nvPr/>
            </p:nvCxnSpPr>
            <p:spPr bwMode="auto">
              <a:xfrm>
                <a:off x="5450271" y="6249895"/>
                <a:ext cx="2326656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2" name="Textfeld 27"/>
            <p:cNvSpPr txBox="1"/>
            <p:nvPr/>
          </p:nvSpPr>
          <p:spPr>
            <a:xfrm>
              <a:off x="6468168" y="5877351"/>
              <a:ext cx="2016689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600" i="1" dirty="0" err="1" smtClean="0"/>
                <a:t>injected</a:t>
              </a:r>
              <a:r>
                <a:rPr lang="de-DE" sz="1600" i="1" dirty="0" smtClean="0"/>
                <a:t> beam </a:t>
              </a:r>
              <a:r>
                <a:rPr lang="de-DE" sz="1600" i="1" dirty="0" err="1" smtClean="0"/>
                <a:t>shape</a:t>
              </a:r>
              <a:endParaRPr lang="en-US" sz="1600" i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786983" y="4437112"/>
              <a:ext cx="1084833" cy="104495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37778" y="4117347"/>
              <a:ext cx="1265819" cy="410324"/>
            </a:xfrm>
            <a:prstGeom prst="rect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</a:t>
              </a:r>
              <a:r>
                <a:rPr lang="en-US" dirty="0"/>
                <a:t> </a:t>
              </a:r>
              <a:r>
                <a:rPr lang="en-US" dirty="0" smtClean="0"/>
                <a:t>Turn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6" t="9571" r="53581" b="60362"/>
          <a:stretch/>
        </p:blipFill>
        <p:spPr>
          <a:xfrm>
            <a:off x="5472496" y="1268760"/>
            <a:ext cx="3564000" cy="273602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2" name="Right Arrow 31"/>
          <p:cNvSpPr/>
          <p:nvPr/>
        </p:nvSpPr>
        <p:spPr>
          <a:xfrm>
            <a:off x="4499992" y="2420888"/>
            <a:ext cx="1226620" cy="484632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644008" y="2060848"/>
            <a:ext cx="782587" cy="52322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2800" b="1" dirty="0" smtClean="0">
                <a:solidFill>
                  <a:srgbClr val="00B050"/>
                </a:solidFill>
              </a:rPr>
              <a:t>HW</a:t>
            </a:r>
            <a:endParaRPr lang="en-US" sz="2800" b="1" dirty="0" smtClean="0">
              <a:solidFill>
                <a:srgbClr val="00B05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60033" y="4149080"/>
            <a:ext cx="4176464" cy="223224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Application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for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timing</a:t>
            </a:r>
            <a:r>
              <a:rPr lang="de-DE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endParaRPr lang="de-DE" sz="2400" dirty="0">
              <a:solidFill>
                <a:schemeClr val="tx1"/>
              </a:solidFill>
            </a:endParaRPr>
          </a:p>
          <a:p>
            <a:pPr algn="ctr"/>
            <a:r>
              <a:rPr lang="de-DE" sz="2000" dirty="0" err="1">
                <a:solidFill>
                  <a:schemeClr val="tx1"/>
                </a:solidFill>
              </a:rPr>
              <a:t>settings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and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monitoring</a:t>
            </a:r>
            <a:r>
              <a:rPr lang="de-DE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(4:3)</PresentationFormat>
  <Paragraphs>153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gsi-folienmaster-2014-II</vt:lpstr>
      <vt:lpstr> First Experiences  with Cryring@ESR Commissioning –   What went well, what could be improved.</vt:lpstr>
      <vt:lpstr>CRYRING@ESR commissioning</vt:lpstr>
      <vt:lpstr>CRYRING@ESR commissioning</vt:lpstr>
      <vt:lpstr>Control system used for the first turn</vt:lpstr>
      <vt:lpstr>Results</vt:lpstr>
      <vt:lpstr>What went well during the beam time</vt:lpstr>
      <vt:lpstr>What would allow us to be more efficient</vt:lpstr>
      <vt:lpstr>ParamModi and Scan application</vt:lpstr>
      <vt:lpstr>Flexible and transparent timing</vt:lpstr>
      <vt:lpstr>Future CRYRING@ESR Milestones</vt:lpstr>
      <vt:lpstr>CRYRING@ESR says: Thank you!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Fedotova, Svetlana</dc:creator>
  <cp:lastModifiedBy>Fedotova, Svetlana</cp:lastModifiedBy>
  <cp:revision>172</cp:revision>
  <dcterms:created xsi:type="dcterms:W3CDTF">2017-01-20T12:17:55Z</dcterms:created>
  <dcterms:modified xsi:type="dcterms:W3CDTF">2017-01-26T08:36:08Z</dcterms:modified>
</cp:coreProperties>
</file>