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-114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noProof="0" dirty="0" smtClean="0">
                  <a:solidFill>
                    <a:srgbClr val="333333"/>
                  </a:solidFill>
                  <a:latin typeface="Arial"/>
                  <a:cs typeface="Arial"/>
                </a:rPr>
                <a:t>GSI </a:t>
              </a:r>
              <a:r>
                <a:rPr lang="en-GB" sz="1000" noProof="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Helmholtzzentrum</a:t>
              </a:r>
              <a:r>
                <a:rPr lang="en-GB" sz="1000" noProof="0" dirty="0" smtClean="0">
                  <a:solidFill>
                    <a:srgbClr val="333333"/>
                  </a:solidFill>
                  <a:latin typeface="Arial"/>
                  <a:cs typeface="Arial"/>
                </a:rPr>
                <a:t> </a:t>
              </a:r>
              <a:r>
                <a:rPr lang="en-GB" sz="1000" noProof="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für</a:t>
              </a:r>
              <a:r>
                <a:rPr lang="en-GB" sz="1000" noProof="0" dirty="0" smtClean="0">
                  <a:solidFill>
                    <a:srgbClr val="333333"/>
                  </a:solidFill>
                  <a:latin typeface="Arial"/>
                  <a:cs typeface="Arial"/>
                </a:rPr>
                <a:t> </a:t>
              </a:r>
              <a:r>
                <a:rPr lang="en-GB" sz="1000" noProof="0" dirty="0" err="1" smtClean="0">
                  <a:solidFill>
                    <a:srgbClr val="333333"/>
                  </a:solidFill>
                  <a:latin typeface="Arial"/>
                  <a:cs typeface="Arial"/>
                </a:rPr>
                <a:t>Schwerionenforschung</a:t>
              </a:r>
              <a:r>
                <a:rPr lang="en-GB" sz="1000" noProof="0" dirty="0" smtClean="0">
                  <a:solidFill>
                    <a:srgbClr val="333333"/>
                  </a:solidFill>
                  <a:latin typeface="Arial"/>
                  <a:cs typeface="Arial"/>
                </a:rPr>
                <a:t> GmbH</a:t>
              </a:r>
            </a:p>
            <a:p>
              <a:pPr algn="r"/>
              <a:endParaRPr lang="en-GB" sz="1000" noProof="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31.03.14</a:t>
            </a:r>
            <a:endParaRPr lang="en-GB" noProof="0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 dirty="0" smtClean="0"/>
              <a:t>Name/</a:t>
            </a:r>
            <a:r>
              <a:rPr lang="en-GB" noProof="0" dirty="0" err="1" smtClean="0"/>
              <a:t>Vortragstitel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31.03.14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 dirty="0" smtClean="0"/>
              <a:t>Name/</a:t>
            </a:r>
            <a:r>
              <a:rPr lang="en-GB" noProof="0" dirty="0" err="1" smtClean="0"/>
              <a:t>Vortragstitel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31.03.14</a:t>
            </a:r>
            <a:endParaRPr lang="en-GB" noProof="0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 dirty="0" smtClean="0"/>
              <a:t>Name/</a:t>
            </a:r>
            <a:r>
              <a:rPr lang="en-GB" noProof="0" dirty="0" err="1" smtClean="0"/>
              <a:t>Vortragstitel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0" dirty="0" smtClean="0">
                <a:solidFill>
                  <a:srgbClr val="333333"/>
                </a:solidFill>
                <a:latin typeface="Arial"/>
                <a:cs typeface="Arial"/>
              </a:rPr>
              <a:t>GSI </a:t>
            </a:r>
            <a:r>
              <a:rPr lang="en-GB" sz="1000" noProof="0" dirty="0" err="1" smtClean="0">
                <a:solidFill>
                  <a:srgbClr val="333333"/>
                </a:solidFill>
                <a:latin typeface="Arial"/>
                <a:cs typeface="Arial"/>
              </a:rPr>
              <a:t>Helmholtzzentrum</a:t>
            </a:r>
            <a:r>
              <a:rPr lang="en-GB" sz="1000" noProof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1000" noProof="0" dirty="0" err="1" smtClean="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lang="en-GB" sz="1000" noProof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GB" sz="1000" noProof="0" dirty="0" err="1" smtClean="0">
                <a:solidFill>
                  <a:srgbClr val="333333"/>
                </a:solidFill>
                <a:latin typeface="Arial"/>
                <a:cs typeface="Arial"/>
              </a:rPr>
              <a:t>Schwerionenforschung</a:t>
            </a:r>
            <a:r>
              <a:rPr lang="en-GB" sz="1000" noProof="0" dirty="0" smtClean="0">
                <a:solidFill>
                  <a:srgbClr val="333333"/>
                </a:solidFill>
                <a:latin typeface="Arial"/>
                <a:cs typeface="Arial"/>
              </a:rPr>
              <a:t>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 noProof="0" dirty="0" smtClean="0"/>
              <a:t>31.03.14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noProof="0" dirty="0" smtClean="0"/>
              <a:t>Name/</a:t>
            </a:r>
            <a:r>
              <a:rPr lang="en-GB" noProof="0" dirty="0" err="1" smtClean="0"/>
              <a:t>Vortragstitel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hands</a:t>
            </a:r>
            <a:r>
              <a:rPr lang="de-DE" dirty="0" smtClean="0"/>
              <a:t>-on“</a:t>
            </a:r>
            <a:br>
              <a:rPr lang="de-DE" dirty="0" smtClean="0"/>
            </a:br>
            <a:r>
              <a:rPr lang="de-DE" dirty="0"/>
              <a:t>UNILAC </a:t>
            </a:r>
            <a:r>
              <a:rPr lang="de-DE" dirty="0" smtClean="0"/>
              <a:t>Operator Training 2016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Stephan Reimann,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Experience/ Results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conclusion: excellent training, average documentation</a:t>
            </a:r>
          </a:p>
          <a:p>
            <a:r>
              <a:rPr lang="en-GB" dirty="0" smtClean="0"/>
              <a:t>after a very short storming phase, the first shift performed well and worked very concentrated</a:t>
            </a:r>
          </a:p>
          <a:p>
            <a:r>
              <a:rPr lang="en-GB" dirty="0" smtClean="0"/>
              <a:t>even the night shift performed well </a:t>
            </a:r>
            <a:r>
              <a:rPr lang="en-GB" dirty="0" smtClean="0"/>
              <a:t>(at least till </a:t>
            </a:r>
            <a:r>
              <a:rPr lang="en-GB" dirty="0" smtClean="0"/>
              <a:t>4am </a:t>
            </a:r>
            <a:r>
              <a:rPr lang="en-GB" dirty="0" smtClean="0">
                <a:sym typeface="Wingdings" panose="05000000000000000000" pitchFamily="2" charset="2"/>
              </a:rPr>
              <a:t>)</a:t>
            </a:r>
            <a:endParaRPr lang="en-GB" dirty="0" smtClean="0"/>
          </a:p>
          <a:p>
            <a:r>
              <a:rPr lang="en-GB" dirty="0" smtClean="0"/>
              <a:t>feedback was consistently positive, all operators seem to be satisfied</a:t>
            </a:r>
          </a:p>
          <a:p>
            <a:r>
              <a:rPr lang="en-GB" dirty="0" smtClean="0"/>
              <a:t>Side-effect: experiments on Monday after the training shifts could start on time with perfectly adjusted beams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main question: </a:t>
            </a:r>
            <a:r>
              <a:rPr lang="en-GB" dirty="0" smtClean="0">
                <a:solidFill>
                  <a:srgbClr val="FF0000"/>
                </a:solidFill>
              </a:rPr>
              <a:t>WHY NOT EARLYER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suggested improvements</a:t>
            </a:r>
          </a:p>
          <a:p>
            <a:pPr lvl="1"/>
            <a:r>
              <a:rPr lang="en-GB" dirty="0" smtClean="0"/>
              <a:t>not more than 2 trainees on shift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1700" dirty="0" smtClean="0"/>
              <a:t>(it seems that we have some very talented „teachers“ in our shift crew)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TODO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check the guides and notes and bring all together</a:t>
            </a:r>
          </a:p>
          <a:p>
            <a:r>
              <a:rPr lang="en-GB" dirty="0" smtClean="0"/>
              <a:t>improve the guides und check with UNILAC experts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after the beam time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same was planed for SIS18 operation in May</a:t>
            </a:r>
          </a:p>
          <a:p>
            <a:pPr lvl="1"/>
            <a:r>
              <a:rPr lang="en-GB" dirty="0" smtClean="0"/>
              <a:t>TK-setting + SIS injection (</a:t>
            </a:r>
            <a:r>
              <a:rPr lang="en-GB" dirty="0" err="1" smtClean="0"/>
              <a:t>C.K.Wetzel</a:t>
            </a:r>
            <a:r>
              <a:rPr lang="en-GB" dirty="0" smtClean="0"/>
              <a:t>, </a:t>
            </a:r>
            <a:r>
              <a:rPr lang="en-GB" dirty="0" err="1" smtClean="0"/>
              <a:t>Y.El</a:t>
            </a:r>
            <a:r>
              <a:rPr lang="en-GB" dirty="0" smtClean="0"/>
              <a:t> Hayek)</a:t>
            </a:r>
          </a:p>
          <a:p>
            <a:pPr lvl="1"/>
            <a:r>
              <a:rPr lang="en-GB" dirty="0" smtClean="0"/>
              <a:t>BI Guidelines from the Workshop (</a:t>
            </a:r>
            <a:r>
              <a:rPr lang="en-GB" dirty="0" err="1" smtClean="0"/>
              <a:t>C.K.Wetzel</a:t>
            </a:r>
            <a:r>
              <a:rPr lang="en-GB" dirty="0" smtClean="0"/>
              <a:t> )</a:t>
            </a:r>
          </a:p>
          <a:p>
            <a:pPr lvl="1"/>
            <a:r>
              <a:rPr lang="en-GB" dirty="0" smtClean="0"/>
              <a:t>fast and slow extraction, ...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but the SIS18 commissioning is late this year ...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49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4 FAIR?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thus we have no experienced fair operators, the concept is not one-by-one </a:t>
            </a:r>
            <a:r>
              <a:rPr lang="en-GB" dirty="0" err="1" smtClean="0"/>
              <a:t>copyable</a:t>
            </a:r>
            <a:r>
              <a:rPr lang="en-GB" dirty="0" smtClean="0"/>
              <a:t> for FAIR accelerators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but:</a:t>
            </a:r>
          </a:p>
          <a:p>
            <a:endParaRPr lang="en-GB" dirty="0" smtClean="0"/>
          </a:p>
          <a:p>
            <a:r>
              <a:rPr lang="en-GB" dirty="0" smtClean="0"/>
              <a:t>shift leaders should take a strong part in commissioning of all new machines </a:t>
            </a:r>
          </a:p>
          <a:p>
            <a:r>
              <a:rPr lang="en-GB" dirty="0" smtClean="0"/>
              <a:t>then they can start writing the corresponding guides and adjust it with experts knowledge</a:t>
            </a:r>
          </a:p>
          <a:p>
            <a:r>
              <a:rPr lang="en-GB" dirty="0" smtClean="0"/>
              <a:t>so they should be able to train new operators in a similar way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3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017"/>
            <a:ext cx="6242342" cy="80733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Picture 2" descr="C:\Users\sreimann\Desktop\IMG_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23" y="2524125"/>
            <a:ext cx="501015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reasons/ goals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last beam time till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now?	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operations act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obligatory </a:t>
            </a:r>
            <a:r>
              <a:rPr lang="en-US" dirty="0" smtClean="0">
                <a:sym typeface="Wingdings" panose="05000000000000000000" pitchFamily="2" charset="2"/>
              </a:rPr>
              <a:t>periodical operator training (</a:t>
            </a:r>
            <a:r>
              <a:rPr lang="en-US" dirty="0"/>
              <a:t>last training shifts in </a:t>
            </a:r>
            <a:r>
              <a:rPr lang="en-US" dirty="0" smtClean="0"/>
              <a:t>2012)</a:t>
            </a:r>
          </a:p>
          <a:p>
            <a:r>
              <a:rPr lang="en-US" dirty="0"/>
              <a:t>operator theory workshop </a:t>
            </a:r>
            <a:r>
              <a:rPr lang="en-US" dirty="0" smtClean="0"/>
              <a:t>in January </a:t>
            </a:r>
            <a:r>
              <a:rPr lang="en-US" dirty="0" smtClean="0">
                <a:sym typeface="Wingdings" panose="05000000000000000000" pitchFamily="2" charset="2"/>
              </a:rPr>
              <a:t> practical part</a:t>
            </a:r>
            <a:endParaRPr lang="en-US" dirty="0" smtClean="0"/>
          </a:p>
          <a:p>
            <a:r>
              <a:rPr lang="en-US" dirty="0" smtClean="0"/>
              <a:t>2 new department members and 2 persons came back from parental leave (&gt;1,5 years without operation) </a:t>
            </a:r>
          </a:p>
          <a:p>
            <a:r>
              <a:rPr lang="en-US" dirty="0" smtClean="0"/>
              <a:t>inhomogeneous knowledge distribution in shift crew</a:t>
            </a:r>
          </a:p>
          <a:p>
            <a:r>
              <a:rPr lang="en-US" dirty="0" smtClean="0"/>
              <a:t>last chance for a long time to extract the information, how we operate the UNILAC </a:t>
            </a:r>
            <a:r>
              <a:rPr lang="en-US" dirty="0" smtClean="0">
                <a:sym typeface="Wingdings" panose="05000000000000000000" pitchFamily="2" charset="2"/>
              </a:rPr>
              <a:t> create some guides for future operator training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(one has to make a start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applied for 9 shifts for operator </a:t>
            </a:r>
            <a:r>
              <a:rPr lang="en-US" dirty="0"/>
              <a:t>training exclusive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there was no preconception from former training shifts</a:t>
            </a:r>
          </a:p>
          <a:p>
            <a:endParaRPr lang="en-US" dirty="0" smtClean="0"/>
          </a:p>
          <a:p>
            <a:r>
              <a:rPr lang="en-US" dirty="0" smtClean="0"/>
              <a:t>what do the operators know?</a:t>
            </a:r>
          </a:p>
          <a:p>
            <a:r>
              <a:rPr lang="en-US" dirty="0" smtClean="0"/>
              <a:t>where are the knowledge gaps?</a:t>
            </a:r>
          </a:p>
          <a:p>
            <a:r>
              <a:rPr lang="en-US" dirty="0" smtClean="0"/>
              <a:t>what do experienced operators think is important?</a:t>
            </a:r>
          </a:p>
          <a:p>
            <a:r>
              <a:rPr lang="en-US" dirty="0" smtClean="0"/>
              <a:t>do we need individual training</a:t>
            </a:r>
            <a:r>
              <a:rPr lang="en-US" dirty="0"/>
              <a:t> </a:t>
            </a:r>
            <a:r>
              <a:rPr lang="en-US" dirty="0" smtClean="0"/>
              <a:t>concepts? </a:t>
            </a:r>
          </a:p>
          <a:p>
            <a:r>
              <a:rPr lang="en-US" dirty="0" smtClean="0"/>
              <a:t>how many persons can be trained at the same time?</a:t>
            </a:r>
          </a:p>
          <a:p>
            <a:r>
              <a:rPr lang="en-US" dirty="0" smtClean="0"/>
              <a:t>how long will it take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small working group (6 persons)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 exclusive shifts (22.04. – 24.04.)</a:t>
            </a:r>
          </a:p>
          <a:p>
            <a:r>
              <a:rPr lang="en-GB" dirty="0" smtClean="0"/>
              <a:t>UNILAC/ RF commissioning finished</a:t>
            </a:r>
          </a:p>
          <a:p>
            <a:r>
              <a:rPr lang="en-GB" dirty="0" smtClean="0"/>
              <a:t>2 Ion sources available (ECR with He, PIG with </a:t>
            </a:r>
            <a:r>
              <a:rPr lang="en-GB" dirty="0" err="1" smtClean="0"/>
              <a:t>Ti</a:t>
            </a:r>
            <a:r>
              <a:rPr lang="en-GB" dirty="0" smtClean="0"/>
              <a:t>)</a:t>
            </a:r>
          </a:p>
          <a:p>
            <a:r>
              <a:rPr lang="en-GB" dirty="0" smtClean="0"/>
              <a:t>2 Targets (M-branch and Z6)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2 teams possible (1HSI, 1HLI)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one supervisor per shift (experienced shift leader)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sreimann\Desktop\fe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071937"/>
            <a:ext cx="7808462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5629275"/>
            <a:ext cx="2409825" cy="724995"/>
          </a:xfrm>
          <a:prstGeom prst="ellipse">
            <a:avLst/>
          </a:prstGeom>
          <a:noFill/>
          <a:ln w="730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57450" y="5018580"/>
            <a:ext cx="2409825" cy="724995"/>
          </a:xfrm>
          <a:prstGeom prst="ellipse">
            <a:avLst/>
          </a:prstGeom>
          <a:noFill/>
          <a:ln w="730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Setup Guides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4019550"/>
            <a:ext cx="8397585" cy="2334720"/>
          </a:xfrm>
        </p:spPr>
        <p:txBody>
          <a:bodyPr>
            <a:normAutofit/>
          </a:bodyPr>
          <a:lstStyle/>
          <a:p>
            <a:r>
              <a:rPr lang="en-GB" dirty="0" smtClean="0"/>
              <a:t>Separate UNILAC in 7 logical sections</a:t>
            </a:r>
          </a:p>
          <a:p>
            <a:r>
              <a:rPr lang="en-GB" dirty="0" smtClean="0"/>
              <a:t>preparation of 7 rough guides:</a:t>
            </a:r>
          </a:p>
          <a:p>
            <a:pPr lvl="1"/>
            <a:r>
              <a:rPr lang="en-GB" dirty="0" smtClean="0"/>
              <a:t>collect information and write short setup guides (done by experienced operators and shift leaders)</a:t>
            </a:r>
          </a:p>
          <a:p>
            <a:pPr lvl="1"/>
            <a:r>
              <a:rPr lang="en-GB" dirty="0"/>
              <a:t>1 document per section (1-5 sides)</a:t>
            </a:r>
          </a:p>
          <a:p>
            <a:pPr lvl="1"/>
            <a:r>
              <a:rPr lang="en-GB" dirty="0" smtClean="0"/>
              <a:t>Result: mixed quality, but very good for a rough document</a:t>
            </a:r>
            <a:endParaRPr lang="en-GB" dirty="0"/>
          </a:p>
        </p:txBody>
      </p:sp>
      <p:pic>
        <p:nvPicPr>
          <p:cNvPr id="1026" name="Picture 2" descr="C:\Users\sreimann\Desktop\fe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2537"/>
            <a:ext cx="7808462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609600" y="2857500"/>
            <a:ext cx="971550" cy="914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2695575" y="2095500"/>
            <a:ext cx="14478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1533524" y="2600325"/>
            <a:ext cx="1609725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3352800" y="2686050"/>
            <a:ext cx="2466975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5819775" y="2600325"/>
            <a:ext cx="6096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6315075" y="1943099"/>
            <a:ext cx="590550" cy="1038225"/>
          </a:xfrm>
          <a:prstGeom prst="ellipse">
            <a:avLst/>
          </a:prstGeom>
          <a:noFill/>
          <a:ln w="635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6905625" y="2981324"/>
            <a:ext cx="14097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operators were asked for their individual preferences </a:t>
            </a:r>
          </a:p>
          <a:p>
            <a:pPr lvl="1"/>
            <a:r>
              <a:rPr lang="en-GB" dirty="0" smtClean="0"/>
              <a:t>result: a very small list</a:t>
            </a:r>
          </a:p>
          <a:p>
            <a:pPr lvl="1"/>
            <a:r>
              <a:rPr lang="en-GB" dirty="0" smtClean="0"/>
              <a:t>most asked was the complete setup from source to target</a:t>
            </a:r>
          </a:p>
          <a:p>
            <a:r>
              <a:rPr lang="en-GB" dirty="0" smtClean="0"/>
              <a:t>shift leaders usually don't meet on shift, so they all have their own ways of thinking the machine</a:t>
            </a:r>
          </a:p>
          <a:p>
            <a:pPr lvl="1"/>
            <a:r>
              <a:rPr lang="en-GB" dirty="0" smtClean="0"/>
              <a:t>so we decided to bring them together for discussing „hands-on“</a:t>
            </a:r>
          </a:p>
          <a:p>
            <a:pPr lvl="1"/>
            <a:r>
              <a:rPr lang="en-GB" dirty="0" smtClean="0"/>
              <a:t>for limiting these discussions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decision for clear „roles“ </a:t>
            </a:r>
          </a:p>
          <a:p>
            <a:pPr lvl="2"/>
            <a:r>
              <a:rPr lang="en-GB" dirty="0" smtClean="0"/>
              <a:t>supervisor, documentation, trainees</a:t>
            </a:r>
          </a:p>
          <a:p>
            <a:r>
              <a:rPr lang="en-GB" dirty="0" smtClean="0"/>
              <a:t>we had 2 free training slots for interested „guests“ from CSCO and PBSP</a:t>
            </a:r>
          </a:p>
        </p:txBody>
      </p:sp>
    </p:spTree>
    <p:extLst>
      <p:ext uri="{BB962C8B-B14F-4D97-AF65-F5344CB8AC3E}">
        <p14:creationId xmlns:p14="http://schemas.microsoft.com/office/powerpoint/2010/main" val="35463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shift composition</a:t>
            </a:r>
          </a:p>
          <a:p>
            <a:pPr lvl="1"/>
            <a:r>
              <a:rPr lang="en-GB" dirty="0" smtClean="0"/>
              <a:t>in each shift are 5 operators in 3 different roles</a:t>
            </a:r>
          </a:p>
          <a:p>
            <a:pPr lvl="2"/>
            <a:r>
              <a:rPr lang="en-GB" dirty="0" smtClean="0"/>
              <a:t>1 experienced supervisor</a:t>
            </a:r>
          </a:p>
          <a:p>
            <a:pPr lvl="2"/>
            <a:r>
              <a:rPr lang="en-GB" dirty="0" smtClean="0"/>
              <a:t>at least 1 responsible for documentation</a:t>
            </a:r>
          </a:p>
          <a:p>
            <a:pPr lvl="2"/>
            <a:r>
              <a:rPr lang="en-GB" dirty="0" smtClean="0"/>
              <a:t>2-4 Trainees </a:t>
            </a:r>
          </a:p>
          <a:p>
            <a:pPr lvl="1"/>
            <a:r>
              <a:rPr lang="en-GB" dirty="0" smtClean="0"/>
              <a:t>some trainees got 2 or 3 shifts in a row</a:t>
            </a:r>
          </a:p>
          <a:p>
            <a:r>
              <a:rPr lang="en-GB" dirty="0" smtClean="0"/>
              <a:t>content/ schedule</a:t>
            </a:r>
          </a:p>
          <a:p>
            <a:pPr lvl="1"/>
            <a:r>
              <a:rPr lang="en-GB" dirty="0" smtClean="0"/>
              <a:t>in principle trainees should try to setup the machine </a:t>
            </a:r>
            <a:r>
              <a:rPr lang="en-GB" dirty="0" smtClean="0"/>
              <a:t>alone, </a:t>
            </a:r>
            <a:r>
              <a:rPr lang="en-GB" dirty="0" smtClean="0"/>
              <a:t>using the guides</a:t>
            </a:r>
          </a:p>
          <a:p>
            <a:pPr lvl="1"/>
            <a:r>
              <a:rPr lang="en-GB" dirty="0" smtClean="0"/>
              <a:t>all sections: PIG, HSI - Stripper, HLI - UN7DC2, Alvarez, ERs, M3, X6 </a:t>
            </a:r>
          </a:p>
          <a:p>
            <a:pPr lvl="1"/>
            <a:r>
              <a:rPr lang="en-GB" dirty="0" smtClean="0"/>
              <a:t>individual </a:t>
            </a:r>
            <a:r>
              <a:rPr lang="en-GB" dirty="0" smtClean="0"/>
              <a:t>preferences were included into the training schedule</a:t>
            </a:r>
          </a:p>
          <a:p>
            <a:pPr lvl="1"/>
            <a:r>
              <a:rPr lang="en-GB" dirty="0" smtClean="0"/>
              <a:t>the supervisor guides and helps the trainees if needed and assure the link to the theory talks from the workshop</a:t>
            </a:r>
          </a:p>
          <a:p>
            <a:pPr lvl="1"/>
            <a:r>
              <a:rPr lang="en-GB" dirty="0" smtClean="0"/>
              <a:t>goal of the last 2 shifts was the beam setup for the experiments</a:t>
            </a:r>
          </a:p>
          <a:p>
            <a:r>
              <a:rPr lang="en-GB" dirty="0" smtClean="0"/>
              <a:t>documentation </a:t>
            </a:r>
          </a:p>
          <a:p>
            <a:pPr lvl="1"/>
            <a:r>
              <a:rPr lang="en-GB" dirty="0" smtClean="0"/>
              <a:t>the experienced operators discuss their „way of operation“ and correct/extend the prepared guides</a:t>
            </a:r>
          </a:p>
          <a:p>
            <a:pPr lvl="1"/>
            <a:r>
              <a:rPr lang="en-GB" dirty="0" smtClean="0"/>
              <a:t>they add pictures and explanations</a:t>
            </a:r>
          </a:p>
          <a:p>
            <a:pPr lvl="1"/>
            <a:r>
              <a:rPr lang="en-GB" dirty="0" smtClean="0"/>
              <a:t>the trainees check permanently, whether the guides are understandable and usable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Trainings Schedule</a:t>
            </a:r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53162"/>
              </p:ext>
            </p:extLst>
          </p:nvPr>
        </p:nvGraphicFramePr>
        <p:xfrm>
          <a:off x="600075" y="1195697"/>
          <a:ext cx="7635585" cy="539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8019987" imgH="5667300" progId="AcroExch.Document.11">
                  <p:embed/>
                </p:oleObj>
              </mc:Choice>
              <mc:Fallback>
                <p:oleObj name="Acrobat Document" r:id="rId3" imgW="801998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075" y="1195697"/>
                        <a:ext cx="7635585" cy="539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2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668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gsi-folienmaster-2014-II</vt:lpstr>
      <vt:lpstr>Acrobat Document</vt:lpstr>
      <vt:lpstr>„hands-on“ UNILAC Operator Training 2016</vt:lpstr>
      <vt:lpstr>Outline</vt:lpstr>
      <vt:lpstr>reasons/ goals</vt:lpstr>
      <vt:lpstr>Preparation</vt:lpstr>
      <vt:lpstr>Conditions</vt:lpstr>
      <vt:lpstr>Setup Guides</vt:lpstr>
      <vt:lpstr>what else</vt:lpstr>
      <vt:lpstr>The Concept</vt:lpstr>
      <vt:lpstr>Trainings Schedule</vt:lpstr>
      <vt:lpstr>Experience/ Results</vt:lpstr>
      <vt:lpstr>TODO</vt:lpstr>
      <vt:lpstr>lessons learned 4 FAIR?</vt:lpstr>
      <vt:lpstr>Thanks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Reimann</dc:creator>
  <cp:lastModifiedBy>Stephan Reimann</cp:lastModifiedBy>
  <cp:revision>35</cp:revision>
  <dcterms:created xsi:type="dcterms:W3CDTF">2016-05-13T09:01:52Z</dcterms:created>
  <dcterms:modified xsi:type="dcterms:W3CDTF">2016-05-18T10:19:51Z</dcterms:modified>
</cp:coreProperties>
</file>