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notesSlides/_rels/notesSlide27.xml.rels" ContentType="application/vnd.openxmlformats-package.relationships+xml"/>
  <Override PartName="/ppt/notesSlides/notesSlide27.xml" ContentType="application/vnd.openxmlformats-officedocument.presentationml.notes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8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51.xml" ContentType="application/vnd.openxmlformats-officedocument.presentationml.slide+xml"/>
  <Override PartName="/ppt/slides/slide46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3.xml" ContentType="application/vnd.openxmlformats-officedocument.presentationml.slide+xml"/>
  <Override PartName="/ppt/slides/_rels/slide59.xml.rels" ContentType="application/vnd.openxmlformats-package.relationships+xml"/>
  <Override PartName="/ppt/slides/_rels/slide57.xml.rels" ContentType="application/vnd.openxmlformats-package.relationships+xml"/>
  <Override PartName="/ppt/slides/_rels/slide56.xml.rels" ContentType="application/vnd.openxmlformats-package.relationships+xml"/>
  <Override PartName="/ppt/slides/_rels/slide54.xml.rels" ContentType="application/vnd.openxmlformats-package.relationships+xml"/>
  <Override PartName="/ppt/slides/_rels/slide53.xml.rels" ContentType="application/vnd.openxmlformats-package.relationships+xml"/>
  <Override PartName="/ppt/slides/_rels/slide52.xml.rels" ContentType="application/vnd.openxmlformats-package.relationships+xml"/>
  <Override PartName="/ppt/slides/_rels/slide49.xml.rels" ContentType="application/vnd.openxmlformats-package.relationships+xml"/>
  <Override PartName="/ppt/slides/_rels/slide47.xml.rels" ContentType="application/vnd.openxmlformats-package.relationships+xml"/>
  <Override PartName="/ppt/slides/_rels/slide44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50.xml.rels" ContentType="application/vnd.openxmlformats-package.relationships+xml"/>
  <Override PartName="/ppt/slides/_rels/slide36.xml.rels" ContentType="application/vnd.openxmlformats-package.relationships+xml"/>
  <Override PartName="/ppt/slides/_rels/slide38.xml.rels" ContentType="application/vnd.openxmlformats-package.relationships+xml"/>
  <Override PartName="/ppt/slides/_rels/slide35.xml.rels" ContentType="application/vnd.openxmlformats-package.relationships+xml"/>
  <Override PartName="/ppt/slides/_rels/slide32.xml.rels" ContentType="application/vnd.openxmlformats-package.relationships+xml"/>
  <Override PartName="/ppt/slides/_rels/slide51.xml.rels" ContentType="application/vnd.openxmlformats-package.relationships+xml"/>
  <Override PartName="/ppt/slides/_rels/slide29.xml.rels" ContentType="application/vnd.openxmlformats-package.relationships+xml"/>
  <Override PartName="/ppt/slides/_rels/slide24.xml.rels" ContentType="application/vnd.openxmlformats-package.relationships+xml"/>
  <Override PartName="/ppt/slides/_rels/slide31.xml.rels" ContentType="application/vnd.openxmlformats-package.relationships+xml"/>
  <Override PartName="/ppt/slides/_rels/slide28.xml.rels" ContentType="application/vnd.openxmlformats-package.relationships+xml"/>
  <Override PartName="/ppt/slides/_rels/slide23.xml.rels" ContentType="application/vnd.openxmlformats-package.relationships+xml"/>
  <Override PartName="/ppt/slides/_rels/slide26.xml.rels" ContentType="application/vnd.openxmlformats-package.relationships+xml"/>
  <Override PartName="/ppt/slides/_rels/slide48.xml.rels" ContentType="application/vnd.openxmlformats-package.relationships+xml"/>
  <Override PartName="/ppt/slides/_rels/slide21.xml.rels" ContentType="application/vnd.openxmlformats-package.relationships+xml"/>
  <Override PartName="/ppt/slides/_rels/slide46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4.xml.rels" ContentType="application/vnd.openxmlformats-package.relationships+xml"/>
  <Override PartName="/ppt/slides/_rels/slide25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27.xml.rels" ContentType="application/vnd.openxmlformats-package.relationships+xml"/>
  <Override PartName="/ppt/slides/_rels/slide15.xml.rels" ContentType="application/vnd.openxmlformats-package.relationships+xml"/>
  <Override PartName="/ppt/slides/_rels/slide20.xml.rels" ContentType="application/vnd.openxmlformats-package.relationships+xml"/>
  <Override PartName="/ppt/slides/_rels/slide30.xml.rels" ContentType="application/vnd.openxmlformats-package.relationships+xml"/>
  <Override PartName="/ppt/slides/_rels/slide45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16.xml.rels" ContentType="application/vnd.openxmlformats-package.relationships+xml"/>
  <Override PartName="/ppt/slides/_rels/slide10.xml.rels" ContentType="application/vnd.openxmlformats-package.relationships+xml"/>
  <Override PartName="/ppt/slides/_rels/slide22.xml.rels" ContentType="application/vnd.openxmlformats-package.relationships+xml"/>
  <Override PartName="/ppt/slides/_rels/slide58.xml.rels" ContentType="application/vnd.openxmlformats-package.relationships+xml"/>
  <Override PartName="/ppt/slides/_rels/slide7.xml.rels" ContentType="application/vnd.openxmlformats-package.relationships+xml"/>
  <Override PartName="/ppt/slides/_rels/slide5.xml.rels" ContentType="application/vnd.openxmlformats-package.relationships+xml"/>
  <Override PartName="/ppt/slides/_rels/slide37.xml.rels" ContentType="application/vnd.openxmlformats-package.relationships+xml"/>
  <Override PartName="/ppt/slides/_rels/slide4.xml.rels" ContentType="application/vnd.openxmlformats-package.relationships+xml"/>
  <Override PartName="/ppt/slides/_rels/slide17.xml.rels" ContentType="application/vnd.openxmlformats-package.relationships+xml"/>
  <Override PartName="/ppt/slides/_rels/slide43.xml.rels" ContentType="application/vnd.openxmlformats-package.relationships+xml"/>
  <Override PartName="/ppt/slides/_rels/slide3.xml.rels" ContentType="application/vnd.openxmlformats-package.relationships+xml"/>
  <Override PartName="/ppt/slides/_rels/slide33.xml.rels" ContentType="application/vnd.openxmlformats-package.relationships+xml"/>
  <Override PartName="/ppt/slides/_rels/slide6.xml.rels" ContentType="application/vnd.openxmlformats-package.relationships+xml"/>
  <Override PartName="/ppt/slides/_rels/slide55.xml.rels" ContentType="application/vnd.openxmlformats-package.relationships+xml"/>
  <Override PartName="/ppt/slides/_rels/slide34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32.xml" ContentType="application/vnd.openxmlformats-officedocument.presentationml.slide+xml"/>
  <Override PartName="/ppt/slides/slide59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45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57.xml" ContentType="application/vnd.openxmlformats-officedocument.presentationml.slide+xml"/>
  <Override PartName="/ppt/slides/slide40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52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26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53.xml" ContentType="application/vnd.openxmlformats-officedocument.presentationml.slide+xml"/>
  <Override PartName="/ppt/slides/slide28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4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7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4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_rels/slideLayout4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media/image128.wmf" ContentType="image/x-wmf"/>
  <Override PartName="/ppt/media/image127.wmf" ContentType="image/x-wmf"/>
  <Override PartName="/ppt/media/image125.jpeg" ContentType="image/jpeg"/>
  <Override PartName="/ppt/media/image120.png" ContentType="image/png"/>
  <Override PartName="/ppt/media/image123.png" ContentType="image/png"/>
  <Override PartName="/ppt/media/image119.png" ContentType="image/png"/>
  <Override PartName="/ppt/media/image116.png" ContentType="image/png"/>
  <Override PartName="/ppt/media/image114.png" ContentType="image/png"/>
  <Override PartName="/ppt/media/image112.png" ContentType="image/png"/>
  <Override PartName="/ppt/media/image106.wmf" ContentType="image/x-wmf"/>
  <Override PartName="/ppt/media/image105.wmf" ContentType="image/x-wmf"/>
  <Override PartName="/ppt/media/image102.wmf" ContentType="image/x-wmf"/>
  <Override PartName="/ppt/media/image100.png" ContentType="image/png"/>
  <Override PartName="/ppt/media/image98.wmf" ContentType="image/x-wmf"/>
  <Override PartName="/ppt/media/image107.wmf" ContentType="image/x-wmf"/>
  <Override PartName="/ppt/media/image94.jpeg" ContentType="image/jpeg"/>
  <Override PartName="/ppt/media/image92.png" ContentType="image/png"/>
  <Override PartName="/ppt/media/image91.png" ContentType="image/png"/>
  <Override PartName="/ppt/media/image90.png" ContentType="image/png"/>
  <Override PartName="/ppt/media/image88.jpeg" ContentType="image/jpeg"/>
  <Override PartName="/ppt/media/image86.png" ContentType="image/png"/>
  <Override PartName="/ppt/media/image85.png" ContentType="image/png"/>
  <Override PartName="/ppt/media/image84.png" ContentType="image/png"/>
  <Override PartName="/ppt/media/image83.png" ContentType="image/png"/>
  <Override PartName="/ppt/media/image81.png" ContentType="image/png"/>
  <Override PartName="/ppt/media/image80.png" ContentType="image/png"/>
  <Override PartName="/ppt/media/image79.jpeg" ContentType="image/jpeg"/>
  <Override PartName="/ppt/media/image78.jpeg" ContentType="image/jpeg"/>
  <Override PartName="/ppt/media/image95.png" ContentType="image/png"/>
  <Override PartName="/ppt/media/image76.png" ContentType="image/png"/>
  <Override PartName="/ppt/media/image74.wmf" ContentType="image/x-wmf"/>
  <Override PartName="/ppt/media/image73.png" ContentType="image/png"/>
  <Override PartName="/ppt/media/image72.jpeg" ContentType="image/jpeg"/>
  <Override PartName="/ppt/media/image71.png" ContentType="image/png"/>
  <Override PartName="/ppt/media/image70.png" ContentType="image/png"/>
  <Override PartName="/ppt/media/image69.jpeg" ContentType="image/jpeg"/>
  <Override PartName="/ppt/media/image68.jpeg" ContentType="image/jpeg"/>
  <Override PartName="/ppt/media/image118.png" ContentType="image/png"/>
  <Override PartName="/ppt/media/image67.jpeg" ContentType="image/jpeg"/>
  <Override PartName="/ppt/media/image104.wmf" ContentType="image/x-wmf"/>
  <Override PartName="/ppt/media/image66.wmf" ContentType="image/x-wmf"/>
  <Override PartName="/ppt/media/image64.wmf" ContentType="image/x-wmf"/>
  <Override PartName="/ppt/media/image62.png" ContentType="image/png"/>
  <Override PartName="/ppt/media/image60.wmf" ContentType="image/x-wmf"/>
  <Override PartName="/ppt/media/image97.png" ContentType="image/png"/>
  <Override PartName="/ppt/media/image57.png" ContentType="image/png"/>
  <Override PartName="/ppt/media/image56.jpeg" ContentType="image/jpeg"/>
  <Override PartName="/ppt/media/image75.wmf" ContentType="image/x-wmf"/>
  <Override PartName="/ppt/media/image53.png" ContentType="image/png"/>
  <Override PartName="/ppt/media/image63.wmf" ContentType="image/x-wmf"/>
  <Override PartName="/ppt/media/image51.png" ContentType="image/png"/>
  <Override PartName="/ppt/media/image45.png" ContentType="image/png"/>
  <Override PartName="/ppt/media/image44.png" ContentType="image/png"/>
  <Override PartName="/ppt/media/image111.png" ContentType="image/png"/>
  <Override PartName="/ppt/media/image43.png" ContentType="image/png"/>
  <Override PartName="/ppt/media/image40.wmf" ContentType="image/x-wmf"/>
  <Override PartName="/ppt/media/image47.gif" ContentType="image/gif"/>
  <Override PartName="/ppt/media/image58.png" ContentType="image/png"/>
  <Override PartName="/ppt/media/image122.png" ContentType="image/png"/>
  <Override PartName="/ppt/media/image39.jpeg" ContentType="image/jpeg"/>
  <Override PartName="/ppt/media/image36.png" ContentType="image/png"/>
  <Override PartName="/ppt/media/image89.png" ContentType="image/png"/>
  <Override PartName="/ppt/media/image49.png" ContentType="image/png"/>
  <Override PartName="/ppt/media/image33.jpeg" ContentType="image/jpeg"/>
  <Override PartName="/ppt/media/image87.png" ContentType="image/png"/>
  <Override PartName="/ppt/media/image38.png" ContentType="image/png"/>
  <Override PartName="/ppt/media/image65.wmf" ContentType="image/x-wmf"/>
  <Override PartName="/ppt/media/image29.wmf" ContentType="image/x-wmf"/>
  <Override PartName="/ppt/media/image126.jpeg" ContentType="image/jpeg"/>
  <Override PartName="/ppt/media/image28.wmf" ContentType="image/x-wmf"/>
  <Override PartName="/ppt/media/image50.png" ContentType="image/png"/>
  <Override PartName="/ppt/media/image32.wmf" ContentType="image/x-wmf"/>
  <Override PartName="/ppt/media/image42.jpeg" ContentType="image/jpeg"/>
  <Override PartName="/ppt/media/image82.jpeg" ContentType="image/jpeg"/>
  <Override PartName="/ppt/media/image59.wmf" ContentType="image/x-wmf"/>
  <Override PartName="/ppt/media/image26.png" ContentType="image/png"/>
  <Override PartName="/ppt/media/image99.png" ContentType="image/png"/>
  <Override PartName="/ppt/media/image37.png" ContentType="image/png"/>
  <Override PartName="/ppt/media/image77.png" ContentType="image/png"/>
  <Override PartName="/ppt/media/image22.png" ContentType="image/png"/>
  <Override PartName="/ppt/media/image41.jpeg" ContentType="image/jpeg"/>
  <Override PartName="/ppt/media/image30.wmf" ContentType="image/x-wmf"/>
  <Override PartName="/ppt/media/image24.png" ContentType="image/png"/>
  <Override PartName="/ppt/media/image124.gif" ContentType="image/gif"/>
  <Override PartName="/ppt/media/image21.png" ContentType="image/png"/>
  <Override PartName="/ppt/media/image54.png" ContentType="image/png"/>
  <Override PartName="/ppt/media/image61.png" ContentType="image/png"/>
  <Override PartName="/ppt/media/image20.png" ContentType="image/png"/>
  <Override PartName="/ppt/media/image96.png" ContentType="image/png"/>
  <Override PartName="/ppt/media/image19.png" ContentType="image/png"/>
  <Override PartName="/ppt/media/image108.wmf" ContentType="image/x-wmf"/>
  <Override PartName="/ppt/media/image18.jpeg" ContentType="image/jpeg"/>
  <Override PartName="/ppt/media/image16.png" ContentType="image/png"/>
  <Override PartName="/ppt/media/image17.png" ContentType="image/png"/>
  <Override PartName="/ppt/media/image14.png" ContentType="image/png"/>
  <Override PartName="/ppt/media/image103.wmf" ContentType="image/x-wmf"/>
  <Override PartName="/ppt/media/image13.png" ContentType="image/png"/>
  <Override PartName="/ppt/media/image46.png" ContentType="image/png"/>
  <Override PartName="/ppt/media/image121.png" ContentType="image/png"/>
  <Override PartName="/ppt/media/image25.wmf" ContentType="image/x-wmf"/>
  <Override PartName="/ppt/media/image23.png" ContentType="image/png"/>
  <Override PartName="/ppt/media/image110.png" ContentType="image/png"/>
  <Override PartName="/ppt/media/image35.png" ContentType="image/png"/>
  <Override PartName="/ppt/media/image12.png" ContentType="image/png"/>
  <Override PartName="/ppt/media/image115.png" ContentType="image/png"/>
  <Override PartName="/ppt/media/image55.jpeg" ContentType="image/jpeg"/>
  <Override PartName="/ppt/media/image109.wmf" ContentType="image/x-wmf"/>
  <Override PartName="/ppt/media/image10.png" ContentType="image/png"/>
  <Override PartName="/ppt/media/image117.png" ContentType="image/png"/>
  <Override PartName="/ppt/media/image48.png" ContentType="image/png"/>
  <Override PartName="/ppt/media/image27.wmf" ContentType="image/x-wmf"/>
  <Override PartName="/ppt/media/image9.png" ContentType="image/png"/>
  <Override PartName="/ppt/media/image15.png" ContentType="image/png"/>
  <Override PartName="/ppt/media/image8.png" ContentType="image/png"/>
  <Override PartName="/ppt/media/image5.png" ContentType="image/png"/>
  <Override PartName="/ppt/media/image7.png" ContentType="image/png"/>
  <Override PartName="/ppt/media/image4.png" ContentType="image/png"/>
  <Override PartName="/ppt/media/image3.png" ContentType="image/png"/>
  <Override PartName="/ppt/media/image34.png" ContentType="image/png"/>
  <Override PartName="/ppt/media/image101.png" ContentType="image/png"/>
  <Override PartName="/ppt/media/image93.jpeg" ContentType="image/jpeg"/>
  <Override PartName="/ppt/media/image2.jpeg" ContentType="image/jpeg"/>
  <Override PartName="/ppt/media/image6.png" ContentType="image/png"/>
  <Override PartName="/ppt/media/image113.png" ContentType="image/png"/>
  <Override PartName="/ppt/media/image31.wmf" ContentType="image/x-wmf"/>
  <Override PartName="/ppt/media/image52.wmf" ContentType="image/x-wmf"/>
  <Override PartName="/ppt/media/image1.png" ContentType="image/png"/>
  <Override PartName="/ppt/media/image11.png" ContentType="image/png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</p:sldIdLst>
  <p:sldSz cx="9144000" cy="6858000"/>
  <p:notesSz cx="6794500" cy="9906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lang="en-GB" sz="20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184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lang="en-GB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185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lang="en-GB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186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lang="en-GB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187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5BBA46D2-DD04-4A65-AFA6-CEA902E4D32D}" type="slidenum">
              <a:rPr lang="en-GB" sz="1400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PlaceHolder 1"/>
          <p:cNvSpPr>
            <a:spLocks noGrp="1"/>
          </p:cNvSpPr>
          <p:nvPr>
            <p:ph type="body"/>
          </p:nvPr>
        </p:nvSpPr>
        <p:spPr>
          <a:xfrm>
            <a:off x="679320" y="4705200"/>
            <a:ext cx="5435280" cy="4457520"/>
          </a:xfrm>
          <a:prstGeom prst="rect">
            <a:avLst/>
          </a:prstGeom>
        </p:spPr>
        <p:txBody>
          <a:bodyPr/>
          <a:p>
            <a:endParaRPr/>
          </a:p>
        </p:txBody>
      </p:sp>
      <p:sp>
        <p:nvSpPr>
          <p:cNvPr id="855" name="TextShape 2"/>
          <p:cNvSpPr txBox="1"/>
          <p:nvPr/>
        </p:nvSpPr>
        <p:spPr>
          <a:xfrm>
            <a:off x="3848760" y="9408960"/>
            <a:ext cx="2944080" cy="49500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80809575-5FE2-4446-84F7-395FA7B4B799}" type="slidenum">
              <a:rPr lang="en-GB" sz="1200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8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22640" y="1450800"/>
            <a:ext cx="821160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22640" y="4011840"/>
            <a:ext cx="821160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22640" y="145080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630680" y="145080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4630680" y="401184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422640" y="401184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22640" y="1450800"/>
            <a:ext cx="8211600" cy="490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22640" y="1450800"/>
            <a:ext cx="8211600" cy="490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5" name="" descr=""/>
          <p:cNvPicPr/>
          <p:nvPr/>
        </p:nvPicPr>
        <p:blipFill>
          <a:blip r:embed="rId2"/>
          <a:stretch/>
        </p:blipFill>
        <p:spPr>
          <a:xfrm>
            <a:off x="1455840" y="1450800"/>
            <a:ext cx="6145200" cy="4903200"/>
          </a:xfrm>
          <a:prstGeom prst="rect">
            <a:avLst/>
          </a:prstGeom>
          <a:ln>
            <a:noFill/>
          </a:ln>
        </p:spPr>
      </p:pic>
      <p:pic>
        <p:nvPicPr>
          <p:cNvPr id="46" name="" descr=""/>
          <p:cNvPicPr/>
          <p:nvPr/>
        </p:nvPicPr>
        <p:blipFill>
          <a:blip r:embed="rId3"/>
          <a:stretch/>
        </p:blipFill>
        <p:spPr>
          <a:xfrm>
            <a:off x="1455840" y="1450800"/>
            <a:ext cx="6145200" cy="49032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9" name="PlaceHolder 2"/>
          <p:cNvSpPr>
            <a:spLocks noGrp="1"/>
          </p:cNvSpPr>
          <p:nvPr>
            <p:ph type="subTitle"/>
          </p:nvPr>
        </p:nvSpPr>
        <p:spPr>
          <a:xfrm>
            <a:off x="422640" y="1450800"/>
            <a:ext cx="8211600" cy="4903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22640" y="1450800"/>
            <a:ext cx="8211600" cy="490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22640" y="1450800"/>
            <a:ext cx="4007160" cy="490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30680" y="1450800"/>
            <a:ext cx="4007160" cy="490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subTitle"/>
          </p:nvPr>
        </p:nvSpPr>
        <p:spPr>
          <a:xfrm>
            <a:off x="422640" y="271440"/>
            <a:ext cx="6242040" cy="3650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22640" y="145080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22640" y="401184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630680" y="1450800"/>
            <a:ext cx="4007160" cy="490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subTitle"/>
          </p:nvPr>
        </p:nvSpPr>
        <p:spPr>
          <a:xfrm>
            <a:off x="422640" y="1450800"/>
            <a:ext cx="8211600" cy="4903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22640" y="1450800"/>
            <a:ext cx="4007160" cy="490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630680" y="145080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4630680" y="401184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22640" y="145080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630680" y="145080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422640" y="4011840"/>
            <a:ext cx="821160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22640" y="1450800"/>
            <a:ext cx="821160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22640" y="4011840"/>
            <a:ext cx="821160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22640" y="145080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30680" y="145080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4630680" y="401184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22640" y="401184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22640" y="1450800"/>
            <a:ext cx="8211600" cy="490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22640" y="1450800"/>
            <a:ext cx="8211600" cy="490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90" name="" descr=""/>
          <p:cNvPicPr/>
          <p:nvPr/>
        </p:nvPicPr>
        <p:blipFill>
          <a:blip r:embed="rId2"/>
          <a:stretch/>
        </p:blipFill>
        <p:spPr>
          <a:xfrm>
            <a:off x="1455840" y="1450800"/>
            <a:ext cx="6145200" cy="4903200"/>
          </a:xfrm>
          <a:prstGeom prst="rect">
            <a:avLst/>
          </a:prstGeom>
          <a:ln>
            <a:noFill/>
          </a:ln>
        </p:spPr>
      </p:pic>
      <p:pic>
        <p:nvPicPr>
          <p:cNvPr id="91" name="" descr=""/>
          <p:cNvPicPr/>
          <p:nvPr/>
        </p:nvPicPr>
        <p:blipFill>
          <a:blip r:embed="rId3"/>
          <a:stretch/>
        </p:blipFill>
        <p:spPr>
          <a:xfrm>
            <a:off x="1455840" y="1450800"/>
            <a:ext cx="6145200" cy="49032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subTitle"/>
          </p:nvPr>
        </p:nvSpPr>
        <p:spPr>
          <a:xfrm>
            <a:off x="422640" y="1450800"/>
            <a:ext cx="8211600" cy="4903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22640" y="1450800"/>
            <a:ext cx="8211600" cy="490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22640" y="1450800"/>
            <a:ext cx="4007160" cy="490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630680" y="1450800"/>
            <a:ext cx="4007160" cy="490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22640" y="1450800"/>
            <a:ext cx="8211600" cy="490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subTitle"/>
          </p:nvPr>
        </p:nvSpPr>
        <p:spPr>
          <a:xfrm>
            <a:off x="422640" y="271440"/>
            <a:ext cx="6242040" cy="3650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22640" y="145080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22640" y="401184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4630680" y="1450800"/>
            <a:ext cx="4007160" cy="490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22640" y="1450800"/>
            <a:ext cx="4007160" cy="490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630680" y="145080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4630680" y="401184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22640" y="145080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630680" y="145080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422640" y="4011840"/>
            <a:ext cx="821160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22640" y="1450800"/>
            <a:ext cx="821160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422640" y="4011840"/>
            <a:ext cx="821160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422640" y="145080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4630680" y="145080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4630680" y="401184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1" name="PlaceHolder 5"/>
          <p:cNvSpPr>
            <a:spLocks noGrp="1"/>
          </p:cNvSpPr>
          <p:nvPr>
            <p:ph type="body"/>
          </p:nvPr>
        </p:nvSpPr>
        <p:spPr>
          <a:xfrm>
            <a:off x="422640" y="401184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422640" y="1450800"/>
            <a:ext cx="8211600" cy="490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422640" y="1450800"/>
            <a:ext cx="8211600" cy="490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35" name="" descr=""/>
          <p:cNvPicPr/>
          <p:nvPr/>
        </p:nvPicPr>
        <p:blipFill>
          <a:blip r:embed="rId2"/>
          <a:stretch/>
        </p:blipFill>
        <p:spPr>
          <a:xfrm>
            <a:off x="1455840" y="1450800"/>
            <a:ext cx="6145200" cy="4903200"/>
          </a:xfrm>
          <a:prstGeom prst="rect">
            <a:avLst/>
          </a:prstGeom>
          <a:ln>
            <a:noFill/>
          </a:ln>
        </p:spPr>
      </p:pic>
      <p:pic>
        <p:nvPicPr>
          <p:cNvPr id="136" name="" descr=""/>
          <p:cNvPicPr/>
          <p:nvPr/>
        </p:nvPicPr>
        <p:blipFill>
          <a:blip r:embed="rId3"/>
          <a:stretch/>
        </p:blipFill>
        <p:spPr>
          <a:xfrm>
            <a:off x="1455840" y="1450800"/>
            <a:ext cx="6145200" cy="49032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50" name="PlaceHolder 2"/>
          <p:cNvSpPr>
            <a:spLocks noGrp="1"/>
          </p:cNvSpPr>
          <p:nvPr>
            <p:ph type="subTitle"/>
          </p:nvPr>
        </p:nvSpPr>
        <p:spPr>
          <a:xfrm>
            <a:off x="422640" y="1450800"/>
            <a:ext cx="8211600" cy="4903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422640" y="1450800"/>
            <a:ext cx="8211600" cy="490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22640" y="1450800"/>
            <a:ext cx="4007160" cy="490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30680" y="1450800"/>
            <a:ext cx="4007160" cy="490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422640" y="1450800"/>
            <a:ext cx="4007160" cy="490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4630680" y="1450800"/>
            <a:ext cx="4007160" cy="490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subTitle"/>
          </p:nvPr>
        </p:nvSpPr>
        <p:spPr>
          <a:xfrm>
            <a:off x="422640" y="271440"/>
            <a:ext cx="6242040" cy="3650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22640" y="145080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422640" y="401184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4630680" y="1450800"/>
            <a:ext cx="4007160" cy="490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422640" y="1450800"/>
            <a:ext cx="4007160" cy="490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4630680" y="145080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5" name="PlaceHolder 4"/>
          <p:cNvSpPr>
            <a:spLocks noGrp="1"/>
          </p:cNvSpPr>
          <p:nvPr>
            <p:ph type="body"/>
          </p:nvPr>
        </p:nvSpPr>
        <p:spPr>
          <a:xfrm>
            <a:off x="4630680" y="401184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422640" y="145080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4630680" y="145080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9" name="PlaceHolder 4"/>
          <p:cNvSpPr>
            <a:spLocks noGrp="1"/>
          </p:cNvSpPr>
          <p:nvPr>
            <p:ph type="body"/>
          </p:nvPr>
        </p:nvSpPr>
        <p:spPr>
          <a:xfrm>
            <a:off x="422640" y="4011840"/>
            <a:ext cx="821160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422640" y="1450800"/>
            <a:ext cx="821160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422640" y="4011840"/>
            <a:ext cx="821160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422640" y="145080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4630680" y="145080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6" name="PlaceHolder 4"/>
          <p:cNvSpPr>
            <a:spLocks noGrp="1"/>
          </p:cNvSpPr>
          <p:nvPr>
            <p:ph type="body"/>
          </p:nvPr>
        </p:nvSpPr>
        <p:spPr>
          <a:xfrm>
            <a:off x="4630680" y="401184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7" name="PlaceHolder 5"/>
          <p:cNvSpPr>
            <a:spLocks noGrp="1"/>
          </p:cNvSpPr>
          <p:nvPr>
            <p:ph type="body"/>
          </p:nvPr>
        </p:nvSpPr>
        <p:spPr>
          <a:xfrm>
            <a:off x="422640" y="401184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422640" y="1450800"/>
            <a:ext cx="8211600" cy="490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422640" y="1450800"/>
            <a:ext cx="8211600" cy="490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81" name="" descr=""/>
          <p:cNvPicPr/>
          <p:nvPr/>
        </p:nvPicPr>
        <p:blipFill>
          <a:blip r:embed="rId2"/>
          <a:stretch/>
        </p:blipFill>
        <p:spPr>
          <a:xfrm>
            <a:off x="1455840" y="1450800"/>
            <a:ext cx="6145200" cy="4903200"/>
          </a:xfrm>
          <a:prstGeom prst="rect">
            <a:avLst/>
          </a:prstGeom>
          <a:ln>
            <a:noFill/>
          </a:ln>
        </p:spPr>
      </p:pic>
      <p:pic>
        <p:nvPicPr>
          <p:cNvPr id="182" name="" descr=""/>
          <p:cNvPicPr/>
          <p:nvPr/>
        </p:nvPicPr>
        <p:blipFill>
          <a:blip r:embed="rId3"/>
          <a:stretch/>
        </p:blipFill>
        <p:spPr>
          <a:xfrm>
            <a:off x="1455840" y="1450800"/>
            <a:ext cx="6145200" cy="49032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subTitle"/>
          </p:nvPr>
        </p:nvSpPr>
        <p:spPr>
          <a:xfrm>
            <a:off x="422640" y="271440"/>
            <a:ext cx="6242040" cy="3650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22640" y="145080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22640" y="401184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630680" y="1450800"/>
            <a:ext cx="4007160" cy="490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22640" y="1450800"/>
            <a:ext cx="4007160" cy="490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30680" y="145080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30680" y="401184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22640" y="145080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30680" y="1450800"/>
            <a:ext cx="400716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22640" y="4011840"/>
            <a:ext cx="8211600" cy="233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6612480"/>
            <a:ext cx="9143640" cy="255240"/>
          </a:xfrm>
          <a:prstGeom prst="rect">
            <a:avLst/>
          </a:prstGeom>
          <a:solidFill>
            <a:srgbClr val="eaeaea"/>
          </a:solidFill>
          <a:ln>
            <a:noFill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1" name="Bild 6" descr=""/>
          <p:cNvPicPr/>
          <p:nvPr/>
        </p:nvPicPr>
        <p:blipFill>
          <a:blip r:embed="rId2"/>
          <a:stretch/>
        </p:blipFill>
        <p:spPr>
          <a:xfrm>
            <a:off x="7297920" y="259920"/>
            <a:ext cx="1349280" cy="449640"/>
          </a:xfrm>
          <a:prstGeom prst="rect">
            <a:avLst/>
          </a:prstGeom>
          <a:ln>
            <a:noFill/>
          </a:ln>
        </p:spPr>
      </p:pic>
      <p:sp>
        <p:nvSpPr>
          <p:cNvPr id="2" name="Line 2"/>
          <p:cNvSpPr/>
          <p:nvPr/>
        </p:nvSpPr>
        <p:spPr>
          <a:xfrm>
            <a:off x="0" y="1068120"/>
            <a:ext cx="9144000" cy="0"/>
          </a:xfrm>
          <a:prstGeom prst="line">
            <a:avLst/>
          </a:prstGeom>
          <a:ln w="254160">
            <a:solidFill>
              <a:srgbClr val="eaeaea"/>
            </a:solidFill>
            <a:round/>
          </a:ln>
        </p:spPr>
      </p:sp>
      <p:sp>
        <p:nvSpPr>
          <p:cNvPr id="3" name="CustomShape 3"/>
          <p:cNvSpPr/>
          <p:nvPr/>
        </p:nvSpPr>
        <p:spPr>
          <a:xfrm>
            <a:off x="435240" y="6621840"/>
            <a:ext cx="3780360" cy="24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333333"/>
                </a:solidFill>
                <a:latin typeface="Arial"/>
              </a:rPr>
              <a:t>GSI Helmholtzzentrum für Schwerionenforschung GmbH</a:t>
            </a:r>
            <a:endParaRPr/>
          </a:p>
        </p:txBody>
      </p:sp>
      <p:sp>
        <p:nvSpPr>
          <p:cNvPr id="4" name="CustomShape 4"/>
          <p:cNvSpPr/>
          <p:nvPr/>
        </p:nvSpPr>
        <p:spPr>
          <a:xfrm>
            <a:off x="0" y="939600"/>
            <a:ext cx="255240" cy="255240"/>
          </a:xfrm>
          <a:prstGeom prst="rect">
            <a:avLst/>
          </a:prstGeom>
          <a:solidFill>
            <a:srgbClr val="fdbb63"/>
          </a:solidFill>
          <a:ln>
            <a:noFill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" name="CustomShape 5"/>
          <p:cNvSpPr/>
          <p:nvPr/>
        </p:nvSpPr>
        <p:spPr>
          <a:xfrm>
            <a:off x="0" y="6609960"/>
            <a:ext cx="255240" cy="255240"/>
          </a:xfrm>
          <a:prstGeom prst="rect">
            <a:avLst/>
          </a:prstGeom>
          <a:solidFill>
            <a:srgbClr val="fdbb63"/>
          </a:solidFill>
          <a:ln>
            <a:noFill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6" name="Bild 6" descr=""/>
          <p:cNvPicPr/>
          <p:nvPr/>
        </p:nvPicPr>
        <p:blipFill>
          <a:blip r:embed="rId3"/>
          <a:srcRect l="4772" t="11486" r="5369" b="5508"/>
          <a:stretch/>
        </p:blipFill>
        <p:spPr>
          <a:xfrm>
            <a:off x="110520" y="1417320"/>
            <a:ext cx="8926200" cy="5055840"/>
          </a:xfrm>
          <a:prstGeom prst="rect">
            <a:avLst/>
          </a:prstGeom>
          <a:ln>
            <a:noFill/>
          </a:ln>
        </p:spPr>
      </p:pic>
      <p:sp>
        <p:nvSpPr>
          <p:cNvPr id="7" name="PlaceHolder 6"/>
          <p:cNvSpPr>
            <a:spLocks noGrp="1"/>
          </p:cNvSpPr>
          <p:nvPr>
            <p:ph type="title"/>
          </p:nvPr>
        </p:nvSpPr>
        <p:spPr>
          <a:xfrm>
            <a:off x="1251720" y="3244320"/>
            <a:ext cx="6607080" cy="779400"/>
          </a:xfrm>
          <a:prstGeom prst="rect">
            <a:avLst/>
          </a:prstGeom>
        </p:spPr>
        <p:txBody>
          <a:bodyPr anchor="b"/>
          <a:p>
            <a:pPr algn="ctr">
              <a:lnSpc>
                <a:spcPct val="100000"/>
              </a:lnSpc>
            </a:pPr>
            <a:r>
              <a:rPr b="1" lang="de-DE" sz="3600" strike="noStrike">
                <a:solidFill>
                  <a:srgbClr val="333333"/>
                </a:solidFill>
                <a:latin typeface="Arial"/>
              </a:rPr>
              <a:t>Click to edit the title text formatBeam Instrumentation for FAIR</a:t>
            </a:r>
            <a:endParaRPr/>
          </a:p>
        </p:txBody>
      </p:sp>
      <p:sp>
        <p:nvSpPr>
          <p:cNvPr id="8" name="CustomShape 7"/>
          <p:cNvSpPr/>
          <p:nvPr/>
        </p:nvSpPr>
        <p:spPr>
          <a:xfrm>
            <a:off x="7031160" y="150120"/>
            <a:ext cx="1777680" cy="560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" name="CustomShape 8"/>
          <p:cNvSpPr/>
          <p:nvPr/>
        </p:nvSpPr>
        <p:spPr>
          <a:xfrm>
            <a:off x="3193560" y="595080"/>
            <a:ext cx="553032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lang="en-GB" sz="1000" strike="noStrike">
                <a:solidFill>
                  <a:srgbClr val="333333"/>
                </a:solidFill>
                <a:latin typeface="Arial"/>
              </a:rPr>
              <a:t>GSI Helmholtzzentrum für Schwerionenforschung GmbH</a:t>
            </a:r>
            <a:endParaRPr/>
          </a:p>
          <a:p>
            <a:pPr algn="r">
              <a:lnSpc>
                <a:spcPct val="100000"/>
              </a:lnSpc>
            </a:pPr>
            <a:endParaRPr/>
          </a:p>
        </p:txBody>
      </p:sp>
      <p:pic>
        <p:nvPicPr>
          <p:cNvPr id="10" name="Bild 9" descr=""/>
          <p:cNvPicPr/>
          <p:nvPr/>
        </p:nvPicPr>
        <p:blipFill>
          <a:blip r:embed="rId4"/>
          <a:stretch/>
        </p:blipFill>
        <p:spPr>
          <a:xfrm>
            <a:off x="7297920" y="178920"/>
            <a:ext cx="1349280" cy="449640"/>
          </a:xfrm>
          <a:prstGeom prst="rect">
            <a:avLst/>
          </a:prstGeom>
          <a:ln>
            <a:noFill/>
          </a:ln>
        </p:spPr>
      </p:pic>
      <p:sp>
        <p:nvSpPr>
          <p:cNvPr id="11" name="CustomShape 9"/>
          <p:cNvSpPr/>
          <p:nvPr/>
        </p:nvSpPr>
        <p:spPr>
          <a:xfrm>
            <a:off x="403920" y="6650280"/>
            <a:ext cx="3371040" cy="207360"/>
          </a:xfrm>
          <a:prstGeom prst="rect">
            <a:avLst/>
          </a:prstGeom>
          <a:solidFill>
            <a:srgbClr val="eaeaea"/>
          </a:solidFill>
          <a:ln>
            <a:noFill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2" name="PlaceHolder 1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de-DE" sz="24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de-DE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de-DE" sz="16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de-DE" sz="14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de-DE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de-DE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de-DE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stomShape 1"/>
          <p:cNvSpPr/>
          <p:nvPr/>
        </p:nvSpPr>
        <p:spPr>
          <a:xfrm>
            <a:off x="0" y="6612480"/>
            <a:ext cx="9143640" cy="255240"/>
          </a:xfrm>
          <a:prstGeom prst="rect">
            <a:avLst/>
          </a:prstGeom>
          <a:solidFill>
            <a:srgbClr val="eaeaea"/>
          </a:solidFill>
          <a:ln>
            <a:noFill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48" name="Bild 6" descr=""/>
          <p:cNvPicPr/>
          <p:nvPr/>
        </p:nvPicPr>
        <p:blipFill>
          <a:blip r:embed="rId2"/>
          <a:stretch/>
        </p:blipFill>
        <p:spPr>
          <a:xfrm>
            <a:off x="7297920" y="259920"/>
            <a:ext cx="1349280" cy="449640"/>
          </a:xfrm>
          <a:prstGeom prst="rect">
            <a:avLst/>
          </a:prstGeom>
          <a:ln>
            <a:noFill/>
          </a:ln>
        </p:spPr>
      </p:pic>
      <p:sp>
        <p:nvSpPr>
          <p:cNvPr id="49" name="Line 2"/>
          <p:cNvSpPr/>
          <p:nvPr/>
        </p:nvSpPr>
        <p:spPr>
          <a:xfrm>
            <a:off x="0" y="1068120"/>
            <a:ext cx="9144000" cy="0"/>
          </a:xfrm>
          <a:prstGeom prst="line">
            <a:avLst/>
          </a:prstGeom>
          <a:ln w="254160">
            <a:solidFill>
              <a:srgbClr val="eaeaea"/>
            </a:solidFill>
            <a:round/>
          </a:ln>
        </p:spPr>
      </p:sp>
      <p:sp>
        <p:nvSpPr>
          <p:cNvPr id="50" name="CustomShape 3"/>
          <p:cNvSpPr/>
          <p:nvPr/>
        </p:nvSpPr>
        <p:spPr>
          <a:xfrm>
            <a:off x="435240" y="6621840"/>
            <a:ext cx="3780360" cy="24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333333"/>
                </a:solidFill>
                <a:latin typeface="Arial"/>
              </a:rPr>
              <a:t>GSI Helmholtzzentrum für Schwerionenforschung GmbH</a:t>
            </a:r>
            <a:endParaRPr/>
          </a:p>
        </p:txBody>
      </p:sp>
      <p:sp>
        <p:nvSpPr>
          <p:cNvPr id="51" name="CustomShape 4"/>
          <p:cNvSpPr/>
          <p:nvPr/>
        </p:nvSpPr>
        <p:spPr>
          <a:xfrm>
            <a:off x="0" y="939600"/>
            <a:ext cx="255240" cy="255240"/>
          </a:xfrm>
          <a:prstGeom prst="rect">
            <a:avLst/>
          </a:prstGeom>
          <a:solidFill>
            <a:srgbClr val="fdbb63"/>
          </a:solidFill>
          <a:ln>
            <a:noFill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2" name="CustomShape 5"/>
          <p:cNvSpPr/>
          <p:nvPr/>
        </p:nvSpPr>
        <p:spPr>
          <a:xfrm>
            <a:off x="0" y="6609960"/>
            <a:ext cx="255240" cy="255240"/>
          </a:xfrm>
          <a:prstGeom prst="rect">
            <a:avLst/>
          </a:prstGeom>
          <a:solidFill>
            <a:srgbClr val="fdbb63"/>
          </a:solidFill>
          <a:ln>
            <a:noFill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3" name="PlaceHolder 6"/>
          <p:cNvSpPr>
            <a:spLocks noGrp="1"/>
          </p:cNvSpPr>
          <p:nvPr>
            <p:ph type="title"/>
          </p:nvPr>
        </p:nvSpPr>
        <p:spPr>
          <a:xfrm>
            <a:off x="422640" y="271440"/>
            <a:ext cx="6242040" cy="787320"/>
          </a:xfrm>
          <a:prstGeom prst="rect">
            <a:avLst/>
          </a:prstGeom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Click to edit the title text formatTitelmasterformat durch Klicken bearbeiten</a:t>
            </a:r>
            <a:endParaRPr/>
          </a:p>
        </p:txBody>
      </p:sp>
      <p:sp>
        <p:nvSpPr>
          <p:cNvPr id="54" name="PlaceHolder 7"/>
          <p:cNvSpPr>
            <a:spLocks noGrp="1"/>
          </p:cNvSpPr>
          <p:nvPr>
            <p:ph type="body"/>
          </p:nvPr>
        </p:nvSpPr>
        <p:spPr>
          <a:xfrm>
            <a:off x="422640" y="1450800"/>
            <a:ext cx="8211600" cy="490320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de-DE" sz="2400" strike="noStrike">
                <a:solidFill>
                  <a:srgbClr val="333333"/>
                </a:solidFill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de-DE" sz="2400" strike="noStrike">
                <a:solidFill>
                  <a:srgbClr val="333333"/>
                </a:solidFill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de-DE" sz="2400" strike="noStrike">
                <a:solidFill>
                  <a:srgbClr val="333333"/>
                </a:solidFill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de-DE" sz="2400" strike="noStrike">
                <a:solidFill>
                  <a:srgbClr val="333333"/>
                </a:solidFill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de-DE" sz="2400" strike="noStrike">
                <a:solidFill>
                  <a:srgbClr val="333333"/>
                </a:solidFill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de-DE" sz="2400" strike="noStrike">
                <a:solidFill>
                  <a:srgbClr val="333333"/>
                </a:solidFill>
                <a:latin typeface="Arial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z="2400" strike="noStrike">
                <a:solidFill>
                  <a:srgbClr val="333333"/>
                </a:solidFill>
                <a:latin typeface="Arial"/>
              </a:rPr>
              <a:t>Seventh Outline LevelTextmasterformat bearbeiten</a:t>
            </a:r>
            <a:endParaRPr/>
          </a:p>
          <a:p>
            <a:pPr lvl="1">
              <a:lnSpc>
                <a:spcPct val="100000"/>
              </a:lnSpc>
              <a:buFont typeface="Wingdings" charset="2"/>
              <a:buChar char=""/>
            </a:pPr>
            <a:r>
              <a:rPr lang="de-DE" sz="2000" strike="noStrike">
                <a:solidFill>
                  <a:srgbClr val="333333"/>
                </a:solidFill>
                <a:latin typeface="Arial"/>
              </a:rPr>
              <a:t>Zweite Ebene</a:t>
            </a:r>
            <a:endParaRPr/>
          </a:p>
          <a:p>
            <a:pPr lvl="2">
              <a:lnSpc>
                <a:spcPct val="100000"/>
              </a:lnSpc>
              <a:buFont typeface="Wingdings" charset="2"/>
              <a:buChar char=""/>
            </a:pPr>
            <a:r>
              <a:rPr lang="de-DE" strike="noStrike">
                <a:solidFill>
                  <a:srgbClr val="333333"/>
                </a:solidFill>
                <a:latin typeface="Arial"/>
              </a:rPr>
              <a:t>Dritte Ebene</a:t>
            </a:r>
            <a:endParaRPr/>
          </a:p>
          <a:p>
            <a:pPr lvl="3">
              <a:lnSpc>
                <a:spcPct val="100000"/>
              </a:lnSpc>
              <a:buFont typeface="Wingdings" charset="2"/>
              <a:buChar char=""/>
            </a:pPr>
            <a:r>
              <a:rPr lang="de-DE" sz="1600" strike="noStrike">
                <a:solidFill>
                  <a:srgbClr val="333333"/>
                </a:solidFill>
                <a:latin typeface="Arial"/>
              </a:rPr>
              <a:t>Vierte Ebene</a:t>
            </a:r>
            <a:endParaRPr/>
          </a:p>
          <a:p>
            <a:pPr lvl="4">
              <a:lnSpc>
                <a:spcPct val="100000"/>
              </a:lnSpc>
              <a:buFont typeface="Wingdings" charset="2"/>
              <a:buChar char=""/>
            </a:pPr>
            <a:r>
              <a:rPr lang="de-DE" sz="1400" strike="noStrike">
                <a:solidFill>
                  <a:srgbClr val="333333"/>
                </a:solidFill>
                <a:latin typeface="Arial"/>
              </a:rPr>
              <a:t>Fünfte Ebene</a:t>
            </a:r>
            <a:endParaRPr/>
          </a:p>
        </p:txBody>
      </p:sp>
      <p:sp>
        <p:nvSpPr>
          <p:cNvPr id="55" name="PlaceHolder 8"/>
          <p:cNvSpPr>
            <a:spLocks noGrp="1"/>
          </p:cNvSpPr>
          <p:nvPr>
            <p:ph type="sldNum"/>
          </p:nvPr>
        </p:nvSpPr>
        <p:spPr>
          <a:xfrm>
            <a:off x="7965000" y="6552720"/>
            <a:ext cx="74448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86FD32FE-8DB4-4EA8-9AC1-49F3511332B7}" type="slidenum">
              <a:rPr lang="en-GB" sz="10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56" name="PlaceHolder 9"/>
          <p:cNvSpPr>
            <a:spLocks noGrp="1"/>
          </p:cNvSpPr>
          <p:nvPr>
            <p:ph type="dt"/>
          </p:nvPr>
        </p:nvSpPr>
        <p:spPr>
          <a:xfrm>
            <a:off x="7123680" y="6552720"/>
            <a:ext cx="8247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31.03.14</a:t>
            </a:r>
            <a:endParaRPr/>
          </a:p>
        </p:txBody>
      </p:sp>
      <p:sp>
        <p:nvSpPr>
          <p:cNvPr id="57" name="PlaceHolder 10"/>
          <p:cNvSpPr>
            <a:spLocks noGrp="1"/>
          </p:cNvSpPr>
          <p:nvPr>
            <p:ph type="ftr"/>
          </p:nvPr>
        </p:nvSpPr>
        <p:spPr>
          <a:xfrm>
            <a:off x="4203360" y="6560640"/>
            <a:ext cx="2895120" cy="35676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0" y="6612480"/>
            <a:ext cx="9143640" cy="255240"/>
          </a:xfrm>
          <a:prstGeom prst="rect">
            <a:avLst/>
          </a:prstGeom>
          <a:solidFill>
            <a:srgbClr val="eaeaea"/>
          </a:solidFill>
          <a:ln>
            <a:noFill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93" name="Bild 6" descr=""/>
          <p:cNvPicPr/>
          <p:nvPr/>
        </p:nvPicPr>
        <p:blipFill>
          <a:blip r:embed="rId2"/>
          <a:stretch/>
        </p:blipFill>
        <p:spPr>
          <a:xfrm>
            <a:off x="7297920" y="259920"/>
            <a:ext cx="1349280" cy="449640"/>
          </a:xfrm>
          <a:prstGeom prst="rect">
            <a:avLst/>
          </a:prstGeom>
          <a:ln>
            <a:noFill/>
          </a:ln>
        </p:spPr>
      </p:pic>
      <p:sp>
        <p:nvSpPr>
          <p:cNvPr id="94" name="Line 2"/>
          <p:cNvSpPr/>
          <p:nvPr/>
        </p:nvSpPr>
        <p:spPr>
          <a:xfrm>
            <a:off x="0" y="1068120"/>
            <a:ext cx="9144000" cy="0"/>
          </a:xfrm>
          <a:prstGeom prst="line">
            <a:avLst/>
          </a:prstGeom>
          <a:ln w="254160">
            <a:solidFill>
              <a:srgbClr val="eaeaea"/>
            </a:solidFill>
            <a:round/>
          </a:ln>
        </p:spPr>
      </p:sp>
      <p:sp>
        <p:nvSpPr>
          <p:cNvPr id="95" name="CustomShape 3"/>
          <p:cNvSpPr/>
          <p:nvPr/>
        </p:nvSpPr>
        <p:spPr>
          <a:xfrm>
            <a:off x="435240" y="6621840"/>
            <a:ext cx="3780360" cy="24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333333"/>
                </a:solidFill>
                <a:latin typeface="Arial"/>
              </a:rPr>
              <a:t>GSI Helmholtzzentrum für Schwerionenforschung GmbH</a:t>
            </a:r>
            <a:endParaRPr/>
          </a:p>
        </p:txBody>
      </p:sp>
      <p:sp>
        <p:nvSpPr>
          <p:cNvPr id="96" name="CustomShape 4"/>
          <p:cNvSpPr/>
          <p:nvPr/>
        </p:nvSpPr>
        <p:spPr>
          <a:xfrm>
            <a:off x="0" y="939600"/>
            <a:ext cx="255240" cy="255240"/>
          </a:xfrm>
          <a:prstGeom prst="rect">
            <a:avLst/>
          </a:prstGeom>
          <a:solidFill>
            <a:srgbClr val="fdbb63"/>
          </a:solidFill>
          <a:ln>
            <a:noFill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7" name="CustomShape 5"/>
          <p:cNvSpPr/>
          <p:nvPr/>
        </p:nvSpPr>
        <p:spPr>
          <a:xfrm>
            <a:off x="0" y="6609960"/>
            <a:ext cx="255240" cy="255240"/>
          </a:xfrm>
          <a:prstGeom prst="rect">
            <a:avLst/>
          </a:prstGeom>
          <a:solidFill>
            <a:srgbClr val="fdbb63"/>
          </a:solidFill>
          <a:ln>
            <a:noFill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8" name="PlaceHolder 6"/>
          <p:cNvSpPr>
            <a:spLocks noGrp="1"/>
          </p:cNvSpPr>
          <p:nvPr>
            <p:ph type="title"/>
          </p:nvPr>
        </p:nvSpPr>
        <p:spPr>
          <a:xfrm>
            <a:off x="422640" y="270000"/>
            <a:ext cx="6242040" cy="787320"/>
          </a:xfrm>
          <a:prstGeom prst="rect">
            <a:avLst/>
          </a:prstGeom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Click to edit the title text formatTitelmasterformat durch Klicken bearbeiten</a:t>
            </a:r>
            <a:endParaRPr/>
          </a:p>
        </p:txBody>
      </p:sp>
      <p:sp>
        <p:nvSpPr>
          <p:cNvPr id="99" name="PlaceHolder 7"/>
          <p:cNvSpPr>
            <a:spLocks noGrp="1"/>
          </p:cNvSpPr>
          <p:nvPr>
            <p:ph type="sldNum"/>
          </p:nvPr>
        </p:nvSpPr>
        <p:spPr>
          <a:xfrm>
            <a:off x="7965000" y="6552720"/>
            <a:ext cx="74448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EA2172DF-0D10-4B09-916A-1F3A8BEEC17C}" type="slidenum">
              <a:rPr lang="en-GB" sz="10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100" name="PlaceHolder 8"/>
          <p:cNvSpPr>
            <a:spLocks noGrp="1"/>
          </p:cNvSpPr>
          <p:nvPr>
            <p:ph type="dt"/>
          </p:nvPr>
        </p:nvSpPr>
        <p:spPr>
          <a:xfrm>
            <a:off x="7098840" y="6552720"/>
            <a:ext cx="84960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31.03.14</a:t>
            </a:r>
            <a:endParaRPr/>
          </a:p>
        </p:txBody>
      </p:sp>
      <p:sp>
        <p:nvSpPr>
          <p:cNvPr id="101" name="PlaceHolder 9"/>
          <p:cNvSpPr>
            <a:spLocks noGrp="1"/>
          </p:cNvSpPr>
          <p:nvPr>
            <p:ph type="ftr"/>
          </p:nvPr>
        </p:nvSpPr>
        <p:spPr>
          <a:xfrm>
            <a:off x="4203360" y="6560640"/>
            <a:ext cx="2895120" cy="35676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Marcus Schwickert</a:t>
            </a:r>
            <a:endParaRPr/>
          </a:p>
        </p:txBody>
      </p:sp>
      <p:sp>
        <p:nvSpPr>
          <p:cNvPr id="102" name="PlaceHolder 1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de-DE" sz="24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de-DE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de-DE" sz="16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de-DE" sz="14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de-DE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de-DE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de-DE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0" y="6612480"/>
            <a:ext cx="9143640" cy="255240"/>
          </a:xfrm>
          <a:prstGeom prst="rect">
            <a:avLst/>
          </a:prstGeom>
          <a:solidFill>
            <a:srgbClr val="eaeaea"/>
          </a:solidFill>
          <a:ln>
            <a:noFill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138" name="Bild 6" descr=""/>
          <p:cNvPicPr/>
          <p:nvPr/>
        </p:nvPicPr>
        <p:blipFill>
          <a:blip r:embed="rId2"/>
          <a:stretch/>
        </p:blipFill>
        <p:spPr>
          <a:xfrm>
            <a:off x="7297920" y="259920"/>
            <a:ext cx="1349280" cy="449640"/>
          </a:xfrm>
          <a:prstGeom prst="rect">
            <a:avLst/>
          </a:prstGeom>
          <a:ln>
            <a:noFill/>
          </a:ln>
        </p:spPr>
      </p:pic>
      <p:sp>
        <p:nvSpPr>
          <p:cNvPr id="139" name="Line 2"/>
          <p:cNvSpPr/>
          <p:nvPr/>
        </p:nvSpPr>
        <p:spPr>
          <a:xfrm>
            <a:off x="0" y="1068120"/>
            <a:ext cx="9144000" cy="0"/>
          </a:xfrm>
          <a:prstGeom prst="line">
            <a:avLst/>
          </a:prstGeom>
          <a:ln w="254160">
            <a:solidFill>
              <a:srgbClr val="eaeaea"/>
            </a:solidFill>
            <a:round/>
          </a:ln>
        </p:spPr>
      </p:sp>
      <p:sp>
        <p:nvSpPr>
          <p:cNvPr id="140" name="CustomShape 3"/>
          <p:cNvSpPr/>
          <p:nvPr/>
        </p:nvSpPr>
        <p:spPr>
          <a:xfrm>
            <a:off x="435240" y="6621840"/>
            <a:ext cx="3780360" cy="24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333333"/>
                </a:solidFill>
                <a:latin typeface="Arial"/>
              </a:rPr>
              <a:t>GSI Helmholtzzentrum für Schwerionenforschung GmbH</a:t>
            </a:r>
            <a:endParaRPr/>
          </a:p>
        </p:txBody>
      </p:sp>
      <p:sp>
        <p:nvSpPr>
          <p:cNvPr id="141" name="CustomShape 4"/>
          <p:cNvSpPr/>
          <p:nvPr/>
        </p:nvSpPr>
        <p:spPr>
          <a:xfrm>
            <a:off x="0" y="939600"/>
            <a:ext cx="255240" cy="255240"/>
          </a:xfrm>
          <a:prstGeom prst="rect">
            <a:avLst/>
          </a:prstGeom>
          <a:solidFill>
            <a:srgbClr val="fdbb63"/>
          </a:solidFill>
          <a:ln>
            <a:noFill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42" name="CustomShape 5"/>
          <p:cNvSpPr/>
          <p:nvPr/>
        </p:nvSpPr>
        <p:spPr>
          <a:xfrm>
            <a:off x="0" y="6609960"/>
            <a:ext cx="255240" cy="255240"/>
          </a:xfrm>
          <a:prstGeom prst="rect">
            <a:avLst/>
          </a:prstGeom>
          <a:solidFill>
            <a:srgbClr val="fdbb63"/>
          </a:solidFill>
          <a:ln>
            <a:noFill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43" name="PlaceHolder 6"/>
          <p:cNvSpPr>
            <a:spLocks noGrp="1"/>
          </p:cNvSpPr>
          <p:nvPr>
            <p:ph type="title"/>
          </p:nvPr>
        </p:nvSpPr>
        <p:spPr>
          <a:xfrm>
            <a:off x="422640" y="270000"/>
            <a:ext cx="6242040" cy="787320"/>
          </a:xfrm>
          <a:prstGeom prst="rect">
            <a:avLst/>
          </a:prstGeom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Click to edit the title text formatTitelmasterformat durch Klicken bearbeiten</a:t>
            </a:r>
            <a:endParaRPr/>
          </a:p>
        </p:txBody>
      </p:sp>
      <p:sp>
        <p:nvSpPr>
          <p:cNvPr id="144" name="PlaceHolder 7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de-DE" sz="2400" strike="noStrike">
                <a:solidFill>
                  <a:srgbClr val="333333"/>
                </a:solidFill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de-DE" sz="2400" strike="noStrike">
                <a:solidFill>
                  <a:srgbClr val="333333"/>
                </a:solidFill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de-DE" sz="2400" strike="noStrike">
                <a:solidFill>
                  <a:srgbClr val="333333"/>
                </a:solidFill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de-DE" sz="2400" strike="noStrike">
                <a:solidFill>
                  <a:srgbClr val="333333"/>
                </a:solidFill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de-DE" sz="2400" strike="noStrike">
                <a:solidFill>
                  <a:srgbClr val="333333"/>
                </a:solidFill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de-DE" sz="2400" strike="noStrike">
                <a:solidFill>
                  <a:srgbClr val="333333"/>
                </a:solidFill>
                <a:latin typeface="Arial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z="2400" strike="noStrike">
                <a:solidFill>
                  <a:srgbClr val="333333"/>
                </a:solidFill>
                <a:latin typeface="Arial"/>
              </a:rPr>
              <a:t>Seventh Outline LevelTextmasterformat bearbeiten</a:t>
            </a:r>
            <a:endParaRPr/>
          </a:p>
          <a:p>
            <a:pPr lvl="1">
              <a:lnSpc>
                <a:spcPct val="100000"/>
              </a:lnSpc>
              <a:buFont typeface="Wingdings" charset="2"/>
              <a:buChar char=""/>
            </a:pPr>
            <a:r>
              <a:rPr lang="de-DE" sz="2000" strike="noStrike">
                <a:solidFill>
                  <a:srgbClr val="333333"/>
                </a:solidFill>
                <a:latin typeface="Arial"/>
              </a:rPr>
              <a:t>Zweite Ebene</a:t>
            </a:r>
            <a:endParaRPr/>
          </a:p>
          <a:p>
            <a:pPr lvl="2">
              <a:lnSpc>
                <a:spcPct val="100000"/>
              </a:lnSpc>
              <a:buFont typeface="Wingdings" charset="2"/>
              <a:buChar char=""/>
            </a:pPr>
            <a:r>
              <a:rPr lang="de-DE" strike="noStrike">
                <a:solidFill>
                  <a:srgbClr val="333333"/>
                </a:solidFill>
                <a:latin typeface="Arial"/>
              </a:rPr>
              <a:t>Dritte Ebene</a:t>
            </a:r>
            <a:endParaRPr/>
          </a:p>
          <a:p>
            <a:pPr lvl="3">
              <a:lnSpc>
                <a:spcPct val="100000"/>
              </a:lnSpc>
              <a:buFont typeface="Wingdings" charset="2"/>
              <a:buChar char=""/>
            </a:pPr>
            <a:r>
              <a:rPr lang="de-DE" sz="1600" strike="noStrike">
                <a:solidFill>
                  <a:srgbClr val="333333"/>
                </a:solidFill>
                <a:latin typeface="Arial"/>
              </a:rPr>
              <a:t>Vierte Ebene</a:t>
            </a:r>
            <a:endParaRPr/>
          </a:p>
          <a:p>
            <a:pPr lvl="4">
              <a:lnSpc>
                <a:spcPct val="100000"/>
              </a:lnSpc>
              <a:buFont typeface="Wingdings" charset="2"/>
              <a:buChar char=""/>
            </a:pPr>
            <a:r>
              <a:rPr lang="de-DE" sz="1400" strike="noStrike">
                <a:solidFill>
                  <a:srgbClr val="333333"/>
                </a:solidFill>
                <a:latin typeface="Arial"/>
              </a:rPr>
              <a:t>Fünfte Ebene</a:t>
            </a:r>
            <a:endParaRPr/>
          </a:p>
        </p:txBody>
      </p:sp>
      <p:sp>
        <p:nvSpPr>
          <p:cNvPr id="145" name="PlaceHolder 8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de-DE" sz="2400" strike="noStrike">
                <a:solidFill>
                  <a:srgbClr val="333333"/>
                </a:solidFill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de-DE" sz="2400" strike="noStrike">
                <a:solidFill>
                  <a:srgbClr val="333333"/>
                </a:solidFill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de-DE" sz="2400" strike="noStrike">
                <a:solidFill>
                  <a:srgbClr val="333333"/>
                </a:solidFill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de-DE" sz="2400" strike="noStrike">
                <a:solidFill>
                  <a:srgbClr val="333333"/>
                </a:solidFill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de-DE" sz="2400" strike="noStrike">
                <a:solidFill>
                  <a:srgbClr val="333333"/>
                </a:solidFill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de-DE" sz="2400" strike="noStrike">
                <a:solidFill>
                  <a:srgbClr val="333333"/>
                </a:solidFill>
                <a:latin typeface="Arial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z="2400" strike="noStrike">
                <a:solidFill>
                  <a:srgbClr val="333333"/>
                </a:solidFill>
                <a:latin typeface="Arial"/>
              </a:rPr>
              <a:t>Seventh Outline LevelTextmasterformat bearbeiten</a:t>
            </a:r>
            <a:endParaRPr/>
          </a:p>
          <a:p>
            <a:pPr lvl="1">
              <a:lnSpc>
                <a:spcPct val="100000"/>
              </a:lnSpc>
              <a:buFont typeface="Wingdings" charset="2"/>
              <a:buChar char=""/>
            </a:pPr>
            <a:r>
              <a:rPr lang="de-DE" sz="2000" strike="noStrike">
                <a:solidFill>
                  <a:srgbClr val="333333"/>
                </a:solidFill>
                <a:latin typeface="Arial"/>
              </a:rPr>
              <a:t>Zweite Ebene</a:t>
            </a:r>
            <a:endParaRPr/>
          </a:p>
          <a:p>
            <a:pPr lvl="2">
              <a:lnSpc>
                <a:spcPct val="100000"/>
              </a:lnSpc>
              <a:buFont typeface="Wingdings" charset="2"/>
              <a:buChar char=""/>
            </a:pPr>
            <a:r>
              <a:rPr lang="de-DE" strike="noStrike">
                <a:solidFill>
                  <a:srgbClr val="333333"/>
                </a:solidFill>
                <a:latin typeface="Arial"/>
              </a:rPr>
              <a:t>Dritte Ebene</a:t>
            </a:r>
            <a:endParaRPr/>
          </a:p>
          <a:p>
            <a:pPr lvl="3">
              <a:lnSpc>
                <a:spcPct val="100000"/>
              </a:lnSpc>
              <a:buFont typeface="Wingdings" charset="2"/>
              <a:buChar char=""/>
            </a:pPr>
            <a:r>
              <a:rPr lang="de-DE" sz="1600" strike="noStrike">
                <a:solidFill>
                  <a:srgbClr val="333333"/>
                </a:solidFill>
                <a:latin typeface="Arial"/>
              </a:rPr>
              <a:t>Vierte Ebene</a:t>
            </a:r>
            <a:endParaRPr/>
          </a:p>
          <a:p>
            <a:pPr lvl="4">
              <a:lnSpc>
                <a:spcPct val="100000"/>
              </a:lnSpc>
              <a:buFont typeface="Wingdings" charset="2"/>
              <a:buChar char=""/>
            </a:pPr>
            <a:r>
              <a:rPr lang="de-DE" sz="1400" strike="noStrike">
                <a:solidFill>
                  <a:srgbClr val="333333"/>
                </a:solidFill>
                <a:latin typeface="Arial"/>
              </a:rPr>
              <a:t>Fünfte Ebene</a:t>
            </a:r>
            <a:endParaRPr/>
          </a:p>
        </p:txBody>
      </p:sp>
      <p:sp>
        <p:nvSpPr>
          <p:cNvPr id="146" name="PlaceHolder 9"/>
          <p:cNvSpPr>
            <a:spLocks noGrp="1"/>
          </p:cNvSpPr>
          <p:nvPr>
            <p:ph type="sldNum"/>
          </p:nvPr>
        </p:nvSpPr>
        <p:spPr>
          <a:xfrm>
            <a:off x="7965000" y="6552720"/>
            <a:ext cx="74448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C18B8081-DF93-4848-B7EE-34796752E42C}" type="slidenum">
              <a:rPr lang="en-GB" sz="10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147" name="PlaceHolder 10"/>
          <p:cNvSpPr>
            <a:spLocks noGrp="1"/>
          </p:cNvSpPr>
          <p:nvPr>
            <p:ph type="dt"/>
          </p:nvPr>
        </p:nvSpPr>
        <p:spPr>
          <a:xfrm>
            <a:off x="7098840" y="6552720"/>
            <a:ext cx="84960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31.03.14</a:t>
            </a:r>
            <a:endParaRPr/>
          </a:p>
        </p:txBody>
      </p:sp>
      <p:sp>
        <p:nvSpPr>
          <p:cNvPr id="148" name="PlaceHolder 11"/>
          <p:cNvSpPr>
            <a:spLocks noGrp="1"/>
          </p:cNvSpPr>
          <p:nvPr>
            <p:ph type="ftr"/>
          </p:nvPr>
        </p:nvSpPr>
        <p:spPr>
          <a:xfrm>
            <a:off x="4203360" y="6560640"/>
            <a:ext cx="2895120" cy="35676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Marcus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wmf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29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7.wmf"/><Relationship Id="rId2" Type="http://schemas.openxmlformats.org/officeDocument/2006/relationships/image" Target="../media/image28.wmf"/><Relationship Id="rId3" Type="http://schemas.openxmlformats.org/officeDocument/2006/relationships/image" Target="../media/image29.wmf"/><Relationship Id="rId4" Type="http://schemas.openxmlformats.org/officeDocument/2006/relationships/image" Target="../media/image30.wmf"/><Relationship Id="rId5" Type="http://schemas.openxmlformats.org/officeDocument/2006/relationships/image" Target="../media/image31.wmf"/><Relationship Id="rId6" Type="http://schemas.openxmlformats.org/officeDocument/2006/relationships/image" Target="../media/image32.wmf"/><Relationship Id="rId7" Type="http://schemas.openxmlformats.org/officeDocument/2006/relationships/slideLayout" Target="../slideLayouts/slideLayout2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slideLayout" Target="../slideLayouts/slideLayout29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jpeg"/><Relationship Id="rId3" Type="http://schemas.openxmlformats.org/officeDocument/2006/relationships/image" Target="../media/image40.wmf"/><Relationship Id="rId4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gif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image" Target="../media/image52.wmf"/><Relationship Id="rId4" Type="http://schemas.openxmlformats.org/officeDocument/2006/relationships/image" Target="../media/image53.png"/><Relationship Id="rId5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jpeg"/><Relationship Id="rId3" Type="http://schemas.openxmlformats.org/officeDocument/2006/relationships/image" Target="../media/image56.jpeg"/><Relationship Id="rId4" Type="http://schemas.openxmlformats.org/officeDocument/2006/relationships/slideLayout" Target="../slideLayouts/slideLayout29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image" Target="../media/image59.wmf"/><Relationship Id="rId4" Type="http://schemas.openxmlformats.org/officeDocument/2006/relationships/image" Target="../media/image60.wmf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63.wmf"/><Relationship Id="rId2" Type="http://schemas.openxmlformats.org/officeDocument/2006/relationships/image" Target="../media/image64.wmf"/><Relationship Id="rId3" Type="http://schemas.openxmlformats.org/officeDocument/2006/relationships/image" Target="../media/image65.wmf"/><Relationship Id="rId4" Type="http://schemas.openxmlformats.org/officeDocument/2006/relationships/image" Target="../media/image66.wmf"/><Relationship Id="rId5" Type="http://schemas.openxmlformats.org/officeDocument/2006/relationships/slideLayout" Target="../slideLayouts/slideLayout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image" Target="../media/image68.jpeg"/><Relationship Id="rId3" Type="http://schemas.openxmlformats.org/officeDocument/2006/relationships/image" Target="../media/image69.jpeg"/><Relationship Id="rId4" Type="http://schemas.openxmlformats.org/officeDocument/2006/relationships/slideLayout" Target="../slideLayouts/slideLayout29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image" Target="../media/image71.png"/><Relationship Id="rId3" Type="http://schemas.openxmlformats.org/officeDocument/2006/relationships/image" Target="../media/image72.jpeg"/><Relationship Id="rId4" Type="http://schemas.openxmlformats.org/officeDocument/2006/relationships/image" Target="../media/image73.png"/><Relationship Id="rId5" Type="http://schemas.openxmlformats.org/officeDocument/2006/relationships/image" Target="../media/image74.wmf"/><Relationship Id="rId6" Type="http://schemas.openxmlformats.org/officeDocument/2006/relationships/slideLayout" Target="../slideLayouts/slideLayout29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75.wmf"/><Relationship Id="rId2" Type="http://schemas.openxmlformats.org/officeDocument/2006/relationships/slideLayout" Target="../slideLayouts/slideLayout29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image" Target="../media/image77.png"/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slideLayout" Target="../slideLayouts/slideLayout29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image" Target="../media/image81.png"/><Relationship Id="rId3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image" Target="../media/image87.png"/><Relationship Id="rId3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88.jpeg"/><Relationship Id="rId2" Type="http://schemas.openxmlformats.org/officeDocument/2006/relationships/image" Target="../media/image89.png"/><Relationship Id="rId3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image" Target="../media/image91.png"/><Relationship Id="rId3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93.jpeg"/><Relationship Id="rId2" Type="http://schemas.openxmlformats.org/officeDocument/2006/relationships/image" Target="../media/image94.jpeg"/><Relationship Id="rId3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95.png"/><Relationship Id="rId2" Type="http://schemas.openxmlformats.org/officeDocument/2006/relationships/image" Target="../media/image96.png"/><Relationship Id="rId3" Type="http://schemas.openxmlformats.org/officeDocument/2006/relationships/image" Target="../media/image97.png"/><Relationship Id="rId4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98.wmf"/><Relationship Id="rId2" Type="http://schemas.openxmlformats.org/officeDocument/2006/relationships/image" Target="../media/image99.png"/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02.wmf"/><Relationship Id="rId2" Type="http://schemas.openxmlformats.org/officeDocument/2006/relationships/image" Target="../media/image103.wmf"/><Relationship Id="rId3" Type="http://schemas.openxmlformats.org/officeDocument/2006/relationships/image" Target="../media/image104.wmf"/><Relationship Id="rId4" Type="http://schemas.openxmlformats.org/officeDocument/2006/relationships/image" Target="../media/image105.wmf"/><Relationship Id="rId5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06.wmf"/><Relationship Id="rId2" Type="http://schemas.openxmlformats.org/officeDocument/2006/relationships/image" Target="../media/image107.wmf"/><Relationship Id="rId3" Type="http://schemas.openxmlformats.org/officeDocument/2006/relationships/image" Target="../media/image108.wmf"/><Relationship Id="rId4" Type="http://schemas.openxmlformats.org/officeDocument/2006/relationships/image" Target="../media/image109.wmf"/><Relationship Id="rId5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110.png"/><Relationship Id="rId2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111.png"/><Relationship Id="rId2" Type="http://schemas.openxmlformats.org/officeDocument/2006/relationships/image" Target="../media/image112.png"/><Relationship Id="rId3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113.png"/><Relationship Id="rId2" Type="http://schemas.openxmlformats.org/officeDocument/2006/relationships/image" Target="../media/image114.png"/><Relationship Id="rId3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115.png"/><Relationship Id="rId2" Type="http://schemas.openxmlformats.org/officeDocument/2006/relationships/image" Target="../media/image116.png"/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119.png"/><Relationship Id="rId2" Type="http://schemas.openxmlformats.org/officeDocument/2006/relationships/slideLayout" Target="../slideLayouts/slideLayout29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120.png"/><Relationship Id="rId2" Type="http://schemas.openxmlformats.org/officeDocument/2006/relationships/slideLayout" Target="../slideLayouts/slideLayout29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121.png"/><Relationship Id="rId2" Type="http://schemas.openxmlformats.org/officeDocument/2006/relationships/image" Target="../media/image122.png"/><Relationship Id="rId3" Type="http://schemas.openxmlformats.org/officeDocument/2006/relationships/image" Target="../media/image123.png"/><Relationship Id="rId4" Type="http://schemas.openxmlformats.org/officeDocument/2006/relationships/slideLayout" Target="../slideLayouts/slideLayout1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124.gif"/><Relationship Id="rId2" Type="http://schemas.openxmlformats.org/officeDocument/2006/relationships/image" Target="../media/image125.jpeg"/><Relationship Id="rId3" Type="http://schemas.openxmlformats.org/officeDocument/2006/relationships/slideLayout" Target="../slideLayouts/slideLayout40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126.jpeg"/><Relationship Id="rId2" Type="http://schemas.openxmlformats.org/officeDocument/2006/relationships/slideLayout" Target="../slideLayouts/slideLayout13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127.wmf"/><Relationship Id="rId2" Type="http://schemas.openxmlformats.org/officeDocument/2006/relationships/image" Target="../media/image128.wmf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1251720" y="3244320"/>
            <a:ext cx="6607080" cy="77940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1" lang="de-DE" sz="3600" strike="noStrike">
                <a:solidFill>
                  <a:srgbClr val="333333"/>
                </a:solidFill>
                <a:latin typeface="Arial"/>
              </a:rPr>
              <a:t>Beam Instrumentation </a:t>
            </a:r>
            <a:r>
              <a:rPr b="1" lang="de-DE" sz="3600" strike="noStrike">
                <a:solidFill>
                  <a:srgbClr val="333333"/>
                </a:solidFill>
                <a:latin typeface="Arial"/>
              </a:rPr>
              <a:t>
</a:t>
            </a:r>
            <a:r>
              <a:rPr b="1" lang="de-DE" sz="3600" strike="noStrike">
                <a:solidFill>
                  <a:srgbClr val="333333"/>
                </a:solidFill>
                <a:latin typeface="Arial"/>
              </a:rPr>
              <a:t>for FAIR – An Overview</a:t>
            </a:r>
            <a:endParaRPr/>
          </a:p>
        </p:txBody>
      </p:sp>
      <p:sp>
        <p:nvSpPr>
          <p:cNvPr id="189" name="TextShape 2"/>
          <p:cNvSpPr txBox="1"/>
          <p:nvPr/>
        </p:nvSpPr>
        <p:spPr>
          <a:xfrm>
            <a:off x="1371600" y="4024080"/>
            <a:ext cx="6400440" cy="7423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lang="en-GB" sz="2000" strike="noStrike">
                <a:solidFill>
                  <a:srgbClr val="666666"/>
                </a:solidFill>
                <a:latin typeface="Arial"/>
              </a:rPr>
              <a:t>Report to FC2WG – M. Schwickert</a:t>
            </a:r>
            <a:r>
              <a:rPr lang="en-GB" sz="2000" strike="noStrike">
                <a:solidFill>
                  <a:srgbClr val="666666"/>
                </a:solidFill>
                <a:latin typeface="Arial"/>
              </a:rPr>
              <a:t>
</a:t>
            </a:r>
            <a:r>
              <a:rPr lang="en-GB" sz="2000" strike="noStrike">
                <a:solidFill>
                  <a:srgbClr val="666666"/>
                </a:solidFill>
                <a:latin typeface="Arial"/>
              </a:rPr>
              <a:t>for the Beam Instrumentation Team</a:t>
            </a: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extShape 1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endParaRPr/>
          </a:p>
        </p:txBody>
      </p:sp>
      <p:sp>
        <p:nvSpPr>
          <p:cNvPr id="296" name="TextShape 2"/>
          <p:cNvSpPr txBox="1"/>
          <p:nvPr/>
        </p:nvSpPr>
        <p:spPr>
          <a:xfrm>
            <a:off x="422640" y="1380960"/>
            <a:ext cx="8606880" cy="36108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z="8800" strike="noStrike">
                <a:solidFill>
                  <a:srgbClr val="333333"/>
                </a:solidFill>
                <a:latin typeface="Arial"/>
              </a:rPr>
              <a:t> </a:t>
            </a:r>
            <a:r>
              <a:rPr lang="de-DE" sz="8800" strike="noStrike">
                <a:solidFill>
                  <a:srgbClr val="333333"/>
                </a:solidFill>
                <a:latin typeface="Arial"/>
              </a:rPr>
              <a:t>	</a:t>
            </a:r>
            <a:r>
              <a:rPr lang="de-DE" sz="8800" strike="noStrike">
                <a:solidFill>
                  <a:srgbClr val="333333"/>
                </a:solidFill>
                <a:latin typeface="Arial"/>
              </a:rPr>
              <a:t>Overview SIS100 </a:t>
            </a:r>
            <a:r>
              <a:rPr lang="de-DE" sz="8800" strike="noStrike">
                <a:solidFill>
                  <a:srgbClr val="333333"/>
                </a:solidFill>
                <a:latin typeface="Arial"/>
              </a:rPr>
              <a:t>	</a:t>
            </a:r>
            <a:r>
              <a:rPr lang="de-DE" sz="8800" strike="noStrike">
                <a:solidFill>
                  <a:srgbClr val="333333"/>
                </a:solidFill>
                <a:latin typeface="Arial"/>
              </a:rPr>
              <a:t>	</a:t>
            </a:r>
            <a:r>
              <a:rPr lang="de-DE" sz="8800" strike="noStrike">
                <a:solidFill>
                  <a:srgbClr val="333333"/>
                </a:solidFill>
                <a:latin typeface="Arial"/>
              </a:rPr>
              <a:t>and HEBT</a:t>
            </a:r>
            <a:endParaRPr/>
          </a:p>
        </p:txBody>
      </p:sp>
      <p:sp>
        <p:nvSpPr>
          <p:cNvPr id="297" name="TextShape 3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315E6386-7649-4F2E-900C-0097F1B2746E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298" name="CustomShape 4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Shape 1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SIS100 - Challenges</a:t>
            </a:r>
            <a:endParaRPr/>
          </a:p>
        </p:txBody>
      </p:sp>
      <p:pic>
        <p:nvPicPr>
          <p:cNvPr id="300" name="Picture 5" descr=""/>
          <p:cNvPicPr/>
          <p:nvPr/>
        </p:nvPicPr>
        <p:blipFill>
          <a:blip r:embed="rId1"/>
          <a:stretch/>
        </p:blipFill>
        <p:spPr>
          <a:xfrm>
            <a:off x="261000" y="3090240"/>
            <a:ext cx="5082480" cy="3176640"/>
          </a:xfrm>
          <a:prstGeom prst="rect">
            <a:avLst/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</p:pic>
      <p:sp>
        <p:nvSpPr>
          <p:cNvPr id="301" name="CustomShape 2"/>
          <p:cNvSpPr/>
          <p:nvPr/>
        </p:nvSpPr>
        <p:spPr>
          <a:xfrm>
            <a:off x="160200" y="1264320"/>
            <a:ext cx="558288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2400" strike="noStrike">
                <a:solidFill>
                  <a:srgbClr val="c0504d"/>
                </a:solidFill>
                <a:latin typeface="Arial"/>
              </a:rPr>
              <a:t>Challenges for the Design of Beam Instrumentation:</a:t>
            </a:r>
            <a:endParaRPr/>
          </a:p>
        </p:txBody>
      </p:sp>
      <p:sp>
        <p:nvSpPr>
          <p:cNvPr id="302" name="CustomShape 3"/>
          <p:cNvSpPr/>
          <p:nvPr/>
        </p:nvSpPr>
        <p:spPr>
          <a:xfrm>
            <a:off x="4622400" y="1864440"/>
            <a:ext cx="4311720" cy="3291480"/>
          </a:xfrm>
          <a:prstGeom prst="rect">
            <a:avLst/>
          </a:prstGeom>
          <a:ln>
            <a:solidFill>
              <a:srgbClr val="98b855"/>
            </a:solidFill>
            <a:round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Blip>
                <a:blip r:embed="rId2"/>
              </a:buBlip>
            </a:pPr>
            <a:r>
              <a:rPr lang="en-GB" strike="noStrike">
                <a:solidFill>
                  <a:srgbClr val="000000"/>
                </a:solidFill>
                <a:latin typeface="Arial"/>
              </a:rPr>
              <a:t>wide range of beam intensities </a:t>
            </a:r>
            <a:r>
              <a:rPr lang="en-GB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trike="noStrike">
                <a:solidFill>
                  <a:srgbClr val="000000"/>
                </a:solidFill>
                <a:latin typeface="Arial"/>
              </a:rPr>
              <a:t>(up to 5</a:t>
            </a:r>
            <a:r>
              <a:rPr lang="en-GB" strike="noStrike">
                <a:solidFill>
                  <a:srgbClr val="000000"/>
                </a:solidFill>
                <a:latin typeface="Arial"/>
              </a:rPr>
              <a:t>·10</a:t>
            </a:r>
            <a:r>
              <a:rPr lang="en-GB" strike="noStrike" baseline="30000">
                <a:solidFill>
                  <a:srgbClr val="000000"/>
                </a:solidFill>
                <a:latin typeface="Arial"/>
              </a:rPr>
              <a:t>11</a:t>
            </a:r>
            <a:r>
              <a:rPr lang="en-GB" strike="noStrike">
                <a:solidFill>
                  <a:srgbClr val="000000"/>
                </a:solidFill>
                <a:latin typeface="Arial"/>
              </a:rPr>
              <a:t> U</a:t>
            </a:r>
            <a:r>
              <a:rPr lang="en-GB" strike="noStrike" baseline="30000">
                <a:solidFill>
                  <a:srgbClr val="000000"/>
                </a:solidFill>
                <a:latin typeface="Arial"/>
              </a:rPr>
              <a:t>28+</a:t>
            </a:r>
            <a:r>
              <a:rPr lang="en-GB" strike="noStrike">
                <a:solidFill>
                  <a:srgbClr val="000000"/>
                </a:solidFill>
                <a:latin typeface="Arial"/>
              </a:rPr>
              <a:t>/pulse, </a:t>
            </a:r>
            <a:r>
              <a:rPr lang="en-GB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trike="noStrike">
                <a:solidFill>
                  <a:srgbClr val="000000"/>
                </a:solidFill>
                <a:latin typeface="Arial"/>
              </a:rPr>
              <a:t>  10</a:t>
            </a:r>
            <a:r>
              <a:rPr lang="en-GB" strike="noStrike" baseline="30000">
                <a:solidFill>
                  <a:srgbClr val="000000"/>
                </a:solidFill>
                <a:latin typeface="Arial"/>
              </a:rPr>
              <a:t>13</a:t>
            </a:r>
            <a:r>
              <a:rPr lang="en-GB" strike="noStrike">
                <a:solidFill>
                  <a:srgbClr val="000000"/>
                </a:solidFill>
                <a:latin typeface="Arial"/>
              </a:rPr>
              <a:t> protons/pulse)</a:t>
            </a:r>
            <a:endParaRPr/>
          </a:p>
          <a:p>
            <a:pPr>
              <a:lnSpc>
                <a:spcPct val="100000"/>
              </a:lnSpc>
              <a:buBlip>
                <a:blip r:embed="rId3"/>
              </a:buBlip>
            </a:pPr>
            <a:r>
              <a:rPr lang="en-GB" strike="noStrike">
                <a:solidFill>
                  <a:srgbClr val="000000"/>
                </a:solidFill>
                <a:latin typeface="Arial"/>
              </a:rPr>
              <a:t>short (30-100 ns) and long (8 µs) pulse length</a:t>
            </a:r>
            <a:endParaRPr/>
          </a:p>
          <a:p>
            <a:pPr>
              <a:lnSpc>
                <a:spcPct val="100000"/>
              </a:lnSpc>
              <a:buBlip>
                <a:blip r:embed="rId4"/>
              </a:buBlip>
            </a:pPr>
            <a:r>
              <a:rPr lang="en-GB" strike="noStrike">
                <a:solidFill>
                  <a:srgbClr val="000000"/>
                </a:solidFill>
                <a:latin typeface="Arial"/>
              </a:rPr>
              <a:t>space charge effects</a:t>
            </a:r>
            <a:endParaRPr/>
          </a:p>
          <a:p>
            <a:pPr>
              <a:lnSpc>
                <a:spcPct val="100000"/>
              </a:lnSpc>
              <a:buBlip>
                <a:blip r:embed="rId5"/>
              </a:buBlip>
            </a:pPr>
            <a:r>
              <a:rPr lang="en-GB" strike="noStrike">
                <a:solidFill>
                  <a:srgbClr val="000000"/>
                </a:solidFill>
                <a:latin typeface="Arial"/>
              </a:rPr>
              <a:t>RF 'gymnastics' (barrier bucket system, bunch compression system)</a:t>
            </a:r>
            <a:endParaRPr/>
          </a:p>
          <a:p>
            <a:pPr>
              <a:lnSpc>
                <a:spcPct val="100000"/>
              </a:lnSpc>
              <a:buBlip>
                <a:blip r:embed="rId6"/>
              </a:buBlip>
            </a:pPr>
            <a:r>
              <a:rPr lang="en-GB" strike="noStrike">
                <a:solidFill>
                  <a:srgbClr val="000000"/>
                </a:solidFill>
                <a:latin typeface="Arial"/>
              </a:rPr>
              <a:t>XHV conditions, installation of BPMs in cryostats</a:t>
            </a:r>
            <a:endParaRPr/>
          </a:p>
        </p:txBody>
      </p:sp>
      <p:sp>
        <p:nvSpPr>
          <p:cNvPr id="303" name="TextShape 4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69DC854D-C253-4F6F-BBBF-5F93F04A30B9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304" name="CustomShape 5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extShape 1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SIS100 Diagnostic Instruments</a:t>
            </a:r>
            <a:endParaRPr/>
          </a:p>
        </p:txBody>
      </p:sp>
      <p:graphicFrame>
        <p:nvGraphicFramePr>
          <p:cNvPr id="306" name="Table 2"/>
          <p:cNvGraphicFramePr/>
          <p:nvPr/>
        </p:nvGraphicFramePr>
        <p:xfrm>
          <a:off x="160200" y="1177920"/>
          <a:ext cx="8922960" cy="4675680"/>
        </p:xfrm>
        <a:graphic>
          <a:graphicData uri="http://schemas.openxmlformats.org/drawingml/2006/table">
            <a:tbl>
              <a:tblPr/>
              <a:tblGrid>
                <a:gridCol w="1846800"/>
                <a:gridCol w="666720"/>
                <a:gridCol w="1060920"/>
                <a:gridCol w="1751040"/>
                <a:gridCol w="3597480"/>
              </a:tblGrid>
              <a:tr h="433080">
                <a:tc>
                  <a:txBody>
                    <a:bodyPr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Diagnostic Device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Quan-tity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Insertion length [mm]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Measured Parameter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Application</a:t>
                      </a:r>
                      <a:endParaRPr/>
                    </a:p>
                  </a:txBody>
                  <a:tcPr/>
                </a:tc>
              </a:tr>
              <a:tr h="26712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1f497d"/>
                          </a:solidFill>
                          <a:latin typeface="Arial"/>
                        </a:rPr>
                        <a:t>DC Transformer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600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DC current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Stored current, beam lifetime</a:t>
                      </a:r>
                      <a:endParaRPr/>
                    </a:p>
                  </a:txBody>
                  <a:tcPr/>
                </a:tc>
              </a:tr>
              <a:tr h="26712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1f497d"/>
                          </a:solidFill>
                          <a:latin typeface="Arial"/>
                        </a:rPr>
                        <a:t>Novel DC Transformer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600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DC current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Stored current, beam lifetime</a:t>
                      </a:r>
                      <a:endParaRPr/>
                    </a:p>
                  </a:txBody>
                  <a:tcPr/>
                </a:tc>
              </a:tr>
              <a:tr h="44244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1f497d"/>
                          </a:solidFill>
                          <a:latin typeface="Arial"/>
                        </a:rPr>
                        <a:t>Fast Current Transformer #1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(common with DCT)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Pulse-current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Injection efficiency</a:t>
                      </a:r>
                      <a:endParaRPr/>
                    </a:p>
                  </a:txBody>
                  <a:tcPr/>
                </a:tc>
              </a:tr>
              <a:tr h="44244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1f497d"/>
                          </a:solidFill>
                          <a:latin typeface="Arial"/>
                        </a:rPr>
                        <a:t>Cryogenic BPM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83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400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Beam centre-of-mass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Closed orbit, turn-by-turn variations, lattice functions, closed orbit feedback</a:t>
                      </a:r>
                      <a:endParaRPr/>
                    </a:p>
                  </a:txBody>
                  <a:tcPr/>
                </a:tc>
              </a:tr>
              <a:tr h="44244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1f497d"/>
                          </a:solidFill>
                          <a:latin typeface="Arial"/>
                        </a:rPr>
                        <a:t>BTF exciter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1800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Beam centre-of-mass after excitation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Tune by BTF, tune by noise excitation, PPL tune tracking, tune by Q-kick</a:t>
                      </a:r>
                      <a:endParaRPr/>
                    </a:p>
                  </a:txBody>
                  <a:tcPr/>
                </a:tc>
              </a:tr>
              <a:tr h="44244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1f497d"/>
                          </a:solidFill>
                          <a:latin typeface="Arial"/>
                        </a:rPr>
                        <a:t>Schottky pickup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1600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Momentum distribution,</a:t>
                      </a: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
</a:t>
                      </a: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transverse Schottky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Symbol"/>
                        </a:rPr>
                        <a:t></a:t>
                      </a: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p/p determination, tune, chromaticity</a:t>
                      </a:r>
                      <a:endParaRPr/>
                    </a:p>
                  </a:txBody>
                  <a:tcPr/>
                </a:tc>
              </a:tr>
              <a:tr h="44244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1f497d"/>
                          </a:solidFill>
                          <a:latin typeface="Arial"/>
                        </a:rPr>
                        <a:t>Fast Current Transformer #2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450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Broadband bunch structure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Longitudinal emittance</a:t>
                      </a:r>
                      <a:endParaRPr/>
                    </a:p>
                  </a:txBody>
                  <a:tcPr/>
                </a:tc>
              </a:tr>
              <a:tr h="43308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1f497d"/>
                          </a:solidFill>
                          <a:latin typeface="Arial"/>
                        </a:rPr>
                        <a:t>Ionization Profile Monitor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2500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Beam profile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Transverse emittance, injection matching</a:t>
                      </a:r>
                      <a:endParaRPr/>
                    </a:p>
                  </a:txBody>
                  <a:tcPr/>
                </a:tc>
              </a:tr>
              <a:tr h="44244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1f497d"/>
                          </a:solidFill>
                          <a:latin typeface="Arial"/>
                        </a:rPr>
                        <a:t>Beam Loss Monitor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200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x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Beam loss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Mis-steering of magnets, Halo detection at scraper, Vacuum induced loss</a:t>
                      </a:r>
                      <a:endParaRPr/>
                    </a:p>
                  </a:txBody>
                  <a:tcPr/>
                </a:tc>
              </a:tr>
              <a:tr h="267120">
                <a:tc>
                  <a:txBody>
                    <a:bodyPr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1f497d"/>
                          </a:solidFill>
                          <a:latin typeface="Arial"/>
                        </a:rPr>
                        <a:t>Scintillation Screen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350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Beam profile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First turn diagnostics</a:t>
                      </a:r>
                      <a:endParaRPr/>
                    </a:p>
                  </a:txBody>
                  <a:tcPr/>
                </a:tc>
              </a:tr>
              <a:tr h="26712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1f497d"/>
                          </a:solidFill>
                          <a:latin typeface="Arial"/>
                        </a:rPr>
                        <a:t>SEM-Grid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450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Beam profile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First turn diagnostics</a:t>
                      </a:r>
                      <a:endParaRPr/>
                    </a:p>
                  </a:txBody>
                  <a:tcPr/>
                </a:tc>
              </a:tr>
              <a:tr h="26712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1f497d"/>
                          </a:solidFill>
                          <a:latin typeface="Arial"/>
                        </a:rPr>
                        <a:t>Beam Stopper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350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Relat. Current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First turn diagnostics</a:t>
                      </a:r>
                      <a:endParaRPr/>
                    </a:p>
                  </a:txBody>
                  <a:tcPr/>
                </a:tc>
              </a:tr>
              <a:tr h="26712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1f497d"/>
                          </a:solidFill>
                          <a:latin typeface="Arial"/>
                        </a:rPr>
                        <a:t>Q-BPM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950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Quadrupol oscillations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injection matching, determination of incoherent tune spread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7" name="TextShape 3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680D4F6E-2AB8-4FA9-B083-37AC417CAAAC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308" name="CustomShape 4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4" descr=""/>
          <p:cNvPicPr/>
          <p:nvPr/>
        </p:nvPicPr>
        <p:blipFill>
          <a:blip r:embed="rId1"/>
          <a:stretch/>
        </p:blipFill>
        <p:spPr>
          <a:xfrm>
            <a:off x="160200" y="3231000"/>
            <a:ext cx="4902840" cy="3010320"/>
          </a:xfrm>
          <a:prstGeom prst="rect">
            <a:avLst/>
          </a:prstGeom>
          <a:ln>
            <a:noFill/>
          </a:ln>
        </p:spPr>
      </p:pic>
      <p:sp>
        <p:nvSpPr>
          <p:cNvPr id="310" name="TextShape 1"/>
          <p:cNvSpPr txBox="1"/>
          <p:nvPr/>
        </p:nvSpPr>
        <p:spPr>
          <a:xfrm>
            <a:off x="422640" y="271440"/>
            <a:ext cx="671472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FAIR-High Energy Beam Transport (HEBT)</a:t>
            </a:r>
            <a:endParaRPr/>
          </a:p>
        </p:txBody>
      </p:sp>
      <p:pic>
        <p:nvPicPr>
          <p:cNvPr id="311" name="Picture 3" descr=""/>
          <p:cNvPicPr/>
          <p:nvPr/>
        </p:nvPicPr>
        <p:blipFill>
          <a:blip r:embed="rId2"/>
          <a:stretch/>
        </p:blipFill>
        <p:spPr>
          <a:xfrm>
            <a:off x="4975920" y="1228320"/>
            <a:ext cx="4003920" cy="5363280"/>
          </a:xfrm>
          <a:prstGeom prst="rect">
            <a:avLst/>
          </a:prstGeom>
          <a:ln>
            <a:noFill/>
          </a:ln>
        </p:spPr>
      </p:pic>
      <p:sp>
        <p:nvSpPr>
          <p:cNvPr id="312" name="CustomShape 2"/>
          <p:cNvSpPr/>
          <p:nvPr/>
        </p:nvSpPr>
        <p:spPr>
          <a:xfrm>
            <a:off x="518760" y="1569600"/>
            <a:ext cx="4431240" cy="146340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trike="noStrike">
                <a:solidFill>
                  <a:srgbClr val="ffffff"/>
                </a:solidFill>
                <a:latin typeface="Arial"/>
              </a:rPr>
              <a:t>General requirements for beam diagnostic devices to measure....</a:t>
            </a:r>
            <a:r>
              <a:rPr lang="en-GB" strike="noStrike">
                <a:solidFill>
                  <a:srgbClr val="ffffff"/>
                </a:solidFill>
                <a:latin typeface="Arial"/>
              </a:rPr>
              <a:t>
</a:t>
            </a:r>
            <a:endParaRPr/>
          </a:p>
          <a:p>
            <a:pPr>
              <a:lnSpc>
                <a:spcPct val="100000"/>
              </a:lnSpc>
            </a:pPr>
            <a:r>
              <a:rPr lang="en-GB" strike="noStrike">
                <a:solidFill>
                  <a:srgbClr val="ffffff"/>
                </a:solidFill>
                <a:latin typeface="Arial"/>
              </a:rPr>
              <a:t>... both, </a:t>
            </a:r>
            <a:r>
              <a:rPr b="1" lang="en-GB" strike="noStrike">
                <a:solidFill>
                  <a:srgbClr val="ffffff"/>
                </a:solidFill>
                <a:latin typeface="Arial"/>
              </a:rPr>
              <a:t>low and high beam intensities</a:t>
            </a:r>
            <a:endParaRPr/>
          </a:p>
          <a:p>
            <a:pPr>
              <a:lnSpc>
                <a:spcPct val="100000"/>
              </a:lnSpc>
            </a:pPr>
            <a:r>
              <a:rPr lang="en-GB" strike="noStrike">
                <a:solidFill>
                  <a:srgbClr val="ffffff"/>
                </a:solidFill>
                <a:latin typeface="Arial"/>
              </a:rPr>
              <a:t>... both, </a:t>
            </a:r>
            <a:r>
              <a:rPr b="1" lang="en-GB" strike="noStrike">
                <a:solidFill>
                  <a:srgbClr val="ffffff"/>
                </a:solidFill>
                <a:latin typeface="Arial"/>
              </a:rPr>
              <a:t>slow and fast extracted beams</a:t>
            </a:r>
            <a:endParaRPr/>
          </a:p>
        </p:txBody>
      </p:sp>
      <p:sp>
        <p:nvSpPr>
          <p:cNvPr id="313" name="TextShape 3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7E729607-FE14-4422-8EB5-C75C2DAF03B2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314" name="CustomShape 4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  <p:sp>
        <p:nvSpPr>
          <p:cNvPr id="315" name="CustomShape 5"/>
          <p:cNvSpPr/>
          <p:nvPr/>
        </p:nvSpPr>
        <p:spPr>
          <a:xfrm>
            <a:off x="6978240" y="5956920"/>
            <a:ext cx="1504440" cy="51804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4f81bd"/>
                </a:solidFill>
                <a:latin typeface="Arial"/>
              </a:rPr>
              <a:t>Courtesy of</a:t>
            </a:r>
            <a:r>
              <a:rPr lang="en-GB" sz="1400" strike="noStrike">
                <a:solidFill>
                  <a:srgbClr val="4f81bd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4f81bd"/>
                </a:solidFill>
                <a:latin typeface="Arial"/>
              </a:rPr>
              <a:t>F. Hagenbuck</a:t>
            </a:r>
            <a:endParaRPr/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extShape 1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HEBT Diagnostic Instruments</a:t>
            </a:r>
            <a:endParaRPr/>
          </a:p>
        </p:txBody>
      </p:sp>
      <p:graphicFrame>
        <p:nvGraphicFramePr>
          <p:cNvPr id="317" name="Table 2"/>
          <p:cNvGraphicFramePr/>
          <p:nvPr/>
        </p:nvGraphicFramePr>
        <p:xfrm>
          <a:off x="293400" y="1438200"/>
          <a:ext cx="8669160" cy="4061160"/>
        </p:xfrm>
        <a:graphic>
          <a:graphicData uri="http://schemas.openxmlformats.org/drawingml/2006/table">
            <a:tbl>
              <a:tblPr/>
              <a:tblGrid>
                <a:gridCol w="1794240"/>
                <a:gridCol w="905760"/>
                <a:gridCol w="1190160"/>
                <a:gridCol w="2094120"/>
                <a:gridCol w="2684880"/>
              </a:tblGrid>
              <a:tr h="433080">
                <a:tc>
                  <a:txBody>
                    <a:bodyPr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Diagnostic Device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Quantity (MSV)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Extraction Type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Measured Parameter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Remark</a:t>
                      </a:r>
                      <a:endParaRPr/>
                    </a:p>
                  </a:txBody>
                  <a:tcPr/>
                </a:tc>
              </a:tr>
              <a:tr h="43308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1f497d"/>
                          </a:solidFill>
                          <a:latin typeface="Arial"/>
                        </a:rPr>
                        <a:t>Resonant Transformer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24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Fast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Beam current</a:t>
                      </a:r>
                      <a:endParaRPr/>
                    </a:p>
                  </a:txBody>
                  <a:tcPr/>
                </a:tc>
                <a:tc>
                  <a:tcPr/>
                </a:tc>
              </a:tr>
              <a:tr h="43308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1f497d"/>
                          </a:solidFill>
                          <a:latin typeface="Arial"/>
                        </a:rPr>
                        <a:t>Fast Current Transformer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Fast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Bunch charge / time structure</a:t>
                      </a:r>
                      <a:endParaRPr/>
                    </a:p>
                  </a:txBody>
                  <a:tcPr/>
                </a:tc>
                <a:tc>
                  <a:tcPr/>
                </a:tc>
              </a:tr>
              <a:tr h="43308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1f497d"/>
                          </a:solidFill>
                          <a:latin typeface="Arial"/>
                        </a:rPr>
                        <a:t>Particle Detector Combination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16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Slow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Particle number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Measurement of low intensities</a:t>
                      </a:r>
                      <a:endParaRPr/>
                    </a:p>
                  </a:txBody>
                  <a:tcPr/>
                </a:tc>
              </a:tr>
              <a:tr h="43308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1f497d"/>
                          </a:solidFill>
                          <a:latin typeface="Arial"/>
                        </a:rPr>
                        <a:t>Cryogenic Current Comparator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Slow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Beam current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Measurement of high intensities</a:t>
                      </a:r>
                      <a:endParaRPr/>
                    </a:p>
                  </a:txBody>
                  <a:tcPr/>
                </a:tc>
              </a:tr>
              <a:tr h="43308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1f497d"/>
                          </a:solidFill>
                          <a:latin typeface="Arial"/>
                        </a:rPr>
                        <a:t>Beam Position Monitor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38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Fast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Centre-of-mass</a:t>
                      </a:r>
                      <a:endParaRPr/>
                    </a:p>
                  </a:txBody>
                  <a:tcPr/>
                </a:tc>
                <a:tc>
                  <a:tcPr/>
                </a:tc>
              </a:tr>
              <a:tr h="26712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1f497d"/>
                          </a:solidFill>
                          <a:latin typeface="Arial"/>
                        </a:rPr>
                        <a:t>SEM-Grid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49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Fast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Transverse profile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Profile &amp; position</a:t>
                      </a:r>
                      <a:endParaRPr/>
                    </a:p>
                  </a:txBody>
                  <a:tcPr/>
                </a:tc>
              </a:tr>
              <a:tr h="26712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1f497d"/>
                          </a:solidFill>
                          <a:latin typeface="Arial"/>
                        </a:rPr>
                        <a:t>Scintillating Screen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16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Fast&amp;Slow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Transverse profile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Profile &amp; position</a:t>
                      </a:r>
                      <a:endParaRPr/>
                    </a:p>
                  </a:txBody>
                  <a:tcPr/>
                </a:tc>
              </a:tr>
              <a:tr h="43308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1f497d"/>
                          </a:solidFill>
                          <a:latin typeface="Arial"/>
                        </a:rPr>
                        <a:t>Multi-Wire Proportional Chamber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34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Slow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Transverse profile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Profile &amp; position</a:t>
                      </a:r>
                      <a:endParaRPr/>
                    </a:p>
                  </a:txBody>
                  <a:tcPr/>
                </a:tc>
              </a:tr>
              <a:tr h="60372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1f497d"/>
                          </a:solidFill>
                          <a:latin typeface="Arial"/>
                        </a:rPr>
                        <a:t>Beam Ind. Fluoresc. / Ionization Profile Monitor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15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Fast&amp;Slow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Transverse profile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Profile &amp; position, high intensities</a:t>
                      </a:r>
                      <a:endParaRPr/>
                    </a:p>
                  </a:txBody>
                  <a:tcPr/>
                </a:tc>
              </a:tr>
              <a:tr h="42876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1f497d"/>
                          </a:solidFill>
                          <a:latin typeface="Arial"/>
                        </a:rPr>
                        <a:t>Beam Loss Monitor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30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Fast&amp;Slow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 Narrow"/>
                        </a:rPr>
                        <a:t>Beam loss</a:t>
                      </a:r>
                      <a:endParaRPr/>
                    </a:p>
                  </a:txBody>
                  <a:tcPr/>
                </a:tc>
                <a:tc>
                  <a:tcPr/>
                </a:tc>
              </a:tr>
            </a:tbl>
          </a:graphicData>
        </a:graphic>
      </p:graphicFrame>
      <p:sp>
        <p:nvSpPr>
          <p:cNvPr id="318" name="TextShape 3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2A55763F-D19F-4917-BAC9-629F2EB38F65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319" name="CustomShape 4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extShape 1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Common Acquisition Systems for FAIR</a:t>
            </a:r>
            <a:endParaRPr/>
          </a:p>
        </p:txBody>
      </p:sp>
      <p:graphicFrame>
        <p:nvGraphicFramePr>
          <p:cNvPr id="321" name="Table 2"/>
          <p:cNvGraphicFramePr/>
          <p:nvPr/>
        </p:nvGraphicFramePr>
        <p:xfrm>
          <a:off x="409680" y="1721520"/>
          <a:ext cx="8524440" cy="1854000"/>
        </p:xfrm>
        <a:graphic>
          <a:graphicData uri="http://schemas.openxmlformats.org/drawingml/2006/table">
            <a:tbl>
              <a:tblPr/>
              <a:tblGrid>
                <a:gridCol w="2131560"/>
                <a:gridCol w="2131560"/>
                <a:gridCol w="2033640"/>
                <a:gridCol w="2227680"/>
              </a:tblGrid>
              <a:tr h="60372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trike="noStrike">
                          <a:solidFill>
                            <a:srgbClr val="ffffff"/>
                          </a:solidFill>
                          <a:latin typeface="Arial"/>
                        </a:rPr>
                        <a:t>Acquisition</a:t>
                      </a:r>
                      <a:r>
                        <a:rPr b="1" lang="en-GB" strike="noStrike">
                          <a:solidFill>
                            <a:srgbClr val="ffffff"/>
                          </a:solidFill>
                          <a:latin typeface="Arial"/>
                        </a:rPr>
                        <a:t>
</a:t>
                      </a:r>
                      <a:r>
                        <a:rPr b="1" lang="en-GB" strike="noStrike">
                          <a:solidFill>
                            <a:srgbClr val="ffffff"/>
                          </a:solidFill>
                          <a:latin typeface="Arial"/>
                        </a:rPr>
                        <a:t>System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trike="noStrike">
                          <a:solidFill>
                            <a:srgbClr val="ffffff"/>
                          </a:solidFill>
                          <a:latin typeface="Arial"/>
                        </a:rPr>
                        <a:t>Measured Parameter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trike="noStrike">
                          <a:solidFill>
                            <a:srgbClr val="ffffff"/>
                          </a:solidFill>
                          <a:latin typeface="Arial"/>
                        </a:rPr>
                        <a:t>Machines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trike="noStrike">
                          <a:solidFill>
                            <a:srgbClr val="ffffff"/>
                          </a:solidFill>
                          <a:latin typeface="Arial"/>
                        </a:rPr>
                        <a:t>Detectors</a:t>
                      </a:r>
                      <a:endParaRPr/>
                    </a:p>
                  </a:txBody>
                  <a:tcPr/>
                </a:tc>
              </a:tr>
              <a:tr h="99468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trike="noStrike">
                          <a:solidFill>
                            <a:srgbClr val="000000"/>
                          </a:solidFill>
                          <a:latin typeface="Arial"/>
                        </a:rPr>
                        <a:t>LASSIE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trike="noStrike">
                          <a:solidFill>
                            <a:srgbClr val="000000"/>
                          </a:solidFill>
                          <a:latin typeface="Arial"/>
                        </a:rPr>
                        <a:t>Beam Intensity, Loss, any time dependent signal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400" strike="noStrike">
                          <a:solidFill>
                            <a:srgbClr val="000000"/>
                          </a:solidFill>
                          <a:latin typeface="Arial"/>
                        </a:rPr>
                        <a:t>SIS18, HEST, SIS100, HEBT, p-Bar Separator, S-FRS, CR, HESR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600" strike="noStrike">
                          <a:solidFill>
                            <a:srgbClr val="000000"/>
                          </a:solidFill>
                          <a:latin typeface="Arial"/>
                        </a:rPr>
                        <a:t>Scintillator, Ionization Chamber, Secondary Electron Monitor, I/F-, U/F-device</a:t>
                      </a:r>
                      <a:endParaRPr/>
                    </a:p>
                  </a:txBody>
                  <a:tcPr/>
                </a:tc>
              </a:tr>
              <a:tr h="89100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trike="noStrike">
                          <a:solidFill>
                            <a:srgbClr val="000000"/>
                          </a:solidFill>
                          <a:latin typeface="Arial"/>
                        </a:rPr>
                        <a:t>CUPID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trike="noStrike">
                          <a:solidFill>
                            <a:srgbClr val="000000"/>
                          </a:solidFill>
                          <a:latin typeface="Arial"/>
                        </a:rPr>
                        <a:t>Beam Profile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400" strike="noStrike">
                          <a:solidFill>
                            <a:srgbClr val="000000"/>
                          </a:solidFill>
                          <a:latin typeface="Arial"/>
                        </a:rPr>
                        <a:t>SIS18, HEST, SIS100, HEBT, p-Bar Separator, S-FRS, CR, HESR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600" strike="noStrike">
                          <a:solidFill>
                            <a:srgbClr val="000000"/>
                          </a:solidFill>
                          <a:latin typeface="Arial"/>
                        </a:rPr>
                        <a:t>Scintillating Screen</a:t>
                      </a:r>
                      <a:endParaRPr/>
                    </a:p>
                  </a:txBody>
                  <a:tcPr/>
                </a:tc>
              </a:tr>
              <a:tr h="89100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trike="noStrike">
                          <a:solidFill>
                            <a:srgbClr val="000000"/>
                          </a:solidFill>
                          <a:latin typeface="Arial"/>
                        </a:rPr>
                        <a:t>POLAND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trike="noStrike">
                          <a:solidFill>
                            <a:srgbClr val="000000"/>
                          </a:solidFill>
                          <a:latin typeface="Arial"/>
                        </a:rPr>
                        <a:t>Beam Profile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400" strike="noStrike">
                          <a:solidFill>
                            <a:srgbClr val="000000"/>
                          </a:solidFill>
                          <a:latin typeface="Arial"/>
                        </a:rPr>
                        <a:t>SIS100, HEBT, p-Bar Separator, S-FRS, CR, HESR</a:t>
                      </a: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600" strike="noStrike">
                          <a:solidFill>
                            <a:srgbClr val="000000"/>
                          </a:solidFill>
                          <a:latin typeface="Arial"/>
                        </a:rPr>
                        <a:t>SEM-Grid, Multi-Wire Proportional Chamber</a:t>
                      </a:r>
                      <a:endParaRPr/>
                    </a:p>
                  </a:txBody>
                  <a:tcPr/>
                </a:tc>
              </a:tr>
              <a:tr h="49140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trike="noStrike">
                          <a:solidFill>
                            <a:srgbClr val="000000"/>
                          </a:solidFill>
                          <a:latin typeface="Arial"/>
                        </a:rPr>
                        <a:t>TOPOS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trike="noStrike">
                          <a:solidFill>
                            <a:srgbClr val="000000"/>
                          </a:solidFill>
                          <a:latin typeface="Arial"/>
                        </a:rPr>
                        <a:t>Beam Position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400" strike="noStrike">
                          <a:solidFill>
                            <a:srgbClr val="000000"/>
                          </a:solidFill>
                          <a:latin typeface="Arial"/>
                        </a:rPr>
                        <a:t>SIS18, SIS100, CR, HESR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600" strike="noStrike">
                          <a:solidFill>
                            <a:srgbClr val="000000"/>
                          </a:solidFill>
                          <a:latin typeface="Arial"/>
                        </a:rPr>
                        <a:t>Shoe-Box BPM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2" name="CustomShape 3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extShape 1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endParaRPr/>
          </a:p>
        </p:txBody>
      </p:sp>
      <p:sp>
        <p:nvSpPr>
          <p:cNvPr id="324" name="TextShape 2"/>
          <p:cNvSpPr txBox="1"/>
          <p:nvPr/>
        </p:nvSpPr>
        <p:spPr>
          <a:xfrm>
            <a:off x="422640" y="1380960"/>
            <a:ext cx="8211600" cy="36108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z="8800" strike="noStrike">
                <a:solidFill>
                  <a:srgbClr val="333333"/>
                </a:solidFill>
                <a:latin typeface="Arial"/>
              </a:rPr>
              <a:t> </a:t>
            </a:r>
            <a:r>
              <a:rPr lang="de-DE" sz="8800" strike="noStrike">
                <a:solidFill>
                  <a:srgbClr val="333333"/>
                </a:solidFill>
                <a:latin typeface="Arial"/>
              </a:rPr>
              <a:t>	</a:t>
            </a:r>
            <a:r>
              <a:rPr lang="de-DE" sz="8800" strike="noStrike">
                <a:solidFill>
                  <a:srgbClr val="333333"/>
                </a:solidFill>
                <a:latin typeface="Arial"/>
              </a:rPr>
              <a:t>BEAM</a:t>
            </a:r>
            <a:r>
              <a:rPr lang="de-DE" sz="8800" strike="noStrike">
                <a:solidFill>
                  <a:srgbClr val="333333"/>
                </a:solidFill>
                <a:latin typeface="Arial"/>
              </a:rPr>
              <a:t>
</a:t>
            </a:r>
            <a:r>
              <a:rPr lang="de-DE" sz="8800" strike="noStrike">
                <a:solidFill>
                  <a:srgbClr val="333333"/>
                </a:solidFill>
                <a:latin typeface="Arial"/>
              </a:rPr>
              <a:t>	</a:t>
            </a:r>
            <a:r>
              <a:rPr lang="de-DE" sz="8800" strike="noStrike">
                <a:solidFill>
                  <a:srgbClr val="333333"/>
                </a:solidFill>
                <a:latin typeface="Arial"/>
              </a:rPr>
              <a:t>	</a:t>
            </a:r>
            <a:r>
              <a:rPr lang="de-DE" sz="8800" strike="noStrike">
                <a:solidFill>
                  <a:srgbClr val="333333"/>
                </a:solidFill>
                <a:latin typeface="Arial"/>
              </a:rPr>
              <a:t>INTENSITY</a:t>
            </a:r>
            <a:endParaRPr/>
          </a:p>
        </p:txBody>
      </p:sp>
      <p:sp>
        <p:nvSpPr>
          <p:cNvPr id="325" name="TextShape 3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08335E0C-69CD-426B-BE3D-D843E197F32F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326" name="CustomShape 4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extShape 1"/>
          <p:cNvSpPr txBox="1"/>
          <p:nvPr/>
        </p:nvSpPr>
        <p:spPr>
          <a:xfrm>
            <a:off x="422640" y="27000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Intensity Measurement - Overview</a:t>
            </a:r>
            <a:endParaRPr/>
          </a:p>
        </p:txBody>
      </p:sp>
      <p:graphicFrame>
        <p:nvGraphicFramePr>
          <p:cNvPr id="328" name="Table 2"/>
          <p:cNvGraphicFramePr/>
          <p:nvPr/>
        </p:nvGraphicFramePr>
        <p:xfrm>
          <a:off x="1008720" y="1164600"/>
          <a:ext cx="7995960" cy="2242440"/>
        </p:xfrm>
        <a:graphic>
          <a:graphicData uri="http://schemas.openxmlformats.org/drawingml/2006/table">
            <a:tbl>
              <a:tblPr/>
              <a:tblGrid>
                <a:gridCol w="788040"/>
                <a:gridCol w="1297080"/>
                <a:gridCol w="1020600"/>
                <a:gridCol w="4890240"/>
              </a:tblGrid>
              <a:tr h="42876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ffffff"/>
                          </a:solidFill>
                          <a:latin typeface="Arial"/>
                        </a:rPr>
                        <a:t>System</a:t>
                      </a:r>
                      <a:endParaRPr/>
                    </a:p>
                  </a:txBody>
                  <a:tcPr/>
                </a:tc>
                <a:tc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ffffff"/>
                          </a:solidFill>
                          <a:latin typeface="Arial"/>
                        </a:rPr>
                        <a:t>No. of pcs.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ffffff"/>
                          </a:solidFill>
                          <a:latin typeface="Arial"/>
                        </a:rPr>
                        <a:t>Task</a:t>
                      </a:r>
                      <a:endParaRPr/>
                    </a:p>
                  </a:txBody>
                  <a:tcPr/>
                </a:tc>
              </a:tr>
              <a:tr h="55836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DCT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00" strike="noStrike">
                          <a:solidFill>
                            <a:srgbClr val="000000"/>
                          </a:solidFill>
                          <a:latin typeface="Arial"/>
                        </a:rPr>
                        <a:t>DC Current Transformer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Precise determination of stored and accelerated dc beam current, mid-range to high dc beam intensity, 10 kHz bandwidth, drawback: interference artefacts at certain revolution frequencies</a:t>
                      </a:r>
                      <a:endParaRPr/>
                    </a:p>
                  </a:txBody>
                  <a:tcPr/>
                </a:tc>
              </a:tr>
              <a:tr h="40284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N-DCCT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00" strike="noStrike">
                          <a:solidFill>
                            <a:srgbClr val="000000"/>
                          </a:solidFill>
                          <a:latin typeface="Arial"/>
                        </a:rPr>
                        <a:t>Novel DC Current Transformer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measurement of mid-range to high beam intensities inside SIS100 </a:t>
                      </a: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  <a:ea typeface="Tahoma"/>
                        </a:rPr>
                        <a:t>with high input bandwidth from dc to several kHz current signal.</a:t>
                      </a:r>
                      <a:endParaRPr/>
                    </a:p>
                  </a:txBody>
                  <a:tcPr/>
                </a:tc>
              </a:tr>
              <a:tr h="40284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FCT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00" strike="noStrike">
                          <a:solidFill>
                            <a:srgbClr val="000000"/>
                          </a:solidFill>
                          <a:latin typeface="Arial"/>
                        </a:rPr>
                        <a:t>Fast Current Transformer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#1: intensity measurement, not ‚optimized‘ for large bandwidth </a:t>
                      </a: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#2: bunch shape, tomography, large bandwidth (9 kHz - 650 MHz)</a:t>
                      </a:r>
                      <a:endParaRPr/>
                    </a:p>
                  </a:txBody>
                  <a:tcPr/>
                </a:tc>
              </a:tr>
              <a:tr h="40284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Stopper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00" strike="noStrike">
                          <a:solidFill>
                            <a:srgbClr val="000000"/>
                          </a:solidFill>
                          <a:latin typeface="Arial"/>
                        </a:rPr>
                        <a:t>Beam Stopper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Beam stoppers will be equipped with SEM detector for relative intensity measurements</a:t>
                      </a:r>
                      <a:endParaRPr/>
                    </a:p>
                  </a:txBody>
                  <a:tcPr/>
                </a:tc>
              </a:tr>
              <a:tr h="26244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BLM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00" strike="noStrike">
                          <a:solidFill>
                            <a:srgbClr val="000000"/>
                          </a:solidFill>
                          <a:latin typeface="Arial"/>
                        </a:rPr>
                        <a:t>Beam Loss Monitor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200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CERN-type BLMIs, ionization chambers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29" name="Table 3"/>
          <p:cNvGraphicFramePr/>
          <p:nvPr/>
        </p:nvGraphicFramePr>
        <p:xfrm>
          <a:off x="221760" y="3872880"/>
          <a:ext cx="7995960" cy="2595600"/>
        </p:xfrm>
        <a:graphic>
          <a:graphicData uri="http://schemas.openxmlformats.org/drawingml/2006/table">
            <a:tbl>
              <a:tblPr/>
              <a:tblGrid>
                <a:gridCol w="777600"/>
                <a:gridCol w="1297080"/>
                <a:gridCol w="1031040"/>
                <a:gridCol w="4890240"/>
              </a:tblGrid>
              <a:tr h="42876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ffffff"/>
                          </a:solidFill>
                          <a:latin typeface="Arial"/>
                        </a:rPr>
                        <a:t>System</a:t>
                      </a:r>
                      <a:endParaRPr/>
                    </a:p>
                  </a:txBody>
                  <a:tcPr/>
                </a:tc>
                <a:tc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ffffff"/>
                          </a:solidFill>
                          <a:latin typeface="Arial"/>
                        </a:rPr>
                        <a:t>No. of pcs.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ffffff"/>
                          </a:solidFill>
                          <a:latin typeface="Arial"/>
                        </a:rPr>
                        <a:t>Task</a:t>
                      </a:r>
                      <a:endParaRPr/>
                    </a:p>
                  </a:txBody>
                  <a:tcPr/>
                </a:tc>
              </a:tr>
              <a:tr h="37548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RT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00" strike="noStrike">
                          <a:solidFill>
                            <a:srgbClr val="000000"/>
                          </a:solidFill>
                          <a:latin typeface="Arial"/>
                        </a:rPr>
                        <a:t>Resonant Transformer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24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Low intensities of fast extracted beams</a:t>
                      </a:r>
                      <a:endParaRPr/>
                    </a:p>
                  </a:txBody>
                  <a:tcPr/>
                </a:tc>
              </a:tr>
              <a:tr h="37548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FCT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00" strike="noStrike">
                          <a:solidFill>
                            <a:srgbClr val="000000"/>
                          </a:solidFill>
                          <a:latin typeface="Arial"/>
                        </a:rPr>
                        <a:t>Fast Current Transformer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Mid to high intensities of fast extracted beams</a:t>
                      </a:r>
                      <a:endParaRPr/>
                    </a:p>
                  </a:txBody>
                  <a:tcPr/>
                </a:tc>
              </a:tr>
              <a:tr h="37548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CCC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00" strike="noStrike">
                          <a:solidFill>
                            <a:srgbClr val="000000"/>
                          </a:solidFill>
                          <a:latin typeface="Arial"/>
                        </a:rPr>
                        <a:t>Cryogenic Current Comparator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High intensities of slow extracted beams</a:t>
                      </a:r>
                      <a:endParaRPr/>
                    </a:p>
                  </a:txBody>
                  <a:tcPr/>
                </a:tc>
              </a:tr>
              <a:tr h="40284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PDC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00" strike="noStrike">
                          <a:solidFill>
                            <a:srgbClr val="000000"/>
                          </a:solidFill>
                          <a:latin typeface="Arial"/>
                        </a:rPr>
                        <a:t>Particle Detector Combination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16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Scintillator: Low intensities of slow extracted beams</a:t>
                      </a: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
</a:t>
                      </a: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Secondary Electron Emission Monitor: high intensities of slow extr. beams</a:t>
                      </a:r>
                      <a:endParaRPr/>
                    </a:p>
                  </a:txBody>
                  <a:tcPr/>
                </a:tc>
              </a:tr>
              <a:tr h="31896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IC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00" strike="noStrike">
                          <a:solidFill>
                            <a:srgbClr val="000000"/>
                          </a:solidFill>
                          <a:latin typeface="Arial"/>
                        </a:rPr>
                        <a:t>Ionization Chamber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34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Mid to high intensities of slow extracted beams</a:t>
                      </a:r>
                      <a:endParaRPr/>
                    </a:p>
                  </a:txBody>
                  <a:tcPr/>
                </a:tc>
              </a:tr>
              <a:tr h="31860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BLM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00" strike="noStrike">
                          <a:solidFill>
                            <a:srgbClr val="000000"/>
                          </a:solidFill>
                          <a:latin typeface="Arial"/>
                        </a:rPr>
                        <a:t>Beam Loss Monitor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</a:rPr>
                        <a:t>30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Scintillating counters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30" name="CustomShape 4"/>
          <p:cNvSpPr/>
          <p:nvPr/>
        </p:nvSpPr>
        <p:spPr>
          <a:xfrm rot="16200000">
            <a:off x="-470520" y="2055960"/>
            <a:ext cx="2179440" cy="64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GB" sz="3600" strike="noStrike">
                <a:solidFill>
                  <a:srgbClr val="9bbb59"/>
                </a:solidFill>
                <a:latin typeface="Arial"/>
              </a:rPr>
              <a:t>SIS100</a:t>
            </a:r>
            <a:endParaRPr/>
          </a:p>
        </p:txBody>
      </p:sp>
      <p:sp>
        <p:nvSpPr>
          <p:cNvPr id="331" name="CustomShape 5"/>
          <p:cNvSpPr/>
          <p:nvPr/>
        </p:nvSpPr>
        <p:spPr>
          <a:xfrm rot="5400000">
            <a:off x="7499160" y="4898160"/>
            <a:ext cx="2179440" cy="64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GB" sz="3600" strike="noStrike">
                <a:solidFill>
                  <a:srgbClr val="4f81bd"/>
                </a:solidFill>
                <a:latin typeface="Arial"/>
              </a:rPr>
              <a:t>HEBT</a:t>
            </a:r>
            <a:endParaRPr/>
          </a:p>
        </p:txBody>
      </p:sp>
      <p:sp>
        <p:nvSpPr>
          <p:cNvPr id="332" name="TextShape 6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E768D183-9B8B-4A8C-B5AA-BC9ECD4CFCC1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333" name="CustomShape 7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extShape 1"/>
          <p:cNvSpPr txBox="1"/>
          <p:nvPr/>
        </p:nvSpPr>
        <p:spPr>
          <a:xfrm>
            <a:off x="422640" y="27000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Comparison Current Measurement </a:t>
            </a:r>
            <a:endParaRPr/>
          </a:p>
        </p:txBody>
      </p:sp>
      <p:sp>
        <p:nvSpPr>
          <p:cNvPr id="335" name="CustomShape 2"/>
          <p:cNvSpPr/>
          <p:nvPr/>
        </p:nvSpPr>
        <p:spPr>
          <a:xfrm>
            <a:off x="169920" y="1137960"/>
            <a:ext cx="3766680" cy="526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en-GB" strike="noStrike">
                <a:solidFill>
                  <a:srgbClr val="333333"/>
                </a:solidFill>
                <a:latin typeface="Arial"/>
              </a:rPr>
              <a:t>Standard Beam current measurement techniques</a:t>
            </a:r>
            <a:endParaRPr/>
          </a:p>
          <a:p>
            <a:pPr lvl="1">
              <a:lnSpc>
                <a:spcPct val="110000"/>
              </a:lnSpc>
              <a:buFont typeface="Wingdings" charset="2"/>
              <a:buChar char=""/>
            </a:pPr>
            <a:r>
              <a:rPr lang="en-GB" sz="1500" strike="noStrike">
                <a:solidFill>
                  <a:srgbClr val="333333"/>
                </a:solidFill>
                <a:latin typeface="Arial"/>
              </a:rPr>
              <a:t>Current Transformers</a:t>
            </a:r>
            <a:endParaRPr/>
          </a:p>
          <a:p>
            <a:pPr lvl="2">
              <a:lnSpc>
                <a:spcPct val="110000"/>
              </a:lnSpc>
              <a:buFont typeface="Wingdings" charset="2"/>
              <a:buChar char=""/>
            </a:pPr>
            <a:r>
              <a:rPr lang="en-GB" sz="1300" strike="noStrike">
                <a:solidFill>
                  <a:srgbClr val="333333"/>
                </a:solidFill>
                <a:latin typeface="Arial"/>
              </a:rPr>
              <a:t>Measurement of beam’s magnetic field</a:t>
            </a:r>
            <a:endParaRPr/>
          </a:p>
          <a:p>
            <a:pPr lvl="2">
              <a:lnSpc>
                <a:spcPct val="110000"/>
              </a:lnSpc>
              <a:buFont typeface="Wingdings" charset="2"/>
              <a:buChar char=""/>
            </a:pPr>
            <a:r>
              <a:rPr lang="en-GB" sz="1300" strike="noStrike">
                <a:solidFill>
                  <a:srgbClr val="333333"/>
                </a:solidFill>
                <a:latin typeface="Arial"/>
              </a:rPr>
              <a:t>Not dependent on energy</a:t>
            </a:r>
            <a:endParaRPr/>
          </a:p>
          <a:p>
            <a:pPr lvl="2">
              <a:lnSpc>
                <a:spcPct val="110000"/>
              </a:lnSpc>
              <a:buFont typeface="Wingdings" charset="2"/>
              <a:buChar char=""/>
            </a:pPr>
            <a:r>
              <a:rPr lang="en-GB" sz="1300" strike="noStrike">
                <a:solidFill>
                  <a:srgbClr val="333333"/>
                </a:solidFill>
                <a:latin typeface="Arial"/>
              </a:rPr>
              <a:t>Detection threshold ~1µA</a:t>
            </a:r>
            <a:endParaRPr/>
          </a:p>
          <a:p>
            <a:pPr lvl="1">
              <a:lnSpc>
                <a:spcPct val="110000"/>
              </a:lnSpc>
              <a:buFont typeface="Wingdings" charset="2"/>
              <a:buChar char=""/>
            </a:pPr>
            <a:r>
              <a:rPr lang="en-GB" sz="1500" strike="noStrike">
                <a:solidFill>
                  <a:srgbClr val="333333"/>
                </a:solidFill>
                <a:latin typeface="Arial"/>
              </a:rPr>
              <a:t>Faraday cups</a:t>
            </a:r>
            <a:endParaRPr/>
          </a:p>
          <a:p>
            <a:pPr lvl="2">
              <a:lnSpc>
                <a:spcPct val="110000"/>
              </a:lnSpc>
              <a:buFont typeface="Wingdings" charset="2"/>
              <a:buChar char=""/>
            </a:pPr>
            <a:r>
              <a:rPr lang="en-GB" sz="1300" strike="noStrike">
                <a:solidFill>
                  <a:srgbClr val="333333"/>
                </a:solidFill>
                <a:latin typeface="Arial"/>
              </a:rPr>
              <a:t>Measurement of beams electric charges</a:t>
            </a:r>
            <a:endParaRPr/>
          </a:p>
          <a:p>
            <a:pPr lvl="2">
              <a:lnSpc>
                <a:spcPct val="110000"/>
              </a:lnSpc>
              <a:buFont typeface="Wingdings" charset="2"/>
              <a:buChar char=""/>
            </a:pPr>
            <a:r>
              <a:rPr lang="en-GB" sz="1300" strike="noStrike">
                <a:solidFill>
                  <a:srgbClr val="333333"/>
                </a:solidFill>
                <a:latin typeface="Arial"/>
              </a:rPr>
              <a:t>Destructive techniques</a:t>
            </a:r>
            <a:endParaRPr/>
          </a:p>
          <a:p>
            <a:pPr lvl="2">
              <a:lnSpc>
                <a:spcPct val="110000"/>
              </a:lnSpc>
              <a:buFont typeface="Wingdings" charset="2"/>
              <a:buChar char=""/>
            </a:pPr>
            <a:r>
              <a:rPr lang="en-GB" sz="1300" strike="noStrike">
                <a:solidFill>
                  <a:srgbClr val="333333"/>
                </a:solidFill>
                <a:latin typeface="Arial"/>
              </a:rPr>
              <a:t>For low energy only</a:t>
            </a:r>
            <a:endParaRPr/>
          </a:p>
          <a:p>
            <a:pPr lvl="2">
              <a:lnSpc>
                <a:spcPct val="110000"/>
              </a:lnSpc>
              <a:buFont typeface="Wingdings" charset="2"/>
              <a:buChar char=""/>
            </a:pPr>
            <a:r>
              <a:rPr lang="en-GB" sz="1300" strike="noStrike">
                <a:solidFill>
                  <a:srgbClr val="333333"/>
                </a:solidFill>
                <a:latin typeface="Arial"/>
              </a:rPr>
              <a:t>Current down to 10 pA with low bandwidth</a:t>
            </a:r>
            <a:endParaRPr/>
          </a:p>
          <a:p>
            <a:pPr lvl="1">
              <a:lnSpc>
                <a:spcPct val="110000"/>
              </a:lnSpc>
              <a:buFont typeface="Wingdings" charset="2"/>
              <a:buChar char=""/>
            </a:pPr>
            <a:r>
              <a:rPr lang="en-GB" sz="1500" strike="noStrike">
                <a:solidFill>
                  <a:srgbClr val="333333"/>
                </a:solidFill>
                <a:latin typeface="Arial"/>
              </a:rPr>
              <a:t>Particle detectors (Scintillators, IC, SEM)</a:t>
            </a:r>
            <a:endParaRPr/>
          </a:p>
          <a:p>
            <a:pPr lvl="2">
              <a:lnSpc>
                <a:spcPct val="110000"/>
              </a:lnSpc>
              <a:buFont typeface="Wingdings" charset="2"/>
              <a:buChar char=""/>
            </a:pPr>
            <a:r>
              <a:rPr lang="en-GB" sz="1300" strike="noStrike">
                <a:solidFill>
                  <a:srgbClr val="333333"/>
                </a:solidFill>
                <a:latin typeface="Arial"/>
              </a:rPr>
              <a:t>Detection of particles energy loss in matter</a:t>
            </a:r>
            <a:endParaRPr/>
          </a:p>
          <a:p>
            <a:pPr lvl="2">
              <a:lnSpc>
                <a:spcPct val="110000"/>
              </a:lnSpc>
              <a:buFont typeface="Wingdings" charset="2"/>
              <a:buChar char=""/>
            </a:pPr>
            <a:r>
              <a:rPr lang="en-GB" sz="1300" strike="noStrike">
                <a:solidFill>
                  <a:srgbClr val="333333"/>
                </a:solidFill>
                <a:latin typeface="Arial"/>
              </a:rPr>
              <a:t>Used for lower currents at higher energies</a:t>
            </a:r>
            <a:endParaRPr/>
          </a:p>
        </p:txBody>
      </p:sp>
      <p:pic>
        <p:nvPicPr>
          <p:cNvPr id="336" name="Picture 2" descr=""/>
          <p:cNvPicPr/>
          <p:nvPr/>
        </p:nvPicPr>
        <p:blipFill>
          <a:blip r:embed="rId1"/>
          <a:stretch/>
        </p:blipFill>
        <p:spPr>
          <a:xfrm>
            <a:off x="4049640" y="1341000"/>
            <a:ext cx="4292280" cy="350028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5462280" y="4624200"/>
            <a:ext cx="156636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Arial"/>
              </a:rPr>
              <a:t>Particles per second</a:t>
            </a:r>
            <a:endParaRPr/>
          </a:p>
        </p:txBody>
      </p:sp>
      <p:sp>
        <p:nvSpPr>
          <p:cNvPr id="338" name="CustomShape 4"/>
          <p:cNvSpPr/>
          <p:nvPr/>
        </p:nvSpPr>
        <p:spPr>
          <a:xfrm rot="16200000">
            <a:off x="3380760" y="2887560"/>
            <a:ext cx="1384560" cy="27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Arial"/>
              </a:rPr>
              <a:t>Nuclear Charge Z</a:t>
            </a:r>
            <a:endParaRPr/>
          </a:p>
        </p:txBody>
      </p:sp>
      <p:sp>
        <p:nvSpPr>
          <p:cNvPr id="339" name="CustomShape 5"/>
          <p:cNvSpPr/>
          <p:nvPr/>
        </p:nvSpPr>
        <p:spPr>
          <a:xfrm>
            <a:off x="3709440" y="4991760"/>
            <a:ext cx="5434200" cy="7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Working ranges of the spill-intensity monitors </a:t>
            </a:r>
            <a:endParaRPr/>
          </a:p>
          <a:p>
            <a:pPr algn="ctr"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used for slow extraction at GSI</a:t>
            </a:r>
            <a:endParaRPr/>
          </a:p>
          <a:p>
            <a:pPr algn="ctr"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(SCL: space charge limit)</a:t>
            </a:r>
            <a:endParaRPr/>
          </a:p>
        </p:txBody>
      </p:sp>
      <p:sp>
        <p:nvSpPr>
          <p:cNvPr id="340" name="TextShape 6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8A6F2FDA-CBAF-40D6-851F-43779C2AD289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341" name="CustomShape 7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  <p:sp>
        <p:nvSpPr>
          <p:cNvPr id="342" name="CustomShape 8"/>
          <p:cNvSpPr/>
          <p:nvPr/>
        </p:nvSpPr>
        <p:spPr>
          <a:xfrm>
            <a:off x="6978240" y="5956920"/>
            <a:ext cx="1504440" cy="51804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4f81bd"/>
                </a:solidFill>
                <a:latin typeface="Arial"/>
              </a:rPr>
              <a:t>Courtesy of</a:t>
            </a:r>
            <a:r>
              <a:rPr lang="en-GB" sz="1400" strike="noStrike">
                <a:solidFill>
                  <a:srgbClr val="4f81bd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4f81bd"/>
                </a:solidFill>
                <a:latin typeface="Arial"/>
              </a:rPr>
              <a:t>F. Kurian</a:t>
            </a:r>
            <a:endParaRPr/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extShape 1"/>
          <p:cNvSpPr txBox="1"/>
          <p:nvPr/>
        </p:nvSpPr>
        <p:spPr>
          <a:xfrm>
            <a:off x="422640" y="27000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DC Current Transformer (DCT)</a:t>
            </a:r>
            <a:endParaRPr/>
          </a:p>
        </p:txBody>
      </p:sp>
      <p:pic>
        <p:nvPicPr>
          <p:cNvPr id="344" name="Picture 2" descr=""/>
          <p:cNvPicPr/>
          <p:nvPr/>
        </p:nvPicPr>
        <p:blipFill>
          <a:blip r:embed="rId1"/>
          <a:stretch/>
        </p:blipFill>
        <p:spPr>
          <a:xfrm>
            <a:off x="5117400" y="1511280"/>
            <a:ext cx="1564200" cy="1227240"/>
          </a:xfrm>
          <a:prstGeom prst="rect">
            <a:avLst/>
          </a:prstGeom>
          <a:ln>
            <a:noFill/>
          </a:ln>
        </p:spPr>
      </p:pic>
      <p:pic>
        <p:nvPicPr>
          <p:cNvPr id="345" name="Picture 3" descr=""/>
          <p:cNvPicPr/>
          <p:nvPr/>
        </p:nvPicPr>
        <p:blipFill>
          <a:blip r:embed="rId2"/>
          <a:srcRect l="0" t="0" r="50000" b="0"/>
          <a:stretch/>
        </p:blipFill>
        <p:spPr>
          <a:xfrm>
            <a:off x="329760" y="2091960"/>
            <a:ext cx="3524040" cy="4295880"/>
          </a:xfrm>
          <a:prstGeom prst="rect">
            <a:avLst/>
          </a:prstGeom>
          <a:ln>
            <a:noFill/>
          </a:ln>
        </p:spPr>
      </p:pic>
      <p:pic>
        <p:nvPicPr>
          <p:cNvPr id="346" name="Picture 4" descr=""/>
          <p:cNvPicPr/>
          <p:nvPr/>
        </p:nvPicPr>
        <p:blipFill>
          <a:blip r:embed="rId3"/>
          <a:stretch/>
        </p:blipFill>
        <p:spPr>
          <a:xfrm>
            <a:off x="3761280" y="4795200"/>
            <a:ext cx="2397240" cy="1715400"/>
          </a:xfrm>
          <a:prstGeom prst="rect">
            <a:avLst/>
          </a:prstGeom>
          <a:ln>
            <a:noFill/>
          </a:ln>
        </p:spPr>
      </p:pic>
      <p:pic>
        <p:nvPicPr>
          <p:cNvPr id="347" name="Picture 5" descr=""/>
          <p:cNvPicPr/>
          <p:nvPr/>
        </p:nvPicPr>
        <p:blipFill>
          <a:blip r:embed="rId4"/>
          <a:stretch/>
        </p:blipFill>
        <p:spPr>
          <a:xfrm>
            <a:off x="4019760" y="2904480"/>
            <a:ext cx="4613040" cy="168840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pic>
        <p:nvPicPr>
          <p:cNvPr id="348" name="Picture 6" descr=""/>
          <p:cNvPicPr/>
          <p:nvPr/>
        </p:nvPicPr>
        <p:blipFill>
          <a:blip r:embed="rId5"/>
          <a:stretch/>
        </p:blipFill>
        <p:spPr>
          <a:xfrm>
            <a:off x="6620400" y="4795200"/>
            <a:ext cx="2356560" cy="1755360"/>
          </a:xfrm>
          <a:prstGeom prst="rect">
            <a:avLst/>
          </a:prstGeom>
          <a:ln>
            <a:noFill/>
          </a:ln>
        </p:spPr>
      </p:pic>
      <p:pic>
        <p:nvPicPr>
          <p:cNvPr id="349" name="Picture 7" descr=""/>
          <p:cNvPicPr/>
          <p:nvPr/>
        </p:nvPicPr>
        <p:blipFill>
          <a:blip r:embed="rId6"/>
          <a:stretch/>
        </p:blipFill>
        <p:spPr>
          <a:xfrm>
            <a:off x="7062840" y="1461600"/>
            <a:ext cx="1783080" cy="1260000"/>
          </a:xfrm>
          <a:prstGeom prst="rect">
            <a:avLst/>
          </a:prstGeom>
          <a:ln>
            <a:noFill/>
          </a:ln>
        </p:spPr>
      </p:pic>
      <p:sp>
        <p:nvSpPr>
          <p:cNvPr id="350" name="CustomShape 2"/>
          <p:cNvSpPr/>
          <p:nvPr/>
        </p:nvSpPr>
        <p:spPr>
          <a:xfrm>
            <a:off x="144720" y="1262160"/>
            <a:ext cx="3234960" cy="7297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400" strike="noStrike">
                <a:solidFill>
                  <a:srgbClr val="000000"/>
                </a:solidFill>
                <a:latin typeface="Arial"/>
              </a:rPr>
              <a:t>Goal: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 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- determination of dc beam current</a:t>
            </a:r>
            <a:endParaRPr/>
          </a:p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- typical meas. range: </a:t>
            </a:r>
            <a:r>
              <a:rPr b="1" lang="en-GB" sz="1400" strike="noStrike">
                <a:solidFill>
                  <a:srgbClr val="ff0000"/>
                </a:solidFill>
                <a:latin typeface="Arial"/>
              </a:rPr>
              <a:t>10 µA – 20 A</a:t>
            </a:r>
            <a:endParaRPr/>
          </a:p>
        </p:txBody>
      </p:sp>
      <p:sp>
        <p:nvSpPr>
          <p:cNvPr id="351" name="TextShape 3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5F2DEBD7-4155-473C-9D65-2554D581EF97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352" name="CustomShape 4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  <p:sp>
        <p:nvSpPr>
          <p:cNvPr id="353" name="CustomShape 5"/>
          <p:cNvSpPr/>
          <p:nvPr/>
        </p:nvSpPr>
        <p:spPr>
          <a:xfrm>
            <a:off x="3379680" y="1262160"/>
            <a:ext cx="469800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Arial"/>
              </a:rPr>
              <a:t>Commercial ‚New Parametric‘ Current Transformer </a:t>
            </a:r>
            <a:r>
              <a:rPr lang="en-GB" sz="12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200" strike="noStrike">
                <a:solidFill>
                  <a:srgbClr val="000000"/>
                </a:solidFill>
                <a:latin typeface="Arial"/>
              </a:rPr>
              <a:t>(Bergoz Instrumentation)</a:t>
            </a:r>
            <a:endParaRPr/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Outline</a:t>
            </a:r>
            <a:endParaRPr/>
          </a:p>
        </p:txBody>
      </p:sp>
      <p:sp>
        <p:nvSpPr>
          <p:cNvPr id="191" name="TextShape 2"/>
          <p:cNvSpPr txBox="1"/>
          <p:nvPr/>
        </p:nvSpPr>
        <p:spPr>
          <a:xfrm>
            <a:off x="632160" y="1355400"/>
            <a:ext cx="8108640" cy="49032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z="2800" strike="noStrike">
                <a:solidFill>
                  <a:srgbClr val="333333"/>
                </a:solidFill>
                <a:latin typeface="Arial"/>
              </a:rPr>
              <a:t>Mission of BI Department </a:t>
            </a:r>
            <a:r>
              <a:rPr lang="de-DE" sz="2800" strike="noStrike">
                <a:solidFill>
                  <a:srgbClr val="333333"/>
                </a:solidFill>
                <a:latin typeface="Arial"/>
              </a:rPr>
              <a:t>
</a:t>
            </a:r>
            <a:r>
              <a:rPr lang="de-DE" sz="2800" strike="noStrike">
                <a:solidFill>
                  <a:srgbClr val="333333"/>
                </a:solidFill>
                <a:latin typeface="Arial"/>
              </a:rPr>
              <a:t>and General Concepts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z="2800" strike="noStrike">
                <a:solidFill>
                  <a:srgbClr val="333333"/>
                </a:solidFill>
                <a:latin typeface="Arial"/>
              </a:rPr>
              <a:t>Infrastructure Systems and In-Kind Situation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z="2800" strike="noStrike">
                <a:solidFill>
                  <a:srgbClr val="333333"/>
                </a:solidFill>
                <a:latin typeface="Arial"/>
              </a:rPr>
              <a:t>Overview of diagnostic systems for FAIR, </a:t>
            </a:r>
            <a:r>
              <a:rPr lang="de-DE" sz="2800" strike="noStrike">
                <a:solidFill>
                  <a:srgbClr val="333333"/>
                </a:solidFill>
                <a:latin typeface="Arial"/>
              </a:rPr>
              <a:t>
</a:t>
            </a:r>
            <a:r>
              <a:rPr lang="de-DE" sz="2800" strike="noStrike">
                <a:solidFill>
                  <a:srgbClr val="333333"/>
                </a:solidFill>
                <a:latin typeface="Arial"/>
              </a:rPr>
              <a:t>Focus on HEBT and SIS100</a:t>
            </a:r>
            <a:endParaRPr/>
          </a:p>
          <a:p>
            <a:pPr lvl="1">
              <a:lnSpc>
                <a:spcPct val="100000"/>
              </a:lnSpc>
              <a:buFont typeface="Wingdings" charset="2"/>
              <a:buChar char=""/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Beam Intensity (Details on Current Transformers, Particle Counters, related Aquisition Systems...)</a:t>
            </a:r>
            <a:endParaRPr/>
          </a:p>
          <a:p>
            <a:pPr lvl="1">
              <a:lnSpc>
                <a:spcPct val="100000"/>
              </a:lnSpc>
              <a:buFont typeface="Wingdings" charset="2"/>
              <a:buChar char=""/>
            </a:pPr>
            <a:r>
              <a:rPr lang="de-DE" sz="2400" strike="noStrike">
                <a:solidFill>
                  <a:srgbClr val="333333"/>
                </a:solidFill>
                <a:latin typeface="Arial"/>
              </a:rPr>
              <a:t>Beam Profile</a:t>
            </a:r>
            <a:endParaRPr/>
          </a:p>
          <a:p>
            <a:pPr lvl="1">
              <a:lnSpc>
                <a:spcPct val="100000"/>
              </a:lnSpc>
              <a:buFont typeface="Wingdings" charset="2"/>
              <a:buChar char=""/>
            </a:pPr>
            <a:r>
              <a:rPr lang="de-DE" sz="2400" strike="noStrike">
                <a:solidFill>
                  <a:srgbClr val="333333"/>
                </a:solidFill>
                <a:latin typeface="Arial"/>
              </a:rPr>
              <a:t>Position (incl. closed orbit feedback and tune measurement)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z="2800" strike="noStrike">
                <a:solidFill>
                  <a:srgbClr val="333333"/>
                </a:solidFill>
                <a:latin typeface="Arial"/>
              </a:rPr>
              <a:t>Summary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92" name="TextShape 3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7AFF2149-B10C-4F35-B210-720CC5611BC3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193" name="CustomShape 4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extShape 1"/>
          <p:cNvSpPr txBox="1"/>
          <p:nvPr/>
        </p:nvSpPr>
        <p:spPr>
          <a:xfrm>
            <a:off x="422640" y="27000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Novel DC Current Transformer (NDCCT)</a:t>
            </a:r>
            <a:endParaRPr/>
          </a:p>
        </p:txBody>
      </p:sp>
      <p:pic>
        <p:nvPicPr>
          <p:cNvPr id="355" name="Picture 14" descr=""/>
          <p:cNvPicPr/>
          <p:nvPr/>
        </p:nvPicPr>
        <p:blipFill>
          <a:blip r:embed="rId1"/>
          <a:stretch/>
        </p:blipFill>
        <p:spPr>
          <a:xfrm>
            <a:off x="6881760" y="1873440"/>
            <a:ext cx="1978920" cy="1872720"/>
          </a:xfrm>
          <a:prstGeom prst="rect">
            <a:avLst/>
          </a:prstGeom>
          <a:ln>
            <a:noFill/>
          </a:ln>
        </p:spPr>
      </p:pic>
      <p:sp>
        <p:nvSpPr>
          <p:cNvPr id="356" name="Line 2"/>
          <p:cNvSpPr/>
          <p:nvPr/>
        </p:nvSpPr>
        <p:spPr>
          <a:xfrm flipH="1" flipV="1">
            <a:off x="7259400" y="2039760"/>
            <a:ext cx="1036800" cy="924840"/>
          </a:xfrm>
          <a:prstGeom prst="line">
            <a:avLst/>
          </a:prstGeom>
          <a:ln w="57240">
            <a:solidFill>
              <a:schemeClr val="tx1"/>
            </a:solidFill>
            <a:round/>
            <a:headEnd len="med" type="triangle" w="med"/>
          </a:ln>
        </p:spPr>
      </p:sp>
      <p:sp>
        <p:nvSpPr>
          <p:cNvPr id="357" name="Line 3"/>
          <p:cNvSpPr/>
          <p:nvPr/>
        </p:nvSpPr>
        <p:spPr>
          <a:xfrm flipH="1" flipV="1">
            <a:off x="7252920" y="2025000"/>
            <a:ext cx="160560" cy="992520"/>
          </a:xfrm>
          <a:prstGeom prst="line">
            <a:avLst/>
          </a:prstGeom>
          <a:ln w="57240">
            <a:solidFill>
              <a:schemeClr val="tx1"/>
            </a:solidFill>
            <a:round/>
            <a:headEnd len="med" type="triangle" w="med"/>
          </a:ln>
        </p:spPr>
      </p:sp>
      <p:sp>
        <p:nvSpPr>
          <p:cNvPr id="358" name="Line 4"/>
          <p:cNvSpPr/>
          <p:nvPr/>
        </p:nvSpPr>
        <p:spPr>
          <a:xfrm flipV="1">
            <a:off x="8080560" y="2023920"/>
            <a:ext cx="449280" cy="344160"/>
          </a:xfrm>
          <a:prstGeom prst="line">
            <a:avLst/>
          </a:prstGeom>
          <a:ln w="57240">
            <a:solidFill>
              <a:schemeClr val="tx1"/>
            </a:solidFill>
            <a:round/>
            <a:headEnd len="med" type="triangle" w="med"/>
          </a:ln>
        </p:spPr>
      </p:sp>
      <p:sp>
        <p:nvSpPr>
          <p:cNvPr id="359" name="Line 5"/>
          <p:cNvSpPr/>
          <p:nvPr/>
        </p:nvSpPr>
        <p:spPr>
          <a:xfrm flipH="1">
            <a:off x="7556040" y="3480840"/>
            <a:ext cx="320760" cy="148680"/>
          </a:xfrm>
          <a:prstGeom prst="line">
            <a:avLst/>
          </a:prstGeom>
          <a:ln w="57240">
            <a:solidFill>
              <a:schemeClr val="tx1"/>
            </a:solidFill>
            <a:round/>
            <a:headEnd len="med" type="triangle" w="med"/>
          </a:ln>
        </p:spPr>
      </p:sp>
      <p:sp>
        <p:nvSpPr>
          <p:cNvPr id="360" name="Line 6"/>
          <p:cNvSpPr/>
          <p:nvPr/>
        </p:nvSpPr>
        <p:spPr>
          <a:xfrm>
            <a:off x="8127720" y="3352680"/>
            <a:ext cx="230040" cy="74160"/>
          </a:xfrm>
          <a:prstGeom prst="line">
            <a:avLst/>
          </a:prstGeom>
          <a:ln w="57240">
            <a:solidFill>
              <a:schemeClr val="tx1"/>
            </a:solidFill>
            <a:round/>
            <a:headEnd len="med" type="triangle" w="med"/>
          </a:ln>
        </p:spPr>
      </p:sp>
      <p:pic>
        <p:nvPicPr>
          <p:cNvPr id="361" name="Picture 18" descr=""/>
          <p:cNvPicPr/>
          <p:nvPr/>
        </p:nvPicPr>
        <p:blipFill>
          <a:blip r:embed="rId2"/>
          <a:stretch/>
        </p:blipFill>
        <p:spPr>
          <a:xfrm>
            <a:off x="5684040" y="4897440"/>
            <a:ext cx="2980440" cy="1687680"/>
          </a:xfrm>
          <a:prstGeom prst="rect">
            <a:avLst/>
          </a:prstGeom>
          <a:ln>
            <a:noFill/>
          </a:ln>
        </p:spPr>
      </p:pic>
      <p:sp>
        <p:nvSpPr>
          <p:cNvPr id="362" name="CustomShape 7"/>
          <p:cNvSpPr/>
          <p:nvPr/>
        </p:nvSpPr>
        <p:spPr>
          <a:xfrm>
            <a:off x="160200" y="1183320"/>
            <a:ext cx="124056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600" strike="noStrike" u="sng">
                <a:solidFill>
                  <a:srgbClr val="333399"/>
                </a:solidFill>
                <a:latin typeface="Arial"/>
              </a:rPr>
              <a:t>Goals:</a:t>
            </a:r>
            <a:endParaRPr/>
          </a:p>
        </p:txBody>
      </p:sp>
      <p:sp>
        <p:nvSpPr>
          <p:cNvPr id="363" name="CustomShape 8"/>
          <p:cNvSpPr/>
          <p:nvPr/>
        </p:nvSpPr>
        <p:spPr>
          <a:xfrm>
            <a:off x="177120" y="1512720"/>
            <a:ext cx="6504120" cy="179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SzPct val="150000"/>
              <a:buFont typeface="Wingdings" charset="2"/>
              <a:buChar char=""/>
            </a:pPr>
            <a:r>
              <a:rPr lang="en-GB" sz="1400" strike="noStrike">
                <a:solidFill>
                  <a:srgbClr val="000000"/>
                </a:solidFill>
                <a:latin typeface="Tahoma"/>
                <a:ea typeface="Tahoma"/>
              </a:rPr>
              <a:t>precise online measurement of accelerated and stored beams with large dynamic range of beam intensities and bunch frequencies </a:t>
            </a:r>
            <a:r>
              <a:rPr lang="en-GB" sz="1400" strike="noStrike">
                <a:solidFill>
                  <a:srgbClr val="000000"/>
                </a:solidFill>
                <a:latin typeface="Tahoma"/>
                <a:ea typeface="Tahoma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Tahoma"/>
                <a:ea typeface="Tahoma"/>
              </a:rPr>
              <a:t>(eg. MHz </a:t>
            </a:r>
            <a:r>
              <a:rPr lang="en-GB" sz="1400" strike="noStrike">
                <a:solidFill>
                  <a:srgbClr val="000000"/>
                </a:solidFill>
                <a:latin typeface="Wingdings"/>
                <a:ea typeface="Tahoma"/>
              </a:rPr>
              <a:t></a:t>
            </a:r>
            <a:r>
              <a:rPr lang="en-GB" sz="1400" strike="noStrike">
                <a:solidFill>
                  <a:srgbClr val="000000"/>
                </a:solidFill>
                <a:latin typeface="Tahoma"/>
                <a:ea typeface="Tahoma"/>
              </a:rPr>
              <a:t> standard DCCT)</a:t>
            </a:r>
            <a:endParaRPr/>
          </a:p>
          <a:p>
            <a:pPr>
              <a:lnSpc>
                <a:spcPct val="100000"/>
              </a:lnSpc>
              <a:buSzPct val="150000"/>
              <a:buFont typeface="Wingdings" charset="2"/>
              <a:buChar char=""/>
            </a:pPr>
            <a:r>
              <a:rPr lang="en-GB" sz="1400" strike="noStrike">
                <a:solidFill>
                  <a:srgbClr val="000000"/>
                </a:solidFill>
                <a:latin typeface="Tahoma"/>
                <a:ea typeface="Tahoma"/>
              </a:rPr>
              <a:t>desired meas. range: </a:t>
            </a:r>
            <a:r>
              <a:rPr lang="en-GB" sz="1400" strike="noStrike">
                <a:solidFill>
                  <a:srgbClr val="000000"/>
                </a:solidFill>
                <a:latin typeface="Tahoma"/>
                <a:ea typeface="Tahoma"/>
              </a:rPr>
              <a:t>	</a:t>
            </a:r>
            <a:r>
              <a:rPr b="1" lang="en-GB" sz="1400" strike="noStrike">
                <a:solidFill>
                  <a:srgbClr val="ff0000"/>
                </a:solidFill>
                <a:latin typeface="Tahoma"/>
                <a:ea typeface="Tahoma"/>
              </a:rPr>
              <a:t>100 µA – 150 A</a:t>
            </a:r>
            <a:endParaRPr/>
          </a:p>
          <a:p>
            <a:pPr>
              <a:lnSpc>
                <a:spcPct val="100000"/>
              </a:lnSpc>
              <a:buSzPct val="150000"/>
              <a:buFont typeface="Wingdings" charset="2"/>
              <a:buChar char=""/>
            </a:pPr>
            <a:r>
              <a:rPr lang="en-GB" sz="1400" strike="noStrike">
                <a:solidFill>
                  <a:srgbClr val="000000"/>
                </a:solidFill>
                <a:latin typeface="Tahoma"/>
                <a:ea typeface="Tahoma"/>
              </a:rPr>
              <a:t>desired input bandwidth: </a:t>
            </a:r>
            <a:r>
              <a:rPr lang="en-GB" sz="1400" strike="noStrike">
                <a:solidFill>
                  <a:srgbClr val="000000"/>
                </a:solidFill>
                <a:latin typeface="Tahoma"/>
                <a:ea typeface="Tahoma"/>
              </a:rPr>
              <a:t>	</a:t>
            </a:r>
            <a:r>
              <a:rPr lang="en-GB" sz="1400" strike="noStrike">
                <a:solidFill>
                  <a:srgbClr val="000000"/>
                </a:solidFill>
                <a:latin typeface="Tahoma"/>
                <a:ea typeface="Tahoma"/>
              </a:rPr>
              <a:t>dc – several kHz</a:t>
            </a:r>
            <a:endParaRPr/>
          </a:p>
          <a:p>
            <a:pPr>
              <a:lnSpc>
                <a:spcPct val="100000"/>
              </a:lnSpc>
              <a:buSzPct val="150000"/>
              <a:buFont typeface="Wingdings" charset="2"/>
              <a:buChar char=""/>
            </a:pPr>
            <a:r>
              <a:rPr lang="en-GB" sz="1400" strike="noStrike">
                <a:solidFill>
                  <a:srgbClr val="000000"/>
                </a:solidFill>
                <a:latin typeface="Tahoma"/>
                <a:ea typeface="Tahoma"/>
              </a:rPr>
              <a:t>combination of 2 different transformers on single magnetic core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364" name="CustomShape 9"/>
          <p:cNvSpPr/>
          <p:nvPr/>
        </p:nvSpPr>
        <p:spPr>
          <a:xfrm>
            <a:off x="6665040" y="1352520"/>
            <a:ext cx="26240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trike="noStrike" u="sng">
                <a:solidFill>
                  <a:srgbClr val="333399"/>
                </a:solidFill>
                <a:latin typeface="Arial"/>
              </a:rPr>
              <a:t>N-DCCT Test Setup</a:t>
            </a:r>
            <a:endParaRPr/>
          </a:p>
        </p:txBody>
      </p:sp>
      <p:sp>
        <p:nvSpPr>
          <p:cNvPr id="365" name="CustomShape 10"/>
          <p:cNvSpPr/>
          <p:nvPr/>
        </p:nvSpPr>
        <p:spPr>
          <a:xfrm>
            <a:off x="5838840" y="4221720"/>
            <a:ext cx="267048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trike="noStrike" u="sng">
                <a:solidFill>
                  <a:srgbClr val="333399"/>
                </a:solidFill>
                <a:latin typeface="Arial"/>
              </a:rPr>
              <a:t>Frequency Response</a:t>
            </a:r>
            <a:r>
              <a:rPr b="1" lang="en-GB" strike="noStrike" u="sng">
                <a:solidFill>
                  <a:srgbClr val="333399"/>
                </a:solidFill>
                <a:latin typeface="Arial"/>
              </a:rPr>
              <a:t>
</a:t>
            </a:r>
            <a:r>
              <a:rPr b="1" lang="en-GB" strike="noStrike" u="sng">
                <a:solidFill>
                  <a:srgbClr val="333399"/>
                </a:solidFill>
                <a:latin typeface="Arial"/>
              </a:rPr>
              <a:t>(GMR + Pre-Amp)</a:t>
            </a:r>
            <a:endParaRPr/>
          </a:p>
        </p:txBody>
      </p:sp>
      <p:pic>
        <p:nvPicPr>
          <p:cNvPr id="366" name="Picture 21" descr=""/>
          <p:cNvPicPr/>
          <p:nvPr/>
        </p:nvPicPr>
        <p:blipFill>
          <a:blip r:embed="rId3"/>
          <a:stretch/>
        </p:blipFill>
        <p:spPr>
          <a:xfrm>
            <a:off x="4173480" y="2850120"/>
            <a:ext cx="2924640" cy="1467360"/>
          </a:xfrm>
          <a:prstGeom prst="rect">
            <a:avLst/>
          </a:prstGeom>
          <a:ln>
            <a:noFill/>
          </a:ln>
        </p:spPr>
      </p:pic>
      <p:sp>
        <p:nvSpPr>
          <p:cNvPr id="367" name="CustomShape 11"/>
          <p:cNvSpPr/>
          <p:nvPr/>
        </p:nvSpPr>
        <p:spPr>
          <a:xfrm>
            <a:off x="160200" y="2951280"/>
            <a:ext cx="333612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600" strike="noStrike" u="sng">
                <a:solidFill>
                  <a:srgbClr val="333399"/>
                </a:solidFill>
                <a:latin typeface="Arial"/>
              </a:rPr>
              <a:t>Basic Principle:</a:t>
            </a:r>
            <a:endParaRPr/>
          </a:p>
        </p:txBody>
      </p:sp>
      <p:sp>
        <p:nvSpPr>
          <p:cNvPr id="368" name="CustomShape 12"/>
          <p:cNvSpPr/>
          <p:nvPr/>
        </p:nvSpPr>
        <p:spPr>
          <a:xfrm>
            <a:off x="160200" y="3289680"/>
            <a:ext cx="4394520" cy="173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SzPct val="150000"/>
              <a:buFont typeface="Wingdings" charset="2"/>
              <a:buChar char=""/>
            </a:pPr>
            <a:r>
              <a:rPr lang="en-GB" sz="1200" strike="noStrike">
                <a:solidFill>
                  <a:srgbClr val="000000"/>
                </a:solidFill>
                <a:latin typeface="Tahoma"/>
                <a:ea typeface="Tahoma"/>
              </a:rPr>
              <a:t>clip-on Ampere-meter design</a:t>
            </a:r>
            <a:endParaRPr/>
          </a:p>
          <a:p>
            <a:pPr>
              <a:lnSpc>
                <a:spcPct val="100000"/>
              </a:lnSpc>
              <a:buSzPct val="150000"/>
              <a:buFont typeface="Wingdings" charset="2"/>
              <a:buChar char=""/>
            </a:pPr>
            <a:r>
              <a:rPr lang="en-GB" sz="1200" strike="noStrike">
                <a:solidFill>
                  <a:srgbClr val="000000"/>
                </a:solidFill>
                <a:latin typeface="Tahoma"/>
                <a:ea typeface="Tahoma"/>
              </a:rPr>
              <a:t>split toroid to allow dismounting  </a:t>
            </a:r>
            <a:r>
              <a:rPr lang="en-GB" sz="1200" strike="noStrike">
                <a:solidFill>
                  <a:srgbClr val="000000"/>
                </a:solidFill>
                <a:latin typeface="Tahoma"/>
                <a:ea typeface="Tahoma"/>
              </a:rPr>
              <a:t>
</a:t>
            </a:r>
            <a:r>
              <a:rPr lang="en-GB" sz="1200" strike="noStrike">
                <a:solidFill>
                  <a:srgbClr val="000000"/>
                </a:solidFill>
                <a:latin typeface="Tahoma"/>
                <a:ea typeface="Tahoma"/>
              </a:rPr>
              <a:t>before bake-out</a:t>
            </a:r>
            <a:endParaRPr/>
          </a:p>
          <a:p>
            <a:pPr>
              <a:lnSpc>
                <a:spcPct val="100000"/>
              </a:lnSpc>
              <a:buSzPct val="150000"/>
              <a:buFont typeface="Wingdings" charset="2"/>
              <a:buChar char=""/>
            </a:pPr>
            <a:r>
              <a:rPr lang="en-GB" sz="1200" strike="noStrike">
                <a:solidFill>
                  <a:srgbClr val="000000"/>
                </a:solidFill>
                <a:latin typeface="Tahoma"/>
                <a:ea typeface="Tahoma"/>
              </a:rPr>
              <a:t>soft-magnetic flux concentrator (amorph. VITROVAC®)</a:t>
            </a:r>
            <a:endParaRPr/>
          </a:p>
          <a:p>
            <a:pPr>
              <a:lnSpc>
                <a:spcPct val="100000"/>
              </a:lnSpc>
              <a:buSzPct val="150000"/>
              <a:buFont typeface="Wingdings" charset="2"/>
              <a:buChar char=""/>
            </a:pPr>
            <a:r>
              <a:rPr lang="en-GB" sz="1200" strike="noStrike">
                <a:solidFill>
                  <a:srgbClr val="000000"/>
                </a:solidFill>
                <a:latin typeface="Tahoma"/>
                <a:ea typeface="Tahoma"/>
              </a:rPr>
              <a:t>gap with induction of 80 µT @ 1 A beam current</a:t>
            </a:r>
            <a:endParaRPr/>
          </a:p>
          <a:p>
            <a:pPr>
              <a:lnSpc>
                <a:spcPct val="100000"/>
              </a:lnSpc>
              <a:buSzPct val="150000"/>
              <a:buFont typeface="Wingdings" charset="2"/>
              <a:buChar char=""/>
            </a:pPr>
            <a:r>
              <a:rPr lang="en-GB" sz="1200" strike="noStrike">
                <a:solidFill>
                  <a:srgbClr val="000000"/>
                </a:solidFill>
                <a:latin typeface="Tahoma"/>
                <a:ea typeface="Tahoma"/>
              </a:rPr>
              <a:t>sensitive GMR magnetic field sensor (resolution: 10</a:t>
            </a:r>
            <a:r>
              <a:rPr lang="en-GB" sz="1200" strike="noStrike" baseline="30000">
                <a:solidFill>
                  <a:srgbClr val="000000"/>
                </a:solidFill>
                <a:latin typeface="Tahoma"/>
                <a:ea typeface="Tahoma"/>
              </a:rPr>
              <a:t>-9</a:t>
            </a:r>
            <a:r>
              <a:rPr lang="en-GB" sz="1200" strike="noStrike">
                <a:solidFill>
                  <a:srgbClr val="000000"/>
                </a:solidFill>
                <a:latin typeface="Tahoma"/>
                <a:ea typeface="Tahoma"/>
              </a:rPr>
              <a:t> T/√Hz)  or TMR sensor (resolution down to 10</a:t>
            </a:r>
            <a:r>
              <a:rPr lang="en-GB" sz="1200" strike="noStrike" baseline="30000">
                <a:solidFill>
                  <a:srgbClr val="000000"/>
                </a:solidFill>
                <a:latin typeface="Tahoma"/>
                <a:ea typeface="Tahoma"/>
              </a:rPr>
              <a:t>-11</a:t>
            </a:r>
            <a:r>
              <a:rPr lang="en-GB" sz="1200" strike="noStrike">
                <a:solidFill>
                  <a:srgbClr val="000000"/>
                </a:solidFill>
                <a:latin typeface="Tahoma"/>
                <a:ea typeface="Tahoma"/>
              </a:rPr>
              <a:t> T/√Hz) </a:t>
            </a:r>
            <a:endParaRPr/>
          </a:p>
        </p:txBody>
      </p:sp>
      <p:sp>
        <p:nvSpPr>
          <p:cNvPr id="369" name="CustomShape 13"/>
          <p:cNvSpPr/>
          <p:nvPr/>
        </p:nvSpPr>
        <p:spPr>
          <a:xfrm>
            <a:off x="160200" y="5037480"/>
            <a:ext cx="48600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600" strike="noStrike" u="sng">
                <a:solidFill>
                  <a:srgbClr val="333399"/>
                </a:solidFill>
                <a:latin typeface="Arial"/>
              </a:rPr>
              <a:t>Giant Magn. Res. vs. Tunneling Magn. Resist.:</a:t>
            </a:r>
            <a:endParaRPr/>
          </a:p>
        </p:txBody>
      </p:sp>
      <p:pic>
        <p:nvPicPr>
          <p:cNvPr id="370" name="Picture 3" descr=""/>
          <p:cNvPicPr/>
          <p:nvPr/>
        </p:nvPicPr>
        <p:blipFill>
          <a:blip r:embed="rId4"/>
          <a:stretch/>
        </p:blipFill>
        <p:spPr>
          <a:xfrm>
            <a:off x="160200" y="5293080"/>
            <a:ext cx="1744200" cy="1292400"/>
          </a:xfrm>
          <a:prstGeom prst="rect">
            <a:avLst/>
          </a:prstGeom>
          <a:ln>
            <a:noFill/>
          </a:ln>
        </p:spPr>
      </p:pic>
      <p:pic>
        <p:nvPicPr>
          <p:cNvPr id="371" name="Picture 4" descr=""/>
          <p:cNvPicPr/>
          <p:nvPr/>
        </p:nvPicPr>
        <p:blipFill>
          <a:blip r:embed="rId5"/>
          <a:stretch/>
        </p:blipFill>
        <p:spPr>
          <a:xfrm>
            <a:off x="2481840" y="5386320"/>
            <a:ext cx="1562400" cy="1212120"/>
          </a:xfrm>
          <a:prstGeom prst="rect">
            <a:avLst/>
          </a:prstGeom>
          <a:ln>
            <a:noFill/>
          </a:ln>
        </p:spPr>
      </p:pic>
      <p:sp>
        <p:nvSpPr>
          <p:cNvPr id="372" name="TextShape 14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CA20741F-CB56-47D6-B729-B3D2F3275038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373" name="CustomShape 15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TextShape 1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B6084131-7024-4F23-8BFA-33552576A9BE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375" name="TextShape 2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Cryogenic Current Comparator CCC (HEBT)</a:t>
            </a:r>
            <a:endParaRPr/>
          </a:p>
        </p:txBody>
      </p:sp>
      <p:sp>
        <p:nvSpPr>
          <p:cNvPr id="376" name="CustomShape 3"/>
          <p:cNvSpPr/>
          <p:nvPr/>
        </p:nvSpPr>
        <p:spPr>
          <a:xfrm>
            <a:off x="6299280" y="4438800"/>
            <a:ext cx="2857320" cy="27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7" name="CustomShape 4"/>
          <p:cNvSpPr/>
          <p:nvPr/>
        </p:nvSpPr>
        <p:spPr>
          <a:xfrm>
            <a:off x="6227640" y="3624120"/>
            <a:ext cx="286812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Verdana"/>
              </a:rPr>
              <a:t>7</a:t>
            </a:r>
            <a:r>
              <a:rPr lang="en-GB" sz="1400" strike="noStrike">
                <a:solidFill>
                  <a:srgbClr val="000000"/>
                </a:solidFill>
                <a:latin typeface="Symbol"/>
              </a:rPr>
              <a:t></a:t>
            </a:r>
            <a:r>
              <a:rPr lang="en-GB" sz="1400" strike="noStrike">
                <a:solidFill>
                  <a:srgbClr val="000000"/>
                </a:solidFill>
                <a:latin typeface="Verdana"/>
              </a:rPr>
              <a:t>10</a:t>
            </a:r>
            <a:r>
              <a:rPr lang="en-GB" sz="1400" strike="noStrike" baseline="30000">
                <a:solidFill>
                  <a:srgbClr val="000000"/>
                </a:solidFill>
                <a:latin typeface="Verdana"/>
              </a:rPr>
              <a:t>9</a:t>
            </a:r>
            <a:r>
              <a:rPr lang="en-GB" sz="1400" strike="noStrike">
                <a:solidFill>
                  <a:srgbClr val="000000"/>
                </a:solidFill>
                <a:latin typeface="Verdana"/>
              </a:rPr>
              <a:t> Ar</a:t>
            </a:r>
            <a:r>
              <a:rPr lang="en-GB" sz="1400" strike="noStrike" baseline="30000">
                <a:solidFill>
                  <a:srgbClr val="000000"/>
                </a:solidFill>
                <a:latin typeface="Verdana"/>
              </a:rPr>
              <a:t>11+</a:t>
            </a:r>
            <a:r>
              <a:rPr lang="en-GB" sz="1400" strike="noStrike">
                <a:solidFill>
                  <a:srgbClr val="000000"/>
                </a:solidFill>
                <a:latin typeface="Verdana"/>
              </a:rPr>
              <a:t> at 300 MeV/u </a:t>
            </a:r>
            <a:r>
              <a:rPr lang="en-GB" sz="1400" strike="noStrike">
                <a:solidFill>
                  <a:srgbClr val="000000"/>
                </a:solidFill>
                <a:latin typeface="Verdana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Verdana"/>
              </a:rPr>
              <a:t>within 1.2 s, readout 20 μs:</a:t>
            </a:r>
            <a:endParaRPr/>
          </a:p>
        </p:txBody>
      </p:sp>
      <p:pic>
        <p:nvPicPr>
          <p:cNvPr id="378" name="Picture 5" descr=""/>
          <p:cNvPicPr/>
          <p:nvPr/>
        </p:nvPicPr>
        <p:blipFill>
          <a:blip r:embed="rId1">
            <a:lum contrast="12000"/>
          </a:blip>
          <a:srcRect l="12449" t="0" r="1732" b="11783"/>
          <a:stretch/>
        </p:blipFill>
        <p:spPr>
          <a:xfrm>
            <a:off x="6216480" y="4110120"/>
            <a:ext cx="2822040" cy="1852200"/>
          </a:xfrm>
          <a:prstGeom prst="rect">
            <a:avLst/>
          </a:prstGeom>
          <a:ln>
            <a:noFill/>
          </a:ln>
        </p:spPr>
      </p:pic>
      <p:sp>
        <p:nvSpPr>
          <p:cNvPr id="379" name="CustomShape 5"/>
          <p:cNvSpPr/>
          <p:nvPr/>
        </p:nvSpPr>
        <p:spPr>
          <a:xfrm>
            <a:off x="6046920" y="4616280"/>
            <a:ext cx="3342960" cy="27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80" name="Picture 9" descr=""/>
          <p:cNvPicPr/>
          <p:nvPr/>
        </p:nvPicPr>
        <p:blipFill>
          <a:blip r:embed="rId2">
            <a:lum bright="18000"/>
          </a:blip>
          <a:stretch/>
        </p:blipFill>
        <p:spPr>
          <a:xfrm>
            <a:off x="6794640" y="1523880"/>
            <a:ext cx="1767960" cy="1936440"/>
          </a:xfrm>
          <a:prstGeom prst="rect">
            <a:avLst/>
          </a:prstGeom>
          <a:ln>
            <a:noFill/>
          </a:ln>
        </p:spPr>
      </p:pic>
      <p:sp>
        <p:nvSpPr>
          <p:cNvPr id="381" name="CustomShape 6"/>
          <p:cNvSpPr/>
          <p:nvPr/>
        </p:nvSpPr>
        <p:spPr>
          <a:xfrm>
            <a:off x="6477120" y="1144440"/>
            <a:ext cx="29570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Verdana"/>
              </a:rPr>
              <a:t>GSI prototype in 1997:</a:t>
            </a:r>
            <a:endParaRPr/>
          </a:p>
        </p:txBody>
      </p:sp>
      <p:sp>
        <p:nvSpPr>
          <p:cNvPr id="382" name="CustomShape 7"/>
          <p:cNvSpPr/>
          <p:nvPr/>
        </p:nvSpPr>
        <p:spPr>
          <a:xfrm>
            <a:off x="133200" y="1139760"/>
            <a:ext cx="55922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trike="noStrike" u="sng">
                <a:solidFill>
                  <a:srgbClr val="0070c0"/>
                </a:solidFill>
                <a:latin typeface="Arial"/>
              </a:rPr>
              <a:t>Role in HEBT Section</a:t>
            </a:r>
            <a:endParaRPr/>
          </a:p>
        </p:txBody>
      </p:sp>
      <p:sp>
        <p:nvSpPr>
          <p:cNvPr id="383" name="CustomShape 8"/>
          <p:cNvSpPr/>
          <p:nvPr/>
        </p:nvSpPr>
        <p:spPr>
          <a:xfrm>
            <a:off x="512640" y="1577880"/>
            <a:ext cx="5771880" cy="1162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en-GB" sz="1400" strike="noStrike">
                <a:solidFill>
                  <a:srgbClr val="000000"/>
                </a:solidFill>
                <a:latin typeface="Verdana"/>
              </a:rPr>
              <a:t>online current monitoring for </a:t>
            </a:r>
            <a:r>
              <a:rPr b="1" lang="en-GB" sz="1400" strike="noStrike">
                <a:solidFill>
                  <a:srgbClr val="000000"/>
                </a:solidFill>
                <a:latin typeface="Verdana"/>
              </a:rPr>
              <a:t>slow extracted beams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en-GB" sz="1400" strike="noStrike">
                <a:solidFill>
                  <a:srgbClr val="000000"/>
                </a:solidFill>
                <a:latin typeface="Verdana"/>
              </a:rPr>
              <a:t>beam current </a:t>
            </a:r>
            <a:r>
              <a:rPr b="1" lang="en-GB" sz="1400" strike="noStrike">
                <a:solidFill>
                  <a:srgbClr val="000000"/>
                </a:solidFill>
                <a:latin typeface="Verdana"/>
              </a:rPr>
              <a:t>below threshold of regular transformers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b="1" lang="en-GB" sz="1400" strike="noStrike">
                <a:solidFill>
                  <a:srgbClr val="000000"/>
                </a:solidFill>
                <a:latin typeface="Verdana"/>
              </a:rPr>
              <a:t>desired meas. range: </a:t>
            </a:r>
            <a:r>
              <a:rPr b="1" lang="en-GB" sz="1600" strike="noStrike">
                <a:solidFill>
                  <a:srgbClr val="ff0000"/>
                </a:solidFill>
                <a:latin typeface="Verdana"/>
              </a:rPr>
              <a:t>0.5 nA – 100 µA</a:t>
            </a:r>
            <a:endParaRPr/>
          </a:p>
        </p:txBody>
      </p:sp>
      <p:sp>
        <p:nvSpPr>
          <p:cNvPr id="384" name="CustomShape 9"/>
          <p:cNvSpPr/>
          <p:nvPr/>
        </p:nvSpPr>
        <p:spPr>
          <a:xfrm>
            <a:off x="171360" y="2606760"/>
            <a:ext cx="30096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trike="noStrike" u="sng">
                <a:solidFill>
                  <a:srgbClr val="0070c0"/>
                </a:solidFill>
                <a:latin typeface="Arial"/>
              </a:rPr>
              <a:t>Measurement Principle</a:t>
            </a:r>
            <a:endParaRPr/>
          </a:p>
        </p:txBody>
      </p:sp>
      <p:pic>
        <p:nvPicPr>
          <p:cNvPr id="385" name="Picture 12" descr=""/>
          <p:cNvPicPr/>
          <p:nvPr/>
        </p:nvPicPr>
        <p:blipFill>
          <a:blip r:embed="rId3"/>
          <a:srcRect l="7826" t="0" r="0" b="0"/>
          <a:stretch/>
        </p:blipFill>
        <p:spPr>
          <a:xfrm>
            <a:off x="528480" y="3092400"/>
            <a:ext cx="1788840" cy="2571480"/>
          </a:xfrm>
          <a:prstGeom prst="rect">
            <a:avLst/>
          </a:prstGeom>
          <a:ln>
            <a:noFill/>
          </a:ln>
        </p:spPr>
      </p:pic>
      <p:sp>
        <p:nvSpPr>
          <p:cNvPr id="386" name="CustomShape 10"/>
          <p:cNvSpPr/>
          <p:nvPr/>
        </p:nvSpPr>
        <p:spPr>
          <a:xfrm>
            <a:off x="333360" y="4235400"/>
            <a:ext cx="294840" cy="21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7" name="CustomShape 11"/>
          <p:cNvSpPr/>
          <p:nvPr/>
        </p:nvSpPr>
        <p:spPr>
          <a:xfrm>
            <a:off x="398520" y="4386240"/>
            <a:ext cx="352080" cy="21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8" name="CustomShape 12"/>
          <p:cNvSpPr/>
          <p:nvPr/>
        </p:nvSpPr>
        <p:spPr>
          <a:xfrm>
            <a:off x="-9360" y="3995640"/>
            <a:ext cx="10188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trike="noStrike">
                <a:solidFill>
                  <a:srgbClr val="000000"/>
                </a:solidFill>
                <a:latin typeface="Arial"/>
              </a:rPr>
              <a:t>beam</a:t>
            </a:r>
            <a:r>
              <a:rPr lang="en-GB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trike="noStrike">
                <a:solidFill>
                  <a:srgbClr val="000000"/>
                </a:solidFill>
                <a:latin typeface="Arial"/>
              </a:rPr>
              <a:t>current</a:t>
            </a:r>
            <a:endParaRPr/>
          </a:p>
        </p:txBody>
      </p:sp>
      <p:sp>
        <p:nvSpPr>
          <p:cNvPr id="389" name="CustomShape 13"/>
          <p:cNvSpPr/>
          <p:nvPr/>
        </p:nvSpPr>
        <p:spPr>
          <a:xfrm>
            <a:off x="2282760" y="3106800"/>
            <a:ext cx="3443040" cy="222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en-GB" sz="1200" strike="noStrike">
                <a:solidFill>
                  <a:srgbClr val="000000"/>
                </a:solidFill>
                <a:latin typeface="Verdana"/>
              </a:rPr>
              <a:t>high-resolution detection of the </a:t>
            </a:r>
            <a:r>
              <a:rPr b="1" lang="en-GB" sz="1200" strike="noStrike">
                <a:solidFill>
                  <a:srgbClr val="000000"/>
                </a:solidFill>
                <a:latin typeface="Verdana"/>
              </a:rPr>
              <a:t>beam's magnetic field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b="1" lang="en-GB" sz="1200" strike="noStrike">
                <a:solidFill>
                  <a:srgbClr val="000000"/>
                </a:solidFill>
                <a:latin typeface="Verdana"/>
              </a:rPr>
              <a:t>superconducting</a:t>
            </a:r>
            <a:r>
              <a:rPr lang="en-GB" sz="1200" strike="noStrike">
                <a:solidFill>
                  <a:srgbClr val="000000"/>
                </a:solidFill>
                <a:latin typeface="Verdana"/>
              </a:rPr>
              <a:t> </a:t>
            </a:r>
            <a:r>
              <a:rPr b="1" lang="en-GB" sz="1200" strike="noStrike">
                <a:solidFill>
                  <a:srgbClr val="000000"/>
                </a:solidFill>
                <a:latin typeface="Verdana"/>
              </a:rPr>
              <a:t>pick-up coil</a:t>
            </a:r>
            <a:r>
              <a:rPr lang="en-GB" sz="1200" strike="noStrike">
                <a:solidFill>
                  <a:srgbClr val="000000"/>
                </a:solidFill>
                <a:latin typeface="Verdana"/>
              </a:rPr>
              <a:t> with ferromagnetic core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b="1" lang="en-GB" sz="1200" strike="noStrike">
                <a:solidFill>
                  <a:srgbClr val="000000"/>
                </a:solidFill>
                <a:latin typeface="Verdana"/>
              </a:rPr>
              <a:t>SQUID </a:t>
            </a:r>
            <a:r>
              <a:rPr lang="en-GB" sz="1200" strike="noStrike">
                <a:solidFill>
                  <a:srgbClr val="000000"/>
                </a:solidFill>
                <a:latin typeface="Verdana"/>
              </a:rPr>
              <a:t>for sensitive detection </a:t>
            </a:r>
            <a:r>
              <a:rPr lang="en-GB" sz="1200" strike="noStrike">
                <a:solidFill>
                  <a:srgbClr val="000000"/>
                </a:solidFill>
                <a:latin typeface="Verdana"/>
              </a:rPr>
              <a:t>
</a:t>
            </a:r>
            <a:r>
              <a:rPr lang="en-GB" sz="1200" strike="noStrike">
                <a:solidFill>
                  <a:srgbClr val="000000"/>
                </a:solidFill>
                <a:latin typeface="Verdana"/>
              </a:rPr>
              <a:t>of coil magnetic field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en-GB" sz="1200" strike="noStrike">
                <a:solidFill>
                  <a:srgbClr val="000000"/>
                </a:solidFill>
                <a:latin typeface="Verdana"/>
              </a:rPr>
              <a:t>collaboration: Univ. Jena, HI Jena</a:t>
            </a:r>
            <a:r>
              <a:rPr lang="en-GB" sz="1200" strike="noStrike">
                <a:solidFill>
                  <a:srgbClr val="000000"/>
                </a:solidFill>
                <a:latin typeface="Verdana"/>
              </a:rPr>
              <a:t>
</a:t>
            </a:r>
            <a:r>
              <a:rPr lang="en-GB" sz="1200" strike="noStrike">
                <a:solidFill>
                  <a:srgbClr val="000000"/>
                </a:solidFill>
                <a:latin typeface="Verdana"/>
              </a:rPr>
              <a:t>MPI-K Heidelberg, HIT Heidelberg, GSI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en-GB" sz="1200" strike="noStrike">
                <a:solidFill>
                  <a:srgbClr val="000000"/>
                </a:solidFill>
                <a:latin typeface="Verdana"/>
              </a:rPr>
              <a:t>resolution improvement by optimal</a:t>
            </a:r>
            <a:r>
              <a:rPr lang="en-GB" sz="1200" strike="noStrike">
                <a:solidFill>
                  <a:srgbClr val="000000"/>
                </a:solidFill>
                <a:latin typeface="Verdana"/>
              </a:rPr>
              <a:t>
</a:t>
            </a:r>
            <a:r>
              <a:rPr b="1" lang="en-GB" sz="1200" strike="noStrike">
                <a:solidFill>
                  <a:srgbClr val="000000"/>
                </a:solidFill>
                <a:latin typeface="Verdana"/>
              </a:rPr>
              <a:t>selection of core material</a:t>
            </a:r>
            <a:endParaRPr/>
          </a:p>
        </p:txBody>
      </p:sp>
      <p:sp>
        <p:nvSpPr>
          <p:cNvPr id="390" name="CustomShape 14"/>
          <p:cNvSpPr/>
          <p:nvPr/>
        </p:nvSpPr>
        <p:spPr>
          <a:xfrm>
            <a:off x="504720" y="5832000"/>
            <a:ext cx="543852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Font typeface="Arial"/>
              <a:buChar char="▲"/>
            </a:pPr>
            <a:r>
              <a:rPr lang="en-GB" sz="1400" strike="noStrike">
                <a:solidFill>
                  <a:srgbClr val="000000"/>
                </a:solidFill>
                <a:latin typeface="Verdana"/>
              </a:rPr>
              <a:t>GSI prototype resolution: </a:t>
            </a:r>
            <a:r>
              <a:rPr lang="en-GB" sz="1400" strike="noStrike">
                <a:solidFill>
                  <a:srgbClr val="000000"/>
                </a:solidFill>
                <a:latin typeface="Verdana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Verdana"/>
              </a:rPr>
              <a:t>	</a:t>
            </a:r>
            <a:r>
              <a:rPr b="1" lang="en-GB" sz="1400" strike="noStrike">
                <a:solidFill>
                  <a:srgbClr val="ff0000"/>
                </a:solidFill>
                <a:latin typeface="Verdana"/>
              </a:rPr>
              <a:t>8 nA (1 kHz readout) </a:t>
            </a:r>
            <a:r>
              <a:rPr b="1" lang="en-GB" strike="noStrike">
                <a:solidFill>
                  <a:srgbClr val="ff0000"/>
                </a:solidFill>
                <a:latin typeface="Arial"/>
              </a:rPr>
              <a:t>→</a:t>
            </a:r>
            <a:r>
              <a:rPr b="1" lang="en-GB" sz="1400" strike="noStrike">
                <a:solidFill>
                  <a:srgbClr val="ff0000"/>
                </a:solidFill>
                <a:latin typeface="Verdana"/>
              </a:rPr>
              <a:t> 2</a:t>
            </a:r>
            <a:r>
              <a:rPr b="1" lang="en-GB" sz="1400" strike="noStrike">
                <a:solidFill>
                  <a:srgbClr val="ff0000"/>
                </a:solidFill>
                <a:latin typeface="Symbol"/>
              </a:rPr>
              <a:t></a:t>
            </a:r>
            <a:r>
              <a:rPr b="1" lang="en-GB" sz="1400" strike="noStrike">
                <a:solidFill>
                  <a:srgbClr val="ff0000"/>
                </a:solidFill>
                <a:latin typeface="Verdana"/>
              </a:rPr>
              <a:t>10</a:t>
            </a:r>
            <a:r>
              <a:rPr b="1" lang="en-GB" sz="1400" strike="noStrike" baseline="30000">
                <a:solidFill>
                  <a:srgbClr val="ff0000"/>
                </a:solidFill>
                <a:latin typeface="Verdana"/>
              </a:rPr>
              <a:t>9</a:t>
            </a:r>
            <a:r>
              <a:rPr b="1" lang="en-GB" sz="1400" strike="noStrike">
                <a:solidFill>
                  <a:srgbClr val="ff0000"/>
                </a:solidFill>
                <a:latin typeface="Verdana"/>
              </a:rPr>
              <a:t> U</a:t>
            </a:r>
            <a:r>
              <a:rPr b="1" lang="en-GB" sz="1400" strike="noStrike" baseline="30000">
                <a:solidFill>
                  <a:srgbClr val="ff0000"/>
                </a:solidFill>
                <a:latin typeface="Verdana"/>
              </a:rPr>
              <a:t>28+</a:t>
            </a:r>
            <a:r>
              <a:rPr b="1" lang="en-GB" sz="1400" strike="noStrike">
                <a:solidFill>
                  <a:srgbClr val="ff0000"/>
                </a:solidFill>
                <a:latin typeface="Verdana"/>
              </a:rPr>
              <a:t>/s</a:t>
            </a:r>
            <a:endParaRPr/>
          </a:p>
        </p:txBody>
      </p:sp>
      <p:sp>
        <p:nvSpPr>
          <p:cNvPr id="391" name="CustomShape 15"/>
          <p:cNvSpPr/>
          <p:nvPr/>
        </p:nvSpPr>
        <p:spPr>
          <a:xfrm rot="16200000">
            <a:off x="5133240" y="4639320"/>
            <a:ext cx="151416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400" strike="noStrike">
                <a:solidFill>
                  <a:srgbClr val="000000"/>
                </a:solidFill>
                <a:latin typeface="Arial Narrow"/>
              </a:rPr>
              <a:t>Current [nA]</a:t>
            </a:r>
            <a:endParaRPr/>
          </a:p>
        </p:txBody>
      </p:sp>
      <p:sp>
        <p:nvSpPr>
          <p:cNvPr id="392" name="CustomShape 16"/>
          <p:cNvSpPr/>
          <p:nvPr/>
        </p:nvSpPr>
        <p:spPr>
          <a:xfrm>
            <a:off x="5913360" y="4065480"/>
            <a:ext cx="45684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200" strike="noStrike">
                <a:solidFill>
                  <a:srgbClr val="000000"/>
                </a:solidFill>
                <a:latin typeface="Arial Narrow"/>
              </a:rPr>
              <a:t>200</a:t>
            </a:r>
            <a:endParaRPr/>
          </a:p>
        </p:txBody>
      </p:sp>
      <p:sp>
        <p:nvSpPr>
          <p:cNvPr id="393" name="CustomShape 17"/>
          <p:cNvSpPr/>
          <p:nvPr/>
        </p:nvSpPr>
        <p:spPr>
          <a:xfrm>
            <a:off x="5921280" y="4863960"/>
            <a:ext cx="45684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200" strike="noStrike">
                <a:solidFill>
                  <a:srgbClr val="000000"/>
                </a:solidFill>
                <a:latin typeface="Arial Narrow"/>
              </a:rPr>
              <a:t>100</a:t>
            </a:r>
            <a:endParaRPr/>
          </a:p>
        </p:txBody>
      </p:sp>
      <p:sp>
        <p:nvSpPr>
          <p:cNvPr id="394" name="CustomShape 18"/>
          <p:cNvSpPr/>
          <p:nvPr/>
        </p:nvSpPr>
        <p:spPr>
          <a:xfrm>
            <a:off x="5919840" y="4471920"/>
            <a:ext cx="45684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200" strike="noStrike">
                <a:solidFill>
                  <a:srgbClr val="000000"/>
                </a:solidFill>
                <a:latin typeface="Arial Narrow"/>
              </a:rPr>
              <a:t>150</a:t>
            </a:r>
            <a:endParaRPr/>
          </a:p>
        </p:txBody>
      </p:sp>
      <p:sp>
        <p:nvSpPr>
          <p:cNvPr id="395" name="CustomShape 19"/>
          <p:cNvSpPr/>
          <p:nvPr/>
        </p:nvSpPr>
        <p:spPr>
          <a:xfrm>
            <a:off x="5946840" y="5280120"/>
            <a:ext cx="45684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200" strike="noStrike">
                <a:solidFill>
                  <a:srgbClr val="000000"/>
                </a:solidFill>
                <a:latin typeface="Arial Narrow"/>
              </a:rPr>
              <a:t> </a:t>
            </a:r>
            <a:r>
              <a:rPr b="1" lang="en-GB" sz="1200" strike="noStrike">
                <a:solidFill>
                  <a:srgbClr val="000000"/>
                </a:solidFill>
                <a:latin typeface="Arial Narrow"/>
              </a:rPr>
              <a:t>50</a:t>
            </a:r>
            <a:endParaRPr/>
          </a:p>
        </p:txBody>
      </p:sp>
      <p:sp>
        <p:nvSpPr>
          <p:cNvPr id="396" name="CustomShape 20"/>
          <p:cNvSpPr/>
          <p:nvPr/>
        </p:nvSpPr>
        <p:spPr>
          <a:xfrm>
            <a:off x="5973840" y="5678640"/>
            <a:ext cx="45684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200" strike="noStrike">
                <a:solidFill>
                  <a:srgbClr val="000000"/>
                </a:solidFill>
                <a:latin typeface="Arial Narrow"/>
              </a:rPr>
              <a:t>  </a:t>
            </a:r>
            <a:r>
              <a:rPr b="1" lang="en-GB" sz="1200" strike="noStrike">
                <a:solidFill>
                  <a:srgbClr val="000000"/>
                </a:solidFill>
                <a:latin typeface="Arial Narrow"/>
              </a:rPr>
              <a:t>0</a:t>
            </a:r>
            <a:endParaRPr/>
          </a:p>
        </p:txBody>
      </p:sp>
      <p:sp>
        <p:nvSpPr>
          <p:cNvPr id="397" name="CustomShape 21"/>
          <p:cNvSpPr/>
          <p:nvPr/>
        </p:nvSpPr>
        <p:spPr>
          <a:xfrm>
            <a:off x="5992920" y="5878440"/>
            <a:ext cx="78084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200" strike="noStrike">
                <a:solidFill>
                  <a:srgbClr val="000000"/>
                </a:solidFill>
                <a:latin typeface="Arial Narrow"/>
              </a:rPr>
              <a:t> </a:t>
            </a:r>
            <a:r>
              <a:rPr b="1" lang="en-GB" sz="1200" strike="noStrike">
                <a:solidFill>
                  <a:srgbClr val="000000"/>
                </a:solidFill>
                <a:latin typeface="Arial Narrow"/>
              </a:rPr>
              <a:t>0.015</a:t>
            </a:r>
            <a:endParaRPr/>
          </a:p>
        </p:txBody>
      </p:sp>
      <p:sp>
        <p:nvSpPr>
          <p:cNvPr id="398" name="CustomShape 22"/>
          <p:cNvSpPr/>
          <p:nvPr/>
        </p:nvSpPr>
        <p:spPr>
          <a:xfrm>
            <a:off x="6667560" y="5877000"/>
            <a:ext cx="78084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200" strike="noStrike">
                <a:solidFill>
                  <a:srgbClr val="000000"/>
                </a:solidFill>
                <a:latin typeface="Arial Narrow"/>
              </a:rPr>
              <a:t> </a:t>
            </a:r>
            <a:r>
              <a:rPr b="1" lang="en-GB" sz="1200" strike="noStrike">
                <a:solidFill>
                  <a:srgbClr val="000000"/>
                </a:solidFill>
                <a:latin typeface="Arial Narrow"/>
              </a:rPr>
              <a:t>1.020</a:t>
            </a:r>
            <a:endParaRPr/>
          </a:p>
        </p:txBody>
      </p:sp>
      <p:sp>
        <p:nvSpPr>
          <p:cNvPr id="399" name="CustomShape 23"/>
          <p:cNvSpPr/>
          <p:nvPr/>
        </p:nvSpPr>
        <p:spPr>
          <a:xfrm>
            <a:off x="7332840" y="5875200"/>
            <a:ext cx="78084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200" strike="noStrike">
                <a:solidFill>
                  <a:srgbClr val="000000"/>
                </a:solidFill>
                <a:latin typeface="Arial Narrow"/>
              </a:rPr>
              <a:t> </a:t>
            </a:r>
            <a:r>
              <a:rPr b="1" lang="en-GB" sz="1200" strike="noStrike">
                <a:solidFill>
                  <a:srgbClr val="000000"/>
                </a:solidFill>
                <a:latin typeface="Arial Narrow"/>
              </a:rPr>
              <a:t>1.025</a:t>
            </a:r>
            <a:endParaRPr/>
          </a:p>
        </p:txBody>
      </p:sp>
      <p:sp>
        <p:nvSpPr>
          <p:cNvPr id="400" name="CustomShape 24"/>
          <p:cNvSpPr/>
          <p:nvPr/>
        </p:nvSpPr>
        <p:spPr>
          <a:xfrm>
            <a:off x="8007480" y="5873760"/>
            <a:ext cx="78084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200" strike="noStrike">
                <a:solidFill>
                  <a:srgbClr val="000000"/>
                </a:solidFill>
                <a:latin typeface="Arial Narrow"/>
              </a:rPr>
              <a:t> </a:t>
            </a:r>
            <a:r>
              <a:rPr b="1" lang="en-GB" sz="1200" strike="noStrike">
                <a:solidFill>
                  <a:srgbClr val="000000"/>
                </a:solidFill>
                <a:latin typeface="Arial Narrow"/>
              </a:rPr>
              <a:t>1.030</a:t>
            </a:r>
            <a:endParaRPr/>
          </a:p>
        </p:txBody>
      </p:sp>
      <p:sp>
        <p:nvSpPr>
          <p:cNvPr id="401" name="CustomShape 25"/>
          <p:cNvSpPr/>
          <p:nvPr/>
        </p:nvSpPr>
        <p:spPr>
          <a:xfrm>
            <a:off x="7227720" y="6027840"/>
            <a:ext cx="151416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400" strike="noStrike">
                <a:solidFill>
                  <a:srgbClr val="000000"/>
                </a:solidFill>
                <a:latin typeface="Arial Narrow"/>
              </a:rPr>
              <a:t>Time [s]</a:t>
            </a:r>
            <a:endParaRPr/>
          </a:p>
        </p:txBody>
      </p:sp>
      <p:sp>
        <p:nvSpPr>
          <p:cNvPr id="402" name="CustomShape 26"/>
          <p:cNvSpPr/>
          <p:nvPr/>
        </p:nvSpPr>
        <p:spPr>
          <a:xfrm>
            <a:off x="6543720" y="4897080"/>
            <a:ext cx="184320" cy="36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3" name="CustomShape 27"/>
          <p:cNvSpPr/>
          <p:nvPr/>
        </p:nvSpPr>
        <p:spPr>
          <a:xfrm>
            <a:off x="6645240" y="4937040"/>
            <a:ext cx="45684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000" strike="noStrike">
                <a:solidFill>
                  <a:srgbClr val="000000"/>
                </a:solidFill>
                <a:latin typeface="Arial Narrow"/>
              </a:rPr>
              <a:t>0.5</a:t>
            </a:r>
            <a:endParaRPr/>
          </a:p>
        </p:txBody>
      </p:sp>
      <p:sp>
        <p:nvSpPr>
          <p:cNvPr id="404" name="CustomShape 28"/>
          <p:cNvSpPr/>
          <p:nvPr/>
        </p:nvSpPr>
        <p:spPr>
          <a:xfrm>
            <a:off x="6989760" y="4941720"/>
            <a:ext cx="45684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000" strike="noStrike">
                <a:solidFill>
                  <a:srgbClr val="000000"/>
                </a:solidFill>
                <a:latin typeface="Arial Narrow"/>
              </a:rPr>
              <a:t>1.0</a:t>
            </a:r>
            <a:endParaRPr/>
          </a:p>
        </p:txBody>
      </p:sp>
      <p:sp>
        <p:nvSpPr>
          <p:cNvPr id="405" name="CustomShape 29"/>
          <p:cNvSpPr/>
          <p:nvPr/>
        </p:nvSpPr>
        <p:spPr>
          <a:xfrm>
            <a:off x="7346880" y="4933800"/>
            <a:ext cx="45684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000" strike="noStrike">
                <a:solidFill>
                  <a:srgbClr val="000000"/>
                </a:solidFill>
                <a:latin typeface="Arial Narrow"/>
              </a:rPr>
              <a:t>1.5</a:t>
            </a:r>
            <a:endParaRPr/>
          </a:p>
        </p:txBody>
      </p:sp>
      <p:sp>
        <p:nvSpPr>
          <p:cNvPr id="406" name="CustomShape 30"/>
          <p:cNvSpPr/>
          <p:nvPr/>
        </p:nvSpPr>
        <p:spPr>
          <a:xfrm>
            <a:off x="6848640" y="5038560"/>
            <a:ext cx="151416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000" strike="noStrike">
                <a:solidFill>
                  <a:srgbClr val="000000"/>
                </a:solidFill>
                <a:latin typeface="Arial Narrow"/>
              </a:rPr>
              <a:t>Time [s]</a:t>
            </a:r>
            <a:endParaRPr/>
          </a:p>
        </p:txBody>
      </p:sp>
      <p:sp>
        <p:nvSpPr>
          <p:cNvPr id="407" name="CustomShape 31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Picture 2" descr=""/>
          <p:cNvPicPr/>
          <p:nvPr/>
        </p:nvPicPr>
        <p:blipFill>
          <a:blip r:embed="rId1"/>
          <a:stretch/>
        </p:blipFill>
        <p:spPr>
          <a:xfrm>
            <a:off x="114120" y="1330920"/>
            <a:ext cx="3707280" cy="3221640"/>
          </a:xfrm>
          <a:prstGeom prst="rect">
            <a:avLst/>
          </a:prstGeom>
          <a:ln>
            <a:noFill/>
          </a:ln>
        </p:spPr>
      </p:pic>
      <p:sp>
        <p:nvSpPr>
          <p:cNvPr id="409" name="CustomShape 1"/>
          <p:cNvSpPr/>
          <p:nvPr/>
        </p:nvSpPr>
        <p:spPr>
          <a:xfrm>
            <a:off x="114120" y="4736880"/>
            <a:ext cx="4457520" cy="130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600" strike="noStrike">
                <a:solidFill>
                  <a:srgbClr val="000000"/>
                </a:solidFill>
                <a:latin typeface="Arial"/>
              </a:rPr>
              <a:t>Comparison of the spill structure measured by CCC and SEM for the 600 MeV particles of Ni</a:t>
            </a:r>
            <a:r>
              <a:rPr lang="en-GB" sz="1600" strike="noStrike" baseline="30000">
                <a:solidFill>
                  <a:srgbClr val="000000"/>
                </a:solidFill>
                <a:latin typeface="Arial"/>
              </a:rPr>
              <a:t>26+</a:t>
            </a:r>
            <a:r>
              <a:rPr lang="en-GB" sz="1600" strike="noStrike">
                <a:solidFill>
                  <a:srgbClr val="000000"/>
                </a:solidFill>
                <a:latin typeface="Arial"/>
              </a:rPr>
              <a:t> extracted  over 64 ms.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600" strike="noStrike">
                <a:solidFill>
                  <a:srgbClr val="000000"/>
                </a:solidFill>
                <a:latin typeface="Arial"/>
              </a:rPr>
              <a:t>Both the SEM and CCC signals are filtered by low pass filter of 10 kHz</a:t>
            </a:r>
            <a:endParaRPr/>
          </a:p>
        </p:txBody>
      </p:sp>
      <p:pic>
        <p:nvPicPr>
          <p:cNvPr id="410" name="Content Placeholder 8" descr=""/>
          <p:cNvPicPr/>
          <p:nvPr/>
        </p:nvPicPr>
        <p:blipFill>
          <a:blip r:embed="rId2"/>
          <a:stretch/>
        </p:blipFill>
        <p:spPr>
          <a:xfrm>
            <a:off x="4210200" y="1211400"/>
            <a:ext cx="4910040" cy="3566160"/>
          </a:xfrm>
          <a:prstGeom prst="rect">
            <a:avLst/>
          </a:prstGeom>
          <a:ln>
            <a:noFill/>
          </a:ln>
        </p:spPr>
      </p:pic>
      <p:sp>
        <p:nvSpPr>
          <p:cNvPr id="411" name="CustomShape 2"/>
          <p:cNvSpPr/>
          <p:nvPr/>
        </p:nvSpPr>
        <p:spPr>
          <a:xfrm>
            <a:off x="4572000" y="4728600"/>
            <a:ext cx="4487040" cy="130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600" strike="noStrike">
                <a:solidFill>
                  <a:srgbClr val="000000"/>
                </a:solidFill>
                <a:latin typeface="Arial"/>
              </a:rPr>
              <a:t>Spill structure with cut-off frequency of 10 KHz (given by the Anti-Alias filter)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600" strike="noStrike">
                <a:solidFill>
                  <a:srgbClr val="000000"/>
                </a:solidFill>
                <a:latin typeface="Arial"/>
              </a:rPr>
              <a:t>Spill duration 350 ms, average current 2 nA signal to noise ratio SNR = 1.73 (4.78 dB)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12" name="TextShape 3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Comparison CCC / SEM, Spill Structure</a:t>
            </a:r>
            <a:endParaRPr/>
          </a:p>
        </p:txBody>
      </p:sp>
      <p:sp>
        <p:nvSpPr>
          <p:cNvPr id="413" name="TextShape 4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FC60156C-5372-40AE-8FDC-37CF56D72FD5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414" name="CustomShape 5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  <p:sp>
        <p:nvSpPr>
          <p:cNvPr id="415" name="CustomShape 6"/>
          <p:cNvSpPr/>
          <p:nvPr/>
        </p:nvSpPr>
        <p:spPr>
          <a:xfrm>
            <a:off x="6978240" y="5956920"/>
            <a:ext cx="1504440" cy="51804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4f81bd"/>
                </a:solidFill>
                <a:latin typeface="Arial"/>
              </a:rPr>
              <a:t>Courtesy of</a:t>
            </a:r>
            <a:r>
              <a:rPr lang="en-GB" sz="1400" strike="noStrike">
                <a:solidFill>
                  <a:srgbClr val="4f81bd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4f81bd"/>
                </a:solidFill>
                <a:latin typeface="Arial"/>
              </a:rPr>
              <a:t>F. Kurian</a:t>
            </a:r>
            <a:endParaRPr/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extShape 1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Resonant Transformer – RT </a:t>
            </a:r>
            <a:endParaRPr/>
          </a:p>
        </p:txBody>
      </p:sp>
      <p:sp>
        <p:nvSpPr>
          <p:cNvPr id="417" name="CustomShape 2"/>
          <p:cNvSpPr/>
          <p:nvPr/>
        </p:nvSpPr>
        <p:spPr>
          <a:xfrm>
            <a:off x="4176000" y="1200600"/>
            <a:ext cx="357768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400" strike="noStrike">
                <a:solidFill>
                  <a:srgbClr val="000000"/>
                </a:solidFill>
                <a:latin typeface="Arial"/>
              </a:rPr>
              <a:t>Contract situation:</a:t>
            </a:r>
            <a:endParaRPr/>
          </a:p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DAQ:  Slovenian InKind (signed)</a:t>
            </a:r>
            <a:endParaRPr/>
          </a:p>
        </p:txBody>
      </p:sp>
      <p:sp>
        <p:nvSpPr>
          <p:cNvPr id="418" name="CustomShape 3"/>
          <p:cNvSpPr/>
          <p:nvPr/>
        </p:nvSpPr>
        <p:spPr>
          <a:xfrm>
            <a:off x="144720" y="1262160"/>
            <a:ext cx="3767040" cy="13690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400" strike="noStrike">
                <a:solidFill>
                  <a:srgbClr val="000000"/>
                </a:solidFill>
                <a:latin typeface="Arial"/>
              </a:rPr>
              <a:t>Goal: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 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- determination of total electric charge of a 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   bunched particle beam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- built-in calibration using precision pulser</a:t>
            </a:r>
            <a:endParaRPr/>
          </a:p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- typical meas. range: 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en-GB" sz="1400" strike="noStrike">
                <a:solidFill>
                  <a:srgbClr val="ff0000"/>
                </a:solidFill>
                <a:latin typeface="Arial"/>
              </a:rPr>
              <a:t>10 pC – 10 µC</a:t>
            </a:r>
            <a:r>
              <a:rPr b="1" lang="en-GB" sz="1400" strike="noStrike">
                <a:solidFill>
                  <a:srgbClr val="ff0000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ff0000"/>
                </a:solidFill>
                <a:latin typeface="Arial"/>
              </a:rPr>
              <a:t>	</a:t>
            </a:r>
            <a:r>
              <a:rPr lang="en-GB" sz="1400" strike="noStrike">
                <a:solidFill>
                  <a:srgbClr val="ff0000"/>
                </a:solidFill>
                <a:latin typeface="Arial"/>
              </a:rPr>
              <a:t>	</a:t>
            </a:r>
            <a:r>
              <a:rPr lang="en-GB" sz="1400" strike="noStrike">
                <a:solidFill>
                  <a:srgbClr val="ff0000"/>
                </a:solidFill>
                <a:latin typeface="Arial"/>
              </a:rPr>
              <a:t>	</a:t>
            </a:r>
            <a:r>
              <a:rPr lang="en-GB" sz="1400" strike="noStrike">
                <a:solidFill>
                  <a:srgbClr val="ff0000"/>
                </a:solidFill>
                <a:latin typeface="Arial"/>
              </a:rPr>
              <a:t>	</a:t>
            </a:r>
            <a:r>
              <a:rPr lang="en-GB" sz="1400" strike="noStrike">
                <a:solidFill>
                  <a:srgbClr val="ff0000"/>
                </a:solidFill>
                <a:latin typeface="Arial"/>
              </a:rPr>
              <a:t>(6E7 – 6E13 protons)</a:t>
            </a:r>
            <a:endParaRPr/>
          </a:p>
        </p:txBody>
      </p:sp>
      <p:sp>
        <p:nvSpPr>
          <p:cNvPr id="419" name="CustomShape 4"/>
          <p:cNvSpPr/>
          <p:nvPr/>
        </p:nvSpPr>
        <p:spPr>
          <a:xfrm>
            <a:off x="149400" y="2736000"/>
            <a:ext cx="16214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GB" sz="1400" strike="noStrike">
                <a:solidFill>
                  <a:srgbClr val="000000"/>
                </a:solidFill>
                <a:latin typeface="Arial"/>
              </a:rPr>
              <a:t>Technical Specs:</a:t>
            </a:r>
            <a:endParaRPr/>
          </a:p>
        </p:txBody>
      </p:sp>
      <p:sp>
        <p:nvSpPr>
          <p:cNvPr id="420" name="CustomShape 5"/>
          <p:cNvSpPr/>
          <p:nvPr/>
        </p:nvSpPr>
        <p:spPr>
          <a:xfrm>
            <a:off x="4187880" y="3889800"/>
            <a:ext cx="4566960" cy="7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400" strike="noStrike">
                <a:solidFill>
                  <a:srgbClr val="000000"/>
                </a:solidFill>
                <a:latin typeface="Arial"/>
              </a:rPr>
              <a:t>Prototype:</a:t>
            </a:r>
            <a:endParaRPr/>
          </a:p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Mechanics, Electronics, detector, DAQ were designed, build and partly test with beam</a:t>
            </a:r>
            <a:endParaRPr/>
          </a:p>
        </p:txBody>
      </p:sp>
      <p:pic>
        <p:nvPicPr>
          <p:cNvPr id="421" name="Picture 2" descr=""/>
          <p:cNvPicPr/>
          <p:nvPr/>
        </p:nvPicPr>
        <p:blipFill>
          <a:blip r:embed="rId1"/>
          <a:srcRect l="0" t="0" r="0" b="1428556"/>
          <a:stretch/>
        </p:blipFill>
        <p:spPr>
          <a:xfrm>
            <a:off x="4187880" y="1749240"/>
            <a:ext cx="4887720" cy="2025720"/>
          </a:xfrm>
          <a:prstGeom prst="rect">
            <a:avLst/>
          </a:prstGeom>
          <a:ln>
            <a:noFill/>
          </a:ln>
        </p:spPr>
      </p:pic>
      <p:sp>
        <p:nvSpPr>
          <p:cNvPr id="422" name="CustomShape 6"/>
          <p:cNvSpPr/>
          <p:nvPr/>
        </p:nvSpPr>
        <p:spPr>
          <a:xfrm>
            <a:off x="4367160" y="2181240"/>
            <a:ext cx="933120" cy="580680"/>
          </a:xfrm>
          <a:prstGeom prst="borderCallout2">
            <a:avLst>
              <a:gd name="adj1" fmla="val 50718"/>
              <a:gd name="adj2" fmla="val 99831"/>
              <a:gd name="adj3" fmla="val 73782"/>
              <a:gd name="adj4" fmla="val 176313"/>
              <a:gd name="adj5" fmla="val 94131"/>
              <a:gd name="adj6" fmla="val 215015"/>
            </a:avLst>
          </a:prstGeom>
          <a:solidFill>
            <a:srgbClr val="fdbb63"/>
          </a:solidFill>
          <a:ln>
            <a:solidFill>
              <a:srgbClr val="ff0000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lang="en-GB" strike="noStrike">
                <a:solidFill>
                  <a:srgbClr val="ffffff"/>
                </a:solidFill>
                <a:latin typeface="Arial"/>
              </a:rPr>
              <a:t>RT signal</a:t>
            </a:r>
            <a:endParaRPr/>
          </a:p>
        </p:txBody>
      </p:sp>
      <p:pic>
        <p:nvPicPr>
          <p:cNvPr id="423" name="Picture 3" descr=""/>
          <p:cNvPicPr/>
          <p:nvPr/>
        </p:nvPicPr>
        <p:blipFill>
          <a:blip r:embed="rId2"/>
          <a:stretch/>
        </p:blipFill>
        <p:spPr>
          <a:xfrm>
            <a:off x="160200" y="4840560"/>
            <a:ext cx="3857040" cy="1691640"/>
          </a:xfrm>
          <a:prstGeom prst="rect">
            <a:avLst/>
          </a:prstGeom>
          <a:ln>
            <a:noFill/>
          </a:ln>
        </p:spPr>
      </p:pic>
      <p:graphicFrame>
        <p:nvGraphicFramePr>
          <p:cNvPr id="424" name="Table 7"/>
          <p:cNvGraphicFramePr/>
          <p:nvPr/>
        </p:nvGraphicFramePr>
        <p:xfrm>
          <a:off x="160200" y="3043800"/>
          <a:ext cx="3605760" cy="1796040"/>
        </p:xfrm>
        <a:graphic>
          <a:graphicData uri="http://schemas.openxmlformats.org/drawingml/2006/table">
            <a:tbl>
              <a:tblPr/>
              <a:tblGrid>
                <a:gridCol w="1854360"/>
                <a:gridCol w="454680"/>
                <a:gridCol w="1296720"/>
              </a:tblGrid>
              <a:tr h="199440">
                <a:tc>
                  <a:txBody>
                    <a:bodyPr lIns="68400" rIns="68400" tIns="0" bIns="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Number of elements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36</a:t>
                      </a:r>
                      <a:endParaRPr/>
                    </a:p>
                  </a:txBody>
                  <a:tcPr/>
                </a:tc>
              </a:tr>
              <a:tr h="199440"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Overall length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mm 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400</a:t>
                      </a:r>
                      <a:endParaRPr/>
                    </a:p>
                  </a:txBody>
                  <a:tcPr/>
                </a:tc>
              </a:tr>
              <a:tr h="199440"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Horizontal aperture 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mm 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220</a:t>
                      </a:r>
                      <a:endParaRPr/>
                    </a:p>
                  </a:txBody>
                  <a:tcPr/>
                </a:tc>
              </a:tr>
              <a:tr h="199440"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Vertical aperture 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mm 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220</a:t>
                      </a:r>
                      <a:endParaRPr/>
                    </a:p>
                  </a:txBody>
                  <a:tcPr/>
                </a:tc>
              </a:tr>
              <a:tr h="398880"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Acceptable peak current 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A 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≤ </a:t>
                      </a: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150</a:t>
                      </a:r>
                      <a:endParaRPr/>
                    </a:p>
                  </a:txBody>
                  <a:tcPr/>
                </a:tc>
              </a:tr>
              <a:tr h="199440"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Full scale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nC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1...10000</a:t>
                      </a:r>
                      <a:endParaRPr/>
                    </a:p>
                  </a:txBody>
                  <a:tcPr/>
                </a:tc>
              </a:tr>
              <a:tr h="199440"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Charge resolution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≤ </a:t>
                      </a: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1 % full scale</a:t>
                      </a:r>
                      <a:endParaRPr/>
                    </a:p>
                  </a:txBody>
                  <a:tcPr/>
                </a:tc>
              </a:tr>
              <a:tr h="200520"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Built-in calibration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200" strike="noStrike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required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25" name="TextShape 8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38213033-8AD5-4755-98DA-AE34E1170747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426" name="CustomShape 9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  <p:pic>
        <p:nvPicPr>
          <p:cNvPr id="427" name="Picture 3" descr=""/>
          <p:cNvPicPr/>
          <p:nvPr/>
        </p:nvPicPr>
        <p:blipFill>
          <a:blip r:embed="rId3"/>
          <a:stretch/>
        </p:blipFill>
        <p:spPr>
          <a:xfrm>
            <a:off x="5543280" y="4769280"/>
            <a:ext cx="2319840" cy="1678320"/>
          </a:xfrm>
          <a:prstGeom prst="rect">
            <a:avLst/>
          </a:prstGeom>
          <a:ln>
            <a:noFill/>
          </a:ln>
        </p:spPr>
      </p:pic>
      <p:sp>
        <p:nvSpPr>
          <p:cNvPr id="428" name="CustomShape 10"/>
          <p:cNvSpPr/>
          <p:nvPr/>
        </p:nvSpPr>
        <p:spPr>
          <a:xfrm>
            <a:off x="7475040" y="4429800"/>
            <a:ext cx="874440" cy="396720"/>
          </a:xfrm>
          <a:prstGeom prst="borderCallout2">
            <a:avLst>
              <a:gd name="adj1" fmla="val 44143"/>
              <a:gd name="adj2" fmla="val -1613"/>
              <a:gd name="adj3" fmla="val 62650"/>
              <a:gd name="adj4" fmla="val -54390"/>
              <a:gd name="adj5" fmla="val 149022"/>
              <a:gd name="adj6" fmla="val -123422"/>
            </a:avLst>
          </a:prstGeom>
          <a:solidFill>
            <a:srgbClr val="c7e6a4"/>
          </a:solidFill>
          <a:ln w="381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anchor="ctr"/>
          <a:p>
            <a:pPr algn="ctr"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Resonant </a:t>
            </a:r>
            <a:r>
              <a:rPr lang="en-GB" sz="10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000" strike="noStrike">
                <a:solidFill>
                  <a:srgbClr val="000000"/>
                </a:solidFill>
                <a:latin typeface="Arial"/>
              </a:rPr>
              <a:t>Transformer</a:t>
            </a:r>
            <a:endParaRPr/>
          </a:p>
        </p:txBody>
      </p:sp>
      <p:sp>
        <p:nvSpPr>
          <p:cNvPr id="429" name="CustomShape 11"/>
          <p:cNvSpPr/>
          <p:nvPr/>
        </p:nvSpPr>
        <p:spPr>
          <a:xfrm>
            <a:off x="4660200" y="5924160"/>
            <a:ext cx="964080" cy="426960"/>
          </a:xfrm>
          <a:prstGeom prst="borderCallout2">
            <a:avLst>
              <a:gd name="adj1" fmla="val -2307"/>
              <a:gd name="adj2" fmla="val 50222"/>
              <a:gd name="adj3" fmla="val -40368"/>
              <a:gd name="adj4" fmla="val 84774"/>
              <a:gd name="adj5" fmla="val -52527"/>
              <a:gd name="adj6" fmla="val 156311"/>
            </a:avLst>
          </a:prstGeom>
          <a:solidFill>
            <a:srgbClr val="c7e6a4"/>
          </a:solidFill>
          <a:ln w="381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anchor="ctr"/>
          <a:p>
            <a:pPr algn="ctr">
              <a:lnSpc>
                <a:spcPct val="100000"/>
              </a:lnSpc>
            </a:pPr>
            <a:r>
              <a:rPr lang="en-GB" sz="1100" strike="noStrike">
                <a:solidFill>
                  <a:srgbClr val="000000"/>
                </a:solidFill>
                <a:latin typeface="Arial"/>
              </a:rPr>
              <a:t>Fast Current</a:t>
            </a:r>
            <a:r>
              <a:rPr lang="en-GB" sz="11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100" strike="noStrike">
                <a:solidFill>
                  <a:srgbClr val="000000"/>
                </a:solidFill>
                <a:latin typeface="Arial"/>
              </a:rPr>
              <a:t>Transformer</a:t>
            </a:r>
            <a:endParaRPr/>
          </a:p>
        </p:txBody>
      </p:sp>
      <p:sp>
        <p:nvSpPr>
          <p:cNvPr id="430" name="CustomShape 12"/>
          <p:cNvSpPr/>
          <p:nvPr/>
        </p:nvSpPr>
        <p:spPr>
          <a:xfrm>
            <a:off x="7473240" y="5949720"/>
            <a:ext cx="658080" cy="396720"/>
          </a:xfrm>
          <a:prstGeom prst="borderCallout2">
            <a:avLst>
              <a:gd name="adj1" fmla="val 46423"/>
              <a:gd name="adj2" fmla="val -5333"/>
              <a:gd name="adj3" fmla="val -20897"/>
              <a:gd name="adj4" fmla="val -71801"/>
              <a:gd name="adj5" fmla="val -139440"/>
              <a:gd name="adj6" fmla="val -160146"/>
            </a:avLst>
          </a:prstGeom>
          <a:solidFill>
            <a:srgbClr val="c7e6a4"/>
          </a:solidFill>
          <a:ln w="381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anchor="ctr"/>
          <a:p>
            <a:pPr algn="ctr"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Ceramic</a:t>
            </a:r>
            <a:r>
              <a:rPr lang="en-GB" sz="10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000" strike="noStrike">
                <a:solidFill>
                  <a:srgbClr val="000000"/>
                </a:solidFill>
                <a:latin typeface="Arial"/>
              </a:rPr>
              <a:t>Gap</a:t>
            </a:r>
            <a:endParaRPr/>
          </a:p>
        </p:txBody>
      </p:sp>
      <p:sp>
        <p:nvSpPr>
          <p:cNvPr id="431" name="CustomShape 13"/>
          <p:cNvSpPr/>
          <p:nvPr/>
        </p:nvSpPr>
        <p:spPr>
          <a:xfrm>
            <a:off x="4799520" y="4779000"/>
            <a:ext cx="685440" cy="426960"/>
          </a:xfrm>
          <a:prstGeom prst="borderCallout2">
            <a:avLst>
              <a:gd name="adj1" fmla="val 53453"/>
              <a:gd name="adj2" fmla="val 102950"/>
              <a:gd name="adj3" fmla="val 21793"/>
              <a:gd name="adj4" fmla="val 134609"/>
              <a:gd name="adj5" fmla="val 59635"/>
              <a:gd name="adj6" fmla="val 179573"/>
            </a:avLst>
          </a:prstGeom>
          <a:solidFill>
            <a:srgbClr val="c7e6a4"/>
          </a:solidFill>
          <a:ln w="3816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anchor="ctr"/>
          <a:p>
            <a:pPr algn="ctr">
              <a:lnSpc>
                <a:spcPct val="100000"/>
              </a:lnSpc>
            </a:pPr>
            <a:r>
              <a:rPr lang="en-GB" sz="1100" strike="noStrike">
                <a:solidFill>
                  <a:srgbClr val="000000"/>
                </a:solidFill>
                <a:latin typeface="Arial"/>
              </a:rPr>
              <a:t>µ-metall</a:t>
            </a:r>
            <a:r>
              <a:rPr lang="en-GB" sz="11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100" strike="noStrike">
                <a:solidFill>
                  <a:srgbClr val="000000"/>
                </a:solidFill>
                <a:latin typeface="Arial"/>
              </a:rPr>
              <a:t>shield</a:t>
            </a:r>
            <a:endParaRPr/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Picture 2" descr=""/>
          <p:cNvPicPr/>
          <p:nvPr/>
        </p:nvPicPr>
        <p:blipFill>
          <a:blip r:embed="rId1"/>
          <a:stretch/>
        </p:blipFill>
        <p:spPr>
          <a:xfrm>
            <a:off x="3297600" y="1927080"/>
            <a:ext cx="2452680" cy="1839240"/>
          </a:xfrm>
          <a:prstGeom prst="rect">
            <a:avLst/>
          </a:prstGeom>
          <a:ln>
            <a:noFill/>
          </a:ln>
        </p:spPr>
      </p:pic>
      <p:sp>
        <p:nvSpPr>
          <p:cNvPr id="433" name="TextShape 1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RT Improvement by Post-Processing</a:t>
            </a:r>
            <a:endParaRPr/>
          </a:p>
        </p:txBody>
      </p:sp>
      <p:pic>
        <p:nvPicPr>
          <p:cNvPr id="434" name="Picture 2" descr=""/>
          <p:cNvPicPr/>
          <p:nvPr/>
        </p:nvPicPr>
        <p:blipFill>
          <a:blip r:embed="rId2"/>
          <a:srcRect l="65960" t="174106" r="166107" b="103404"/>
          <a:stretch/>
        </p:blipFill>
        <p:spPr>
          <a:xfrm>
            <a:off x="5681160" y="4290120"/>
            <a:ext cx="3359520" cy="2310480"/>
          </a:xfrm>
          <a:prstGeom prst="rect">
            <a:avLst/>
          </a:prstGeom>
          <a:ln>
            <a:noFill/>
          </a:ln>
        </p:spPr>
      </p:pic>
      <p:pic>
        <p:nvPicPr>
          <p:cNvPr id="435" name="Picture 3" descr=""/>
          <p:cNvPicPr/>
          <p:nvPr/>
        </p:nvPicPr>
        <p:blipFill>
          <a:blip r:embed="rId3"/>
          <a:stretch/>
        </p:blipFill>
        <p:spPr>
          <a:xfrm>
            <a:off x="73080" y="4322520"/>
            <a:ext cx="2975760" cy="1536120"/>
          </a:xfrm>
          <a:prstGeom prst="rect">
            <a:avLst/>
          </a:prstGeom>
          <a:ln>
            <a:noFill/>
          </a:ln>
        </p:spPr>
      </p:pic>
      <p:sp>
        <p:nvSpPr>
          <p:cNvPr id="436" name="CustomShape 2"/>
          <p:cNvSpPr/>
          <p:nvPr/>
        </p:nvSpPr>
        <p:spPr>
          <a:xfrm>
            <a:off x="129240" y="5929920"/>
            <a:ext cx="2823120" cy="54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[from: “A High Stability Intensity Monitoring System”, M. A. Clarke-Gayther, RAL, Didcot (UK), presented on EPAC, Sitges (E) 1996]</a:t>
            </a:r>
            <a:endParaRPr/>
          </a:p>
        </p:txBody>
      </p:sp>
      <p:sp>
        <p:nvSpPr>
          <p:cNvPr id="437" name="CustomShape 3"/>
          <p:cNvSpPr/>
          <p:nvPr/>
        </p:nvSpPr>
        <p:spPr>
          <a:xfrm>
            <a:off x="5729400" y="1218600"/>
            <a:ext cx="358452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400" strike="noStrike" u="sng">
                <a:solidFill>
                  <a:srgbClr val="333399"/>
                </a:solidFill>
                <a:latin typeface="Arial"/>
              </a:rPr>
              <a:t>Post-Processing of </a:t>
            </a:r>
            <a:r>
              <a:rPr b="1" lang="en-GB" sz="1400" strike="noStrike" u="sng">
                <a:solidFill>
                  <a:srgbClr val="333399"/>
                </a:solidFill>
                <a:latin typeface="Arial"/>
              </a:rPr>
              <a:t>
</a:t>
            </a:r>
            <a:r>
              <a:rPr b="1" lang="en-GB" sz="1400" strike="noStrike" u="sng">
                <a:solidFill>
                  <a:srgbClr val="333399"/>
                </a:solidFill>
                <a:latin typeface="Arial"/>
              </a:rPr>
              <a:t>RT Oscillation Data:</a:t>
            </a:r>
            <a:endParaRPr/>
          </a:p>
        </p:txBody>
      </p:sp>
      <p:sp>
        <p:nvSpPr>
          <p:cNvPr id="438" name="CustomShape 4"/>
          <p:cNvSpPr/>
          <p:nvPr/>
        </p:nvSpPr>
        <p:spPr>
          <a:xfrm>
            <a:off x="166320" y="3982320"/>
            <a:ext cx="288288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400" strike="noStrike" u="sng">
                <a:solidFill>
                  <a:srgbClr val="333399"/>
                </a:solidFill>
                <a:latin typeface="Arial"/>
              </a:rPr>
              <a:t>Bunch Charge determination:</a:t>
            </a:r>
            <a:endParaRPr/>
          </a:p>
        </p:txBody>
      </p:sp>
      <p:sp>
        <p:nvSpPr>
          <p:cNvPr id="439" name="CustomShape 5"/>
          <p:cNvSpPr/>
          <p:nvPr/>
        </p:nvSpPr>
        <p:spPr>
          <a:xfrm>
            <a:off x="133560" y="1597680"/>
            <a:ext cx="3142800" cy="2122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SzPct val="150000"/>
              <a:buFont typeface="Wingdings" charset="2"/>
              <a:buChar char=""/>
            </a:pPr>
            <a:r>
              <a:rPr lang="en-GB" sz="1100" strike="noStrike">
                <a:solidFill>
                  <a:srgbClr val="000000"/>
                </a:solidFill>
                <a:latin typeface="Arial"/>
                <a:ea typeface="Tahoma"/>
              </a:rPr>
              <a:t>bunch of charged particles excites damped oscillation in electronic circuit of the RT </a:t>
            </a:r>
            <a:endParaRPr/>
          </a:p>
          <a:p>
            <a:pPr>
              <a:lnSpc>
                <a:spcPct val="100000"/>
              </a:lnSpc>
              <a:buSzPct val="150000"/>
              <a:buFont typeface="Wingdings" charset="2"/>
              <a:buChar char=""/>
            </a:pPr>
            <a:r>
              <a:rPr lang="en-GB" sz="1100" strike="noStrike">
                <a:solidFill>
                  <a:srgbClr val="000000"/>
                </a:solidFill>
                <a:latin typeface="Arial"/>
                <a:ea typeface="Tahoma"/>
              </a:rPr>
              <a:t>oscillation amplitude is proportional to total charge of particle bunch</a:t>
            </a:r>
            <a:endParaRPr/>
          </a:p>
          <a:p>
            <a:pPr>
              <a:lnSpc>
                <a:spcPct val="100000"/>
              </a:lnSpc>
              <a:buSzPct val="150000"/>
              <a:buFont typeface="Wingdings" charset="2"/>
              <a:buChar char=""/>
            </a:pPr>
            <a:r>
              <a:rPr lang="en-GB" sz="1100" strike="noStrike">
                <a:solidFill>
                  <a:srgbClr val="000000"/>
                </a:solidFill>
                <a:latin typeface="Arial"/>
                <a:ea typeface="Tahoma"/>
              </a:rPr>
              <a:t>existing GSI RT: signal fed to peak detector</a:t>
            </a:r>
            <a:r>
              <a:rPr lang="en-GB" sz="1100" strike="noStrike">
                <a:solidFill>
                  <a:srgbClr val="000000"/>
                </a:solidFill>
                <a:latin typeface="Arial"/>
                <a:ea typeface="Tahoma"/>
              </a:rPr>
              <a:t>
</a:t>
            </a:r>
            <a:r>
              <a:rPr lang="en-GB" sz="1100" strike="noStrike">
                <a:solidFill>
                  <a:srgbClr val="000000"/>
                </a:solidFill>
                <a:latin typeface="Wingdings"/>
                <a:ea typeface="Tahoma"/>
              </a:rPr>
              <a:t></a:t>
            </a:r>
            <a:r>
              <a:rPr lang="en-GB" sz="1100" strike="noStrike">
                <a:solidFill>
                  <a:srgbClr val="000000"/>
                </a:solidFill>
                <a:latin typeface="Arial"/>
                <a:ea typeface="Tahoma"/>
              </a:rPr>
              <a:t> prone to noise at maximum position</a:t>
            </a:r>
            <a:endParaRPr/>
          </a:p>
          <a:p>
            <a:pPr>
              <a:lnSpc>
                <a:spcPct val="100000"/>
              </a:lnSpc>
              <a:buSzPct val="150000"/>
              <a:buFont typeface="Wingdings" charset="2"/>
              <a:buChar char=""/>
            </a:pPr>
            <a:r>
              <a:rPr lang="en-GB" sz="1100" strike="noStrike">
                <a:solidFill>
                  <a:srgbClr val="000000"/>
                </a:solidFill>
                <a:latin typeface="Arial"/>
                <a:ea typeface="Tahoma"/>
              </a:rPr>
              <a:t>large dynamic range: ~ 120 dB. </a:t>
            </a:r>
            <a:endParaRPr/>
          </a:p>
          <a:p>
            <a:pPr>
              <a:lnSpc>
                <a:spcPct val="100000"/>
              </a:lnSpc>
              <a:buSzPct val="150000"/>
              <a:buFont typeface="Wingdings" charset="2"/>
              <a:buChar char=""/>
            </a:pPr>
            <a:r>
              <a:rPr lang="en-GB" sz="1100" strike="noStrike">
                <a:solidFill>
                  <a:srgbClr val="000000"/>
                </a:solidFill>
                <a:latin typeface="Arial"/>
                <a:ea typeface="Tahoma"/>
              </a:rPr>
              <a:t>typical resolution: ~10 pC</a:t>
            </a:r>
            <a:r>
              <a:rPr lang="en-GB" sz="1100" strike="noStrike" baseline="-25000">
                <a:solidFill>
                  <a:srgbClr val="000000"/>
                </a:solidFill>
                <a:latin typeface="Arial"/>
                <a:ea typeface="Tahoma"/>
              </a:rPr>
              <a:t>RMS</a:t>
            </a:r>
            <a:r>
              <a:rPr lang="en-GB" sz="1100" strike="noStrike">
                <a:solidFill>
                  <a:srgbClr val="000000"/>
                </a:solidFill>
                <a:latin typeface="Arial"/>
                <a:ea typeface="Tahoma"/>
              </a:rPr>
              <a:t> (6</a:t>
            </a:r>
            <a:r>
              <a:rPr lang="en-GB" sz="1100" strike="noStrike">
                <a:solidFill>
                  <a:srgbClr val="000000"/>
                </a:solidFill>
                <a:latin typeface="Symbol"/>
                <a:ea typeface="Tahoma"/>
              </a:rPr>
              <a:t></a:t>
            </a:r>
            <a:r>
              <a:rPr lang="en-GB" sz="1100" strike="noStrike">
                <a:solidFill>
                  <a:srgbClr val="000000"/>
                </a:solidFill>
                <a:latin typeface="Arial"/>
                <a:ea typeface="Tahoma"/>
              </a:rPr>
              <a:t>10</a:t>
            </a:r>
            <a:r>
              <a:rPr lang="en-GB" sz="1100" strike="noStrike" baseline="30000">
                <a:solidFill>
                  <a:srgbClr val="000000"/>
                </a:solidFill>
                <a:latin typeface="Arial"/>
                <a:ea typeface="Tahoma"/>
              </a:rPr>
              <a:t>7</a:t>
            </a:r>
            <a:r>
              <a:rPr lang="en-GB" sz="1100" strike="noStrike">
                <a:solidFill>
                  <a:srgbClr val="000000"/>
                </a:solidFill>
                <a:latin typeface="Arial"/>
                <a:ea typeface="Tahoma"/>
              </a:rPr>
              <a:t> protons)</a:t>
            </a:r>
            <a:endParaRPr/>
          </a:p>
          <a:p>
            <a:pPr>
              <a:lnSpc>
                <a:spcPct val="100000"/>
              </a:lnSpc>
              <a:buSzPct val="150000"/>
              <a:buFont typeface="Wingdings" charset="2"/>
              <a:buChar char=""/>
            </a:pPr>
            <a:r>
              <a:rPr lang="en-GB" sz="1100" strike="noStrike">
                <a:solidFill>
                  <a:srgbClr val="000000"/>
                </a:solidFill>
                <a:latin typeface="Arial"/>
                <a:ea typeface="Tahoma"/>
              </a:rPr>
              <a:t>for high current operation resolution drops to 100 nC (6</a:t>
            </a:r>
            <a:r>
              <a:rPr lang="en-GB" sz="1100" strike="noStrike">
                <a:solidFill>
                  <a:srgbClr val="000000"/>
                </a:solidFill>
                <a:latin typeface="Symbol"/>
                <a:ea typeface="Tahoma"/>
              </a:rPr>
              <a:t></a:t>
            </a:r>
            <a:r>
              <a:rPr lang="en-GB" sz="1100" strike="noStrike">
                <a:solidFill>
                  <a:srgbClr val="000000"/>
                </a:solidFill>
                <a:latin typeface="Arial"/>
                <a:ea typeface="Tahoma"/>
              </a:rPr>
              <a:t>10</a:t>
            </a:r>
            <a:r>
              <a:rPr lang="en-GB" sz="1100" strike="noStrike" baseline="30000">
                <a:solidFill>
                  <a:srgbClr val="000000"/>
                </a:solidFill>
                <a:latin typeface="Arial"/>
                <a:ea typeface="Tahoma"/>
              </a:rPr>
              <a:t>11</a:t>
            </a:r>
            <a:r>
              <a:rPr lang="en-GB" sz="1100" strike="noStrike">
                <a:solidFill>
                  <a:srgbClr val="000000"/>
                </a:solidFill>
                <a:latin typeface="Arial"/>
                <a:ea typeface="Tahoma"/>
              </a:rPr>
              <a:t> protons)</a:t>
            </a:r>
            <a:r>
              <a:rPr lang="en-GB" sz="1100" strike="noStrike">
                <a:solidFill>
                  <a:srgbClr val="000000"/>
                </a:solidFill>
                <a:latin typeface="Arial"/>
                <a:ea typeface="Tahoma"/>
              </a:rPr>
              <a:t>
</a:t>
            </a:r>
            <a:endParaRPr/>
          </a:p>
          <a:p>
            <a:pPr>
              <a:lnSpc>
                <a:spcPct val="100000"/>
              </a:lnSpc>
            </a:pPr>
            <a:r>
              <a:rPr b="1" lang="en-GB" sz="1100" strike="noStrike">
                <a:solidFill>
                  <a:srgbClr val="ff0000"/>
                </a:solidFill>
                <a:latin typeface="Wingdings"/>
                <a:ea typeface="Tahoma"/>
              </a:rPr>
              <a:t></a:t>
            </a:r>
            <a:r>
              <a:rPr b="1" lang="en-GB" sz="1100" strike="noStrike">
                <a:solidFill>
                  <a:srgbClr val="ff0000"/>
                </a:solidFill>
                <a:latin typeface="Arial"/>
                <a:ea typeface="Tahoma"/>
              </a:rPr>
              <a:t> </a:t>
            </a:r>
            <a:r>
              <a:rPr b="1" lang="en-GB" sz="1100" strike="noStrike">
                <a:solidFill>
                  <a:srgbClr val="ff0000"/>
                </a:solidFill>
                <a:latin typeface="Arial"/>
                <a:ea typeface="Tahoma"/>
              </a:rPr>
              <a:t>insufficient e.g. for transmission control</a:t>
            </a:r>
            <a:endParaRPr/>
          </a:p>
        </p:txBody>
      </p:sp>
      <p:sp>
        <p:nvSpPr>
          <p:cNvPr id="440" name="CustomShape 6"/>
          <p:cNvSpPr/>
          <p:nvPr/>
        </p:nvSpPr>
        <p:spPr>
          <a:xfrm>
            <a:off x="166320" y="1289880"/>
            <a:ext cx="288288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400" strike="noStrike" u="sng">
                <a:solidFill>
                  <a:srgbClr val="333399"/>
                </a:solidFill>
                <a:latin typeface="Arial"/>
              </a:rPr>
              <a:t>Basic Principle:</a:t>
            </a:r>
            <a:endParaRPr/>
          </a:p>
        </p:txBody>
      </p:sp>
      <p:sp>
        <p:nvSpPr>
          <p:cNvPr id="441" name="CustomShape 7"/>
          <p:cNvSpPr/>
          <p:nvPr/>
        </p:nvSpPr>
        <p:spPr>
          <a:xfrm>
            <a:off x="5720760" y="1712880"/>
            <a:ext cx="3369240" cy="279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SzPct val="150000"/>
              <a:buFont typeface="Wingdings" charset="2"/>
              <a:buChar char=""/>
            </a:pPr>
            <a:r>
              <a:rPr lang="en-GB" sz="1100" strike="noStrike">
                <a:solidFill>
                  <a:srgbClr val="000000"/>
                </a:solidFill>
                <a:latin typeface="Tahoma"/>
                <a:ea typeface="Tahoma"/>
              </a:rPr>
              <a:t>idea: </a:t>
            </a:r>
            <a:r>
              <a:rPr lang="en-GB" sz="1100" strike="noStrike">
                <a:solidFill>
                  <a:srgbClr val="000000"/>
                </a:solidFill>
                <a:latin typeface="Arial"/>
                <a:ea typeface="Tahoma"/>
              </a:rPr>
              <a:t>resonant frequency ω</a:t>
            </a:r>
            <a:r>
              <a:rPr lang="en-GB" sz="1100" strike="noStrike" baseline="-25000">
                <a:solidFill>
                  <a:srgbClr val="000000"/>
                </a:solidFill>
                <a:latin typeface="Arial"/>
                <a:ea typeface="Tahoma"/>
              </a:rPr>
              <a:t>0</a:t>
            </a:r>
            <a:r>
              <a:rPr lang="en-GB" sz="1100" strike="noStrike">
                <a:solidFill>
                  <a:srgbClr val="000000"/>
                </a:solidFill>
                <a:latin typeface="Arial"/>
                <a:ea typeface="Tahoma"/>
              </a:rPr>
              <a:t> and decay time constant λ, are fixed by hardware</a:t>
            </a:r>
            <a:endParaRPr/>
          </a:p>
          <a:p>
            <a:pPr>
              <a:lnSpc>
                <a:spcPct val="100000"/>
              </a:lnSpc>
              <a:buSzPct val="150000"/>
              <a:buFont typeface="Wingdings" charset="2"/>
              <a:buChar char=""/>
            </a:pPr>
            <a:r>
              <a:rPr lang="en-GB" sz="1100" strike="noStrike">
                <a:solidFill>
                  <a:srgbClr val="000000"/>
                </a:solidFill>
                <a:latin typeface="Arial"/>
                <a:ea typeface="Tahoma"/>
              </a:rPr>
              <a:t>omission of inexact peak detector</a:t>
            </a:r>
            <a:endParaRPr/>
          </a:p>
          <a:p>
            <a:pPr>
              <a:lnSpc>
                <a:spcPct val="100000"/>
              </a:lnSpc>
            </a:pPr>
            <a:r>
              <a:rPr b="1" lang="en-GB" sz="1100" strike="noStrike">
                <a:solidFill>
                  <a:srgbClr val="ff0000"/>
                </a:solidFill>
                <a:latin typeface="Wingdings"/>
                <a:ea typeface="Tahoma"/>
              </a:rPr>
              <a:t></a:t>
            </a:r>
            <a:r>
              <a:rPr b="1" lang="en-GB" sz="1100" strike="noStrike">
                <a:solidFill>
                  <a:srgbClr val="ff0000"/>
                </a:solidFill>
                <a:latin typeface="Arial"/>
                <a:ea typeface="Tahoma"/>
              </a:rPr>
              <a:t> </a:t>
            </a:r>
            <a:r>
              <a:rPr b="1" lang="en-GB" sz="1100" strike="noStrike">
                <a:solidFill>
                  <a:srgbClr val="ff0000"/>
                </a:solidFill>
                <a:latin typeface="Arial"/>
                <a:ea typeface="Tahoma"/>
              </a:rPr>
              <a:t>improved RT resolution by digitization of oscillation data, FFT filtering and envelope fit</a:t>
            </a:r>
            <a:r>
              <a:rPr b="1" lang="en-GB" sz="1100" strike="noStrike">
                <a:solidFill>
                  <a:srgbClr val="ff0000"/>
                </a:solidFill>
                <a:latin typeface="Tahoma"/>
                <a:ea typeface="Tahoma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en-GB" sz="1100" strike="noStrike">
                <a:solidFill>
                  <a:srgbClr val="000000"/>
                </a:solidFill>
                <a:latin typeface="Tahoma"/>
                <a:ea typeface="Tahoma"/>
              </a:rPr>
              <a:t>Algorithm for bunch charge determination:</a:t>
            </a:r>
            <a:endParaRPr/>
          </a:p>
          <a:p>
            <a:pPr>
              <a:lnSpc>
                <a:spcPct val="100000"/>
              </a:lnSpc>
              <a:buSzPct val="150000"/>
              <a:buFont typeface="Wingdings" charset="2"/>
              <a:buChar char=""/>
            </a:pPr>
            <a:r>
              <a:rPr lang="en-GB" sz="1100" strike="noStrike">
                <a:solidFill>
                  <a:srgbClr val="000000"/>
                </a:solidFill>
                <a:latin typeface="Tahoma"/>
                <a:ea typeface="Tahoma"/>
              </a:rPr>
              <a:t>FFT filtering and offset correction</a:t>
            </a:r>
            <a:endParaRPr/>
          </a:p>
          <a:p>
            <a:pPr>
              <a:lnSpc>
                <a:spcPct val="100000"/>
              </a:lnSpc>
              <a:buSzPct val="150000"/>
              <a:buFont typeface="Wingdings" charset="2"/>
              <a:buChar char=""/>
            </a:pPr>
            <a:r>
              <a:rPr lang="en-GB" sz="1100" strike="noStrike">
                <a:solidFill>
                  <a:srgbClr val="000000"/>
                </a:solidFill>
                <a:latin typeface="Tahoma"/>
                <a:ea typeface="Tahoma"/>
              </a:rPr>
              <a:t>identification of maxima and minima until pre-set S/N value crossed</a:t>
            </a:r>
            <a:endParaRPr/>
          </a:p>
          <a:p>
            <a:pPr>
              <a:lnSpc>
                <a:spcPct val="100000"/>
              </a:lnSpc>
              <a:buSzPct val="150000"/>
              <a:buFont typeface="Wingdings" charset="2"/>
              <a:buChar char=""/>
            </a:pPr>
            <a:r>
              <a:rPr lang="en-GB" sz="1100" strike="noStrike">
                <a:solidFill>
                  <a:srgbClr val="000000"/>
                </a:solidFill>
                <a:latin typeface="Tahoma"/>
                <a:ea typeface="Tahoma"/>
              </a:rPr>
              <a:t>robust estimator of exponential decay curve</a:t>
            </a:r>
            <a:endParaRPr/>
          </a:p>
          <a:p>
            <a:pPr>
              <a:lnSpc>
                <a:spcPct val="100000"/>
              </a:lnSpc>
              <a:buSzPct val="150000"/>
              <a:buFont typeface="Wingdings" charset="2"/>
              <a:buChar char=""/>
            </a:pPr>
            <a:r>
              <a:rPr lang="en-GB" sz="1100" strike="noStrike">
                <a:solidFill>
                  <a:srgbClr val="000000"/>
                </a:solidFill>
                <a:latin typeface="Tahoma"/>
                <a:ea typeface="Tahoma"/>
              </a:rPr>
              <a:t>evaluation of amplitude </a:t>
            </a:r>
            <a:r>
              <a:rPr lang="en-GB" sz="1100" strike="noStrike">
                <a:solidFill>
                  <a:srgbClr val="000000"/>
                </a:solidFill>
                <a:latin typeface="Arial"/>
                <a:ea typeface="Tahoma"/>
              </a:rPr>
              <a:t>~</a:t>
            </a:r>
            <a:r>
              <a:rPr lang="en-GB" sz="1100" strike="noStrike">
                <a:solidFill>
                  <a:srgbClr val="000000"/>
                </a:solidFill>
                <a:latin typeface="Tahoma"/>
                <a:ea typeface="Tahoma"/>
              </a:rPr>
              <a:t> total pulse charge</a:t>
            </a:r>
            <a:endParaRPr/>
          </a:p>
        </p:txBody>
      </p:sp>
      <p:sp>
        <p:nvSpPr>
          <p:cNvPr id="442" name="CustomShape 8"/>
          <p:cNvSpPr/>
          <p:nvPr/>
        </p:nvSpPr>
        <p:spPr>
          <a:xfrm>
            <a:off x="6370560" y="4013280"/>
            <a:ext cx="2122560" cy="272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GB" sz="1200" strike="noStrike">
                <a:solidFill>
                  <a:srgbClr val="000000"/>
                </a:solidFill>
                <a:latin typeface="Arial"/>
              </a:rPr>
              <a:t>1E6 Kr</a:t>
            </a:r>
            <a:r>
              <a:rPr b="1" lang="en-GB" sz="1200" strike="noStrike" baseline="30000">
                <a:solidFill>
                  <a:srgbClr val="000000"/>
                </a:solidFill>
                <a:latin typeface="Arial"/>
              </a:rPr>
              <a:t>33+ </a:t>
            </a:r>
            <a:r>
              <a:rPr b="1" lang="en-GB" sz="1200" strike="noStrike">
                <a:solidFill>
                  <a:srgbClr val="000000"/>
                </a:solidFill>
                <a:latin typeface="Arial"/>
              </a:rPr>
              <a:t>ions at 300 MeV/u</a:t>
            </a:r>
            <a:endParaRPr/>
          </a:p>
        </p:txBody>
      </p:sp>
      <p:sp>
        <p:nvSpPr>
          <p:cNvPr id="443" name="CustomShape 9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  <p:sp>
        <p:nvSpPr>
          <p:cNvPr id="444" name="CustomShape 10"/>
          <p:cNvSpPr/>
          <p:nvPr/>
        </p:nvSpPr>
        <p:spPr>
          <a:xfrm>
            <a:off x="3637800" y="1496160"/>
            <a:ext cx="1813320" cy="425160"/>
          </a:xfrm>
          <a:prstGeom prst="rect">
            <a:avLst/>
          </a:prstGeom>
          <a:noFill/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GB" sz="1100" strike="noStrike">
                <a:solidFill>
                  <a:srgbClr val="000000"/>
                </a:solidFill>
                <a:latin typeface="Arial"/>
              </a:rPr>
              <a:t>1.5E9 proton ~ 0.25 FS</a:t>
            </a:r>
            <a:r>
              <a:rPr b="1" lang="en-GB" sz="11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b="1" lang="en-GB" sz="1100" strike="noStrike">
                <a:solidFill>
                  <a:srgbClr val="000000"/>
                </a:solidFill>
                <a:latin typeface="Arial"/>
              </a:rPr>
              <a:t>~0.24 nC~ 8000 ch. =OK!</a:t>
            </a:r>
            <a:endParaRPr/>
          </a:p>
        </p:txBody>
      </p:sp>
      <p:pic>
        <p:nvPicPr>
          <p:cNvPr id="445" name="Picture 4" descr=""/>
          <p:cNvPicPr/>
          <p:nvPr/>
        </p:nvPicPr>
        <p:blipFill>
          <a:blip r:embed="rId4"/>
          <a:stretch/>
        </p:blipFill>
        <p:spPr>
          <a:xfrm>
            <a:off x="3306240" y="4313880"/>
            <a:ext cx="2452680" cy="1841760"/>
          </a:xfrm>
          <a:prstGeom prst="rect">
            <a:avLst/>
          </a:prstGeom>
          <a:ln>
            <a:noFill/>
          </a:ln>
        </p:spPr>
      </p:pic>
      <p:sp>
        <p:nvSpPr>
          <p:cNvPr id="446" name="CustomShape 11"/>
          <p:cNvSpPr/>
          <p:nvPr/>
        </p:nvSpPr>
        <p:spPr>
          <a:xfrm>
            <a:off x="3686040" y="3876840"/>
            <a:ext cx="1700640" cy="425160"/>
          </a:xfrm>
          <a:prstGeom prst="rect">
            <a:avLst/>
          </a:prstGeom>
          <a:noFill/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GB" sz="1100" strike="noStrike">
                <a:solidFill>
                  <a:srgbClr val="000000"/>
                </a:solidFill>
                <a:latin typeface="Arial"/>
              </a:rPr>
              <a:t>3E7 proton ~ 0.6% FS </a:t>
            </a:r>
            <a:r>
              <a:rPr b="1" lang="en-GB" sz="11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b="1" lang="en-GB" sz="1100" strike="noStrike">
                <a:solidFill>
                  <a:srgbClr val="000000"/>
                </a:solidFill>
                <a:latin typeface="Arial"/>
              </a:rPr>
              <a:t>~ 170 ch. ~ 5pC = limit!</a:t>
            </a:r>
            <a:endParaRPr/>
          </a:p>
        </p:txBody>
      </p:sp>
      <p:sp>
        <p:nvSpPr>
          <p:cNvPr id="447" name="CustomShape 12"/>
          <p:cNvSpPr/>
          <p:nvPr/>
        </p:nvSpPr>
        <p:spPr>
          <a:xfrm>
            <a:off x="3553200" y="6207120"/>
            <a:ext cx="1941840" cy="3049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4f81bd"/>
                </a:solidFill>
                <a:latin typeface="Arial"/>
              </a:rPr>
              <a:t>Courtesy of  A. Reiter</a:t>
            </a:r>
            <a:endParaRPr/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extShape 1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Fast Current Transformer – FCT </a:t>
            </a:r>
            <a:endParaRPr/>
          </a:p>
        </p:txBody>
      </p:sp>
      <p:sp>
        <p:nvSpPr>
          <p:cNvPr id="449" name="CustomShape 2"/>
          <p:cNvSpPr/>
          <p:nvPr/>
        </p:nvSpPr>
        <p:spPr>
          <a:xfrm>
            <a:off x="4176000" y="1200600"/>
            <a:ext cx="357768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400" strike="noStrike">
                <a:solidFill>
                  <a:srgbClr val="000000"/>
                </a:solidFill>
                <a:latin typeface="Arial"/>
              </a:rPr>
              <a:t>Contract situation:</a:t>
            </a:r>
            <a:endParaRPr/>
          </a:p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DAQ:  Slovenian InKind (signed)</a:t>
            </a:r>
            <a:endParaRPr/>
          </a:p>
        </p:txBody>
      </p:sp>
      <p:pic>
        <p:nvPicPr>
          <p:cNvPr id="450" name="Picture 3" descr=""/>
          <p:cNvPicPr/>
          <p:nvPr/>
        </p:nvPicPr>
        <p:blipFill>
          <a:blip r:embed="rId1"/>
          <a:stretch/>
        </p:blipFill>
        <p:spPr>
          <a:xfrm>
            <a:off x="5681160" y="4777560"/>
            <a:ext cx="2195640" cy="1778400"/>
          </a:xfrm>
          <a:prstGeom prst="rect">
            <a:avLst/>
          </a:prstGeom>
          <a:ln>
            <a:noFill/>
          </a:ln>
        </p:spPr>
      </p:pic>
      <p:pic>
        <p:nvPicPr>
          <p:cNvPr id="451" name="Picture 2" descr=""/>
          <p:cNvPicPr/>
          <p:nvPr/>
        </p:nvPicPr>
        <p:blipFill>
          <a:blip r:embed="rId2"/>
          <a:stretch/>
        </p:blipFill>
        <p:spPr>
          <a:xfrm>
            <a:off x="5882040" y="1724040"/>
            <a:ext cx="3161880" cy="2424600"/>
          </a:xfrm>
          <a:prstGeom prst="rect">
            <a:avLst/>
          </a:prstGeom>
          <a:ln>
            <a:noFill/>
          </a:ln>
        </p:spPr>
      </p:pic>
      <p:sp>
        <p:nvSpPr>
          <p:cNvPr id="452" name="CustomShape 3"/>
          <p:cNvSpPr/>
          <p:nvPr/>
        </p:nvSpPr>
        <p:spPr>
          <a:xfrm>
            <a:off x="144720" y="1262160"/>
            <a:ext cx="3767040" cy="13690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400" strike="noStrike">
                <a:solidFill>
                  <a:srgbClr val="000000"/>
                </a:solidFill>
                <a:latin typeface="Arial"/>
              </a:rPr>
              <a:t>Goal: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 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- pulse current measurement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- typical meas. range: </a:t>
            </a:r>
            <a:r>
              <a:rPr b="1" lang="en-GB" sz="1400" strike="noStrike">
                <a:solidFill>
                  <a:srgbClr val="ff0000"/>
                </a:solidFill>
                <a:latin typeface="Arial"/>
              </a:rPr>
              <a:t>30 µA – 150 A</a:t>
            </a:r>
            <a:endParaRPr/>
          </a:p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- determination of the longitudinal bunch    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  structure for fast extracted beams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- built-in calibration using precision pulser</a:t>
            </a:r>
            <a:endParaRPr/>
          </a:p>
        </p:txBody>
      </p:sp>
      <p:pic>
        <p:nvPicPr>
          <p:cNvPr id="453" name="Picture 4" descr=""/>
          <p:cNvPicPr/>
          <p:nvPr/>
        </p:nvPicPr>
        <p:blipFill>
          <a:blip r:embed="rId3"/>
          <a:stretch/>
        </p:blipFill>
        <p:spPr>
          <a:xfrm>
            <a:off x="144720" y="2914920"/>
            <a:ext cx="3852360" cy="1955880"/>
          </a:xfrm>
          <a:prstGeom prst="rect">
            <a:avLst/>
          </a:prstGeom>
          <a:ln>
            <a:noFill/>
          </a:ln>
        </p:spPr>
      </p:pic>
      <p:sp>
        <p:nvSpPr>
          <p:cNvPr id="454" name="CustomShape 4"/>
          <p:cNvSpPr/>
          <p:nvPr/>
        </p:nvSpPr>
        <p:spPr>
          <a:xfrm>
            <a:off x="4367160" y="2181240"/>
            <a:ext cx="933120" cy="580680"/>
          </a:xfrm>
          <a:prstGeom prst="borderCallout2">
            <a:avLst>
              <a:gd name="adj1" fmla="val 50718"/>
              <a:gd name="adj2" fmla="val 99831"/>
              <a:gd name="adj3" fmla="val 110553"/>
              <a:gd name="adj4" fmla="val 150679"/>
              <a:gd name="adj5" fmla="val 248566"/>
              <a:gd name="adj6" fmla="val 263537"/>
            </a:avLst>
          </a:prstGeom>
          <a:solidFill>
            <a:srgbClr val="fdbb63"/>
          </a:solidFill>
          <a:ln>
            <a:solidFill>
              <a:srgbClr val="ff0000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lang="en-GB" strike="noStrike">
                <a:solidFill>
                  <a:srgbClr val="ffffff"/>
                </a:solidFill>
                <a:latin typeface="Arial"/>
              </a:rPr>
              <a:t>FCT signal</a:t>
            </a:r>
            <a:endParaRPr/>
          </a:p>
        </p:txBody>
      </p:sp>
      <p:sp>
        <p:nvSpPr>
          <p:cNvPr id="455" name="CustomShape 5"/>
          <p:cNvSpPr/>
          <p:nvPr/>
        </p:nvSpPr>
        <p:spPr>
          <a:xfrm>
            <a:off x="133200" y="2644920"/>
            <a:ext cx="16214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GB" sz="1400" strike="noStrike">
                <a:solidFill>
                  <a:srgbClr val="000000"/>
                </a:solidFill>
                <a:latin typeface="Arial"/>
              </a:rPr>
              <a:t>Technical Specs:</a:t>
            </a:r>
            <a:endParaRPr/>
          </a:p>
        </p:txBody>
      </p:sp>
      <p:pic>
        <p:nvPicPr>
          <p:cNvPr id="456" name="Picture 2" descr=""/>
          <p:cNvPicPr/>
          <p:nvPr/>
        </p:nvPicPr>
        <p:blipFill>
          <a:blip r:embed="rId4"/>
          <a:srcRect l="0" t="0" r="742" b="0"/>
          <a:stretch/>
        </p:blipFill>
        <p:spPr>
          <a:xfrm>
            <a:off x="355680" y="4862880"/>
            <a:ext cx="3752280" cy="1730520"/>
          </a:xfrm>
          <a:prstGeom prst="rect">
            <a:avLst/>
          </a:prstGeom>
          <a:ln>
            <a:noFill/>
          </a:ln>
        </p:spPr>
      </p:pic>
      <p:sp>
        <p:nvSpPr>
          <p:cNvPr id="457" name="CustomShape 6"/>
          <p:cNvSpPr/>
          <p:nvPr/>
        </p:nvSpPr>
        <p:spPr>
          <a:xfrm>
            <a:off x="4367160" y="3973320"/>
            <a:ext cx="4214160" cy="7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400" strike="noStrike">
                <a:solidFill>
                  <a:srgbClr val="000000"/>
                </a:solidFill>
                <a:latin typeface="Arial"/>
              </a:rPr>
              <a:t>Prototype:</a:t>
            </a:r>
            <a:endParaRPr/>
          </a:p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Mechanics, Electronics, detector, DAQ were designed, build and partly test with beam</a:t>
            </a:r>
            <a:endParaRPr/>
          </a:p>
        </p:txBody>
      </p:sp>
      <p:sp>
        <p:nvSpPr>
          <p:cNvPr id="458" name="TextShape 7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68179F19-9C0C-4CAF-82CF-6A6BA908FA2C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459" name="CustomShape 8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Picture 3" descr=""/>
          <p:cNvPicPr/>
          <p:nvPr/>
        </p:nvPicPr>
        <p:blipFill>
          <a:blip r:embed="rId1"/>
          <a:stretch/>
        </p:blipFill>
        <p:spPr>
          <a:xfrm>
            <a:off x="438120" y="1705680"/>
            <a:ext cx="2869200" cy="1805760"/>
          </a:xfrm>
          <a:prstGeom prst="rect">
            <a:avLst/>
          </a:prstGeom>
          <a:ln>
            <a:noFill/>
          </a:ln>
        </p:spPr>
      </p:pic>
      <p:pic>
        <p:nvPicPr>
          <p:cNvPr id="461" name="Picture 4" descr=""/>
          <p:cNvPicPr/>
          <p:nvPr/>
        </p:nvPicPr>
        <p:blipFill>
          <a:blip r:embed="rId2"/>
          <a:stretch/>
        </p:blipFill>
        <p:spPr>
          <a:xfrm>
            <a:off x="4478400" y="3270240"/>
            <a:ext cx="3904920" cy="2925360"/>
          </a:xfrm>
          <a:prstGeom prst="rect">
            <a:avLst/>
          </a:prstGeom>
          <a:ln>
            <a:noFill/>
          </a:ln>
        </p:spPr>
      </p:pic>
      <p:pic>
        <p:nvPicPr>
          <p:cNvPr id="462" name="Picture 5" descr=""/>
          <p:cNvPicPr/>
          <p:nvPr/>
        </p:nvPicPr>
        <p:blipFill>
          <a:blip r:embed="rId3"/>
          <a:stretch/>
        </p:blipFill>
        <p:spPr>
          <a:xfrm>
            <a:off x="923760" y="3832200"/>
            <a:ext cx="2246040" cy="1815840"/>
          </a:xfrm>
          <a:prstGeom prst="rect">
            <a:avLst/>
          </a:prstGeom>
          <a:ln w="19080">
            <a:solidFill>
              <a:srgbClr val="ff0066"/>
            </a:solidFill>
            <a:miter/>
          </a:ln>
        </p:spPr>
      </p:pic>
      <p:sp>
        <p:nvSpPr>
          <p:cNvPr id="463" name="CustomShape 1"/>
          <p:cNvSpPr/>
          <p:nvPr/>
        </p:nvSpPr>
        <p:spPr>
          <a:xfrm>
            <a:off x="4423320" y="1324440"/>
            <a:ext cx="4356360" cy="1795320"/>
          </a:xfrm>
          <a:prstGeom prst="rect">
            <a:avLst/>
          </a:prstGeom>
          <a:noFill/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Fast Current Transformer (FCT) has extremely wide bandwidth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9 kHz &lt; f &lt; 650 MHz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50 Windings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resolution 1V/A in 50 Ohm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~30   μA for FCT with 500 MHz bandwidth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ff0000"/>
                </a:solidFill>
                <a:latin typeface="Arial"/>
              </a:rPr>
              <a:t>upper pulse current limit 1000 A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ff0000"/>
                </a:solidFill>
                <a:latin typeface="Arial"/>
              </a:rPr>
              <a:t>max. rms current 25 A</a:t>
            </a:r>
            <a:endParaRPr/>
          </a:p>
        </p:txBody>
      </p:sp>
      <p:sp>
        <p:nvSpPr>
          <p:cNvPr id="464" name="CustomShape 2"/>
          <p:cNvSpPr/>
          <p:nvPr/>
        </p:nvSpPr>
        <p:spPr>
          <a:xfrm>
            <a:off x="7142040" y="3983040"/>
            <a:ext cx="980640" cy="1238040"/>
          </a:xfrm>
          <a:prstGeom prst="rect">
            <a:avLst/>
          </a:prstGeom>
          <a:noFill/>
          <a:ln w="19080">
            <a:solidFill>
              <a:srgbClr val="ff0066"/>
            </a:solidFill>
            <a:miter/>
          </a:ln>
          <a:effectLst>
            <a:outerShdw algn="ctr" dir="2700000" dist="35921" rotWithShape="0">
              <a:schemeClr val="bg2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65" name="Line 3"/>
          <p:cNvSpPr/>
          <p:nvPr/>
        </p:nvSpPr>
        <p:spPr>
          <a:xfrm flipH="1" flipV="1">
            <a:off x="2549520" y="5324400"/>
            <a:ext cx="322200" cy="525240"/>
          </a:xfrm>
          <a:prstGeom prst="line">
            <a:avLst/>
          </a:prstGeom>
          <a:ln w="38160">
            <a:solidFill>
              <a:srgbClr val="ff0066"/>
            </a:solidFill>
            <a:round/>
            <a:tailEnd len="med" type="triangle" w="med"/>
          </a:ln>
        </p:spPr>
      </p:sp>
      <p:sp>
        <p:nvSpPr>
          <p:cNvPr id="466" name="CustomShape 4"/>
          <p:cNvSpPr/>
          <p:nvPr/>
        </p:nvSpPr>
        <p:spPr>
          <a:xfrm>
            <a:off x="1865160" y="5769000"/>
            <a:ext cx="262692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400" strike="noStrike">
                <a:solidFill>
                  <a:srgbClr val="0f57c1"/>
                </a:solidFill>
                <a:latin typeface="Tahoma"/>
              </a:rPr>
              <a:t>FCT installed in same shield  as DCCT </a:t>
            </a:r>
            <a:endParaRPr/>
          </a:p>
        </p:txBody>
      </p:sp>
      <p:sp>
        <p:nvSpPr>
          <p:cNvPr id="467" name="Line 5"/>
          <p:cNvSpPr/>
          <p:nvPr/>
        </p:nvSpPr>
        <p:spPr>
          <a:xfrm flipV="1">
            <a:off x="1222200" y="5392440"/>
            <a:ext cx="876240" cy="658800"/>
          </a:xfrm>
          <a:prstGeom prst="line">
            <a:avLst/>
          </a:prstGeom>
          <a:ln w="28440">
            <a:solidFill>
              <a:schemeClr val="tx1"/>
            </a:solidFill>
            <a:round/>
            <a:tailEnd len="med" type="triangle" w="med"/>
          </a:ln>
        </p:spPr>
      </p:sp>
      <p:sp>
        <p:nvSpPr>
          <p:cNvPr id="468" name="CustomShape 6"/>
          <p:cNvSpPr/>
          <p:nvPr/>
        </p:nvSpPr>
        <p:spPr>
          <a:xfrm>
            <a:off x="220680" y="5916600"/>
            <a:ext cx="144432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400" strike="noStrike">
                <a:solidFill>
                  <a:srgbClr val="0f57c1"/>
                </a:solidFill>
                <a:latin typeface="Tahoma"/>
              </a:rPr>
              <a:t>DCCT</a:t>
            </a:r>
            <a:endParaRPr/>
          </a:p>
        </p:txBody>
      </p:sp>
      <p:sp>
        <p:nvSpPr>
          <p:cNvPr id="469" name="Line 7"/>
          <p:cNvSpPr/>
          <p:nvPr/>
        </p:nvSpPr>
        <p:spPr>
          <a:xfrm>
            <a:off x="3230280" y="3832200"/>
            <a:ext cx="4881600" cy="158760"/>
          </a:xfrm>
          <a:prstGeom prst="line">
            <a:avLst/>
          </a:prstGeom>
          <a:ln w="9360">
            <a:solidFill>
              <a:srgbClr val="ff0066"/>
            </a:solidFill>
            <a:round/>
          </a:ln>
        </p:spPr>
      </p:sp>
      <p:sp>
        <p:nvSpPr>
          <p:cNvPr id="470" name="Line 8"/>
          <p:cNvSpPr/>
          <p:nvPr/>
        </p:nvSpPr>
        <p:spPr>
          <a:xfrm flipV="1">
            <a:off x="3176280" y="5229000"/>
            <a:ext cx="4946760" cy="419040"/>
          </a:xfrm>
          <a:prstGeom prst="line">
            <a:avLst/>
          </a:prstGeom>
          <a:ln w="9360">
            <a:solidFill>
              <a:srgbClr val="ff0066"/>
            </a:solidFill>
            <a:round/>
          </a:ln>
        </p:spPr>
      </p:sp>
      <p:sp>
        <p:nvSpPr>
          <p:cNvPr id="471" name="CustomShape 9"/>
          <p:cNvSpPr/>
          <p:nvPr/>
        </p:nvSpPr>
        <p:spPr>
          <a:xfrm>
            <a:off x="328680" y="3438360"/>
            <a:ext cx="2768400" cy="51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400" strike="noStrike">
                <a:solidFill>
                  <a:srgbClr val="0f57c1"/>
                </a:solidFill>
                <a:latin typeface="Tahoma"/>
              </a:rPr>
              <a:t>Exemplary realization at GSI</a:t>
            </a:r>
            <a:endParaRPr/>
          </a:p>
        </p:txBody>
      </p:sp>
      <p:sp>
        <p:nvSpPr>
          <p:cNvPr id="472" name="CustomShape 10"/>
          <p:cNvSpPr/>
          <p:nvPr/>
        </p:nvSpPr>
        <p:spPr>
          <a:xfrm>
            <a:off x="438120" y="6273720"/>
            <a:ext cx="8079840" cy="272880"/>
          </a:xfrm>
          <a:prstGeom prst="rect">
            <a:avLst/>
          </a:prstGeom>
          <a:noFill/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200" strike="noStrike">
                <a:solidFill>
                  <a:srgbClr val="000000"/>
                </a:solidFill>
                <a:latin typeface="Arial"/>
              </a:rPr>
              <a:t>FCT signal was amplified by 20 dB (miteq AM-1422) and digitized a 500 Ms/s ADC via ~100m HQ coax cable</a:t>
            </a:r>
            <a:endParaRPr/>
          </a:p>
        </p:txBody>
      </p:sp>
      <p:sp>
        <p:nvSpPr>
          <p:cNvPr id="473" name="TextShape 11"/>
          <p:cNvSpPr txBox="1"/>
          <p:nvPr/>
        </p:nvSpPr>
        <p:spPr>
          <a:xfrm>
            <a:off x="422640" y="2372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Ring FCT: Longitudinal Bunch Diagnostics</a:t>
            </a:r>
            <a:endParaRPr/>
          </a:p>
        </p:txBody>
      </p:sp>
      <p:sp>
        <p:nvSpPr>
          <p:cNvPr id="474" name="TextShape 12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F24D3203-82F0-4FBA-82E7-15FB781F348F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475" name="CustomShape 13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  <p:sp>
        <p:nvSpPr>
          <p:cNvPr id="476" name="CustomShape 14"/>
          <p:cNvSpPr/>
          <p:nvPr/>
        </p:nvSpPr>
        <p:spPr>
          <a:xfrm>
            <a:off x="347760" y="1194480"/>
            <a:ext cx="4021920" cy="51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Commercial Fast Current Transformer 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(Bergoz Instrumentation)</a:t>
            </a:r>
            <a:endParaRPr/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CustomShape 1"/>
          <p:cNvSpPr/>
          <p:nvPr/>
        </p:nvSpPr>
        <p:spPr>
          <a:xfrm>
            <a:off x="484560" y="1139400"/>
            <a:ext cx="24138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GB" strike="noStrike">
                <a:solidFill>
                  <a:srgbClr val="000000"/>
                </a:solidFill>
                <a:latin typeface="Arial"/>
              </a:rPr>
              <a:t>Scheme for FCT DAQ</a:t>
            </a:r>
            <a:endParaRPr/>
          </a:p>
        </p:txBody>
      </p:sp>
      <p:sp>
        <p:nvSpPr>
          <p:cNvPr id="478" name="CustomShape 2"/>
          <p:cNvSpPr/>
          <p:nvPr/>
        </p:nvSpPr>
        <p:spPr>
          <a:xfrm>
            <a:off x="177840" y="3133080"/>
            <a:ext cx="872280" cy="354600"/>
          </a:xfrm>
          <a:prstGeom prst="rect">
            <a:avLst/>
          </a:prstGeom>
          <a:solidFill>
            <a:srgbClr val="ffffff"/>
          </a:solidFill>
          <a:ln w="25560">
            <a:solidFill>
              <a:srgbClr val="8064a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Calibri"/>
              </a:rPr>
              <a:t>FCT detector</a:t>
            </a:r>
            <a:endParaRPr/>
          </a:p>
        </p:txBody>
      </p:sp>
      <p:sp>
        <p:nvSpPr>
          <p:cNvPr id="479" name="CustomShape 3"/>
          <p:cNvSpPr/>
          <p:nvPr/>
        </p:nvSpPr>
        <p:spPr>
          <a:xfrm>
            <a:off x="199080" y="1717560"/>
            <a:ext cx="596160" cy="360"/>
          </a:xfrm>
          <a:prstGeom prst="straightConnector1">
            <a:avLst/>
          </a:prstGeom>
          <a:noFill/>
          <a:ln w="38160">
            <a:solidFill>
              <a:srgbClr val="4a7ebb"/>
            </a:solidFill>
            <a:round/>
            <a:tailEnd len="lg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80" name="CustomShape 4"/>
          <p:cNvSpPr/>
          <p:nvPr/>
        </p:nvSpPr>
        <p:spPr>
          <a:xfrm>
            <a:off x="147960" y="1493280"/>
            <a:ext cx="75564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SIS timing</a:t>
            </a:r>
            <a:endParaRPr/>
          </a:p>
        </p:txBody>
      </p:sp>
      <p:sp>
        <p:nvSpPr>
          <p:cNvPr id="481" name="CustomShape 5"/>
          <p:cNvSpPr/>
          <p:nvPr/>
        </p:nvSpPr>
        <p:spPr>
          <a:xfrm>
            <a:off x="2732040" y="1524600"/>
            <a:ext cx="872280" cy="354600"/>
          </a:xfrm>
          <a:prstGeom prst="rect">
            <a:avLst/>
          </a:prstGeom>
          <a:solidFill>
            <a:srgbClr val="ffffff"/>
          </a:solidFill>
          <a:ln w="25560">
            <a:solidFill>
              <a:srgbClr val="8064a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Calibri"/>
              </a:rPr>
              <a:t>time gate</a:t>
            </a:r>
            <a:endParaRPr/>
          </a:p>
          <a:p>
            <a:pPr algn="ctr"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Calibri"/>
              </a:rPr>
              <a:t>generator</a:t>
            </a:r>
            <a:endParaRPr/>
          </a:p>
        </p:txBody>
      </p:sp>
      <p:sp>
        <p:nvSpPr>
          <p:cNvPr id="482" name="CustomShape 6"/>
          <p:cNvSpPr/>
          <p:nvPr/>
        </p:nvSpPr>
        <p:spPr>
          <a:xfrm>
            <a:off x="1943640" y="1702080"/>
            <a:ext cx="596160" cy="360"/>
          </a:xfrm>
          <a:prstGeom prst="straightConnector1">
            <a:avLst/>
          </a:prstGeom>
          <a:noFill/>
          <a:ln w="38160">
            <a:solidFill>
              <a:srgbClr val="4a7ebb"/>
            </a:solidFill>
            <a:round/>
            <a:tailEnd len="lg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83" name="CustomShape 7"/>
          <p:cNvSpPr/>
          <p:nvPr/>
        </p:nvSpPr>
        <p:spPr>
          <a:xfrm>
            <a:off x="893160" y="1540080"/>
            <a:ext cx="872280" cy="354600"/>
          </a:xfrm>
          <a:prstGeom prst="rect">
            <a:avLst/>
          </a:prstGeom>
          <a:solidFill>
            <a:srgbClr val="ffffff"/>
          </a:solidFill>
          <a:ln w="25560">
            <a:solidFill>
              <a:srgbClr val="8064a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SIS timing</a:t>
            </a:r>
            <a:endParaRPr/>
          </a:p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converter</a:t>
            </a:r>
            <a:endParaRPr/>
          </a:p>
        </p:txBody>
      </p:sp>
      <p:sp>
        <p:nvSpPr>
          <p:cNvPr id="484" name="CustomShape 8"/>
          <p:cNvSpPr/>
          <p:nvPr/>
        </p:nvSpPr>
        <p:spPr>
          <a:xfrm>
            <a:off x="87480" y="2077200"/>
            <a:ext cx="71316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digitized </a:t>
            </a:r>
            <a:endParaRPr/>
          </a:p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RF signal</a:t>
            </a:r>
            <a:endParaRPr/>
          </a:p>
        </p:txBody>
      </p:sp>
      <p:sp>
        <p:nvSpPr>
          <p:cNvPr id="485" name="CustomShape 9"/>
          <p:cNvSpPr/>
          <p:nvPr/>
        </p:nvSpPr>
        <p:spPr>
          <a:xfrm>
            <a:off x="177840" y="2469600"/>
            <a:ext cx="596160" cy="360"/>
          </a:xfrm>
          <a:prstGeom prst="straightConnector1">
            <a:avLst/>
          </a:prstGeom>
          <a:noFill/>
          <a:ln w="38160">
            <a:solidFill>
              <a:srgbClr val="4a7ebb"/>
            </a:solidFill>
            <a:round/>
            <a:tailEnd len="lg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86" name="CustomShape 10"/>
          <p:cNvSpPr/>
          <p:nvPr/>
        </p:nvSpPr>
        <p:spPr>
          <a:xfrm>
            <a:off x="2732040" y="2276280"/>
            <a:ext cx="872280" cy="354600"/>
          </a:xfrm>
          <a:prstGeom prst="rect">
            <a:avLst/>
          </a:prstGeom>
          <a:solidFill>
            <a:srgbClr val="ffffff"/>
          </a:solidFill>
          <a:ln w="25560">
            <a:solidFill>
              <a:srgbClr val="8064a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Calibri"/>
              </a:rPr>
              <a:t>comparator</a:t>
            </a:r>
            <a:endParaRPr/>
          </a:p>
        </p:txBody>
      </p:sp>
      <p:sp>
        <p:nvSpPr>
          <p:cNvPr id="487" name="CustomShape 11"/>
          <p:cNvSpPr/>
          <p:nvPr/>
        </p:nvSpPr>
        <p:spPr>
          <a:xfrm>
            <a:off x="893160" y="2265480"/>
            <a:ext cx="872280" cy="354600"/>
          </a:xfrm>
          <a:prstGeom prst="rect">
            <a:avLst/>
          </a:prstGeom>
          <a:solidFill>
            <a:srgbClr val="ffffff"/>
          </a:solidFill>
          <a:ln w="25560">
            <a:solidFill>
              <a:srgbClr val="8064a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rate divider</a:t>
            </a:r>
            <a:endParaRPr/>
          </a:p>
        </p:txBody>
      </p:sp>
      <p:sp>
        <p:nvSpPr>
          <p:cNvPr id="488" name="CustomShape 12"/>
          <p:cNvSpPr/>
          <p:nvPr/>
        </p:nvSpPr>
        <p:spPr>
          <a:xfrm>
            <a:off x="1896120" y="2469600"/>
            <a:ext cx="729000" cy="360"/>
          </a:xfrm>
          <a:prstGeom prst="straightConnector1">
            <a:avLst/>
          </a:prstGeom>
          <a:noFill/>
          <a:ln w="38160">
            <a:solidFill>
              <a:srgbClr val="4a7ebb"/>
            </a:solidFill>
            <a:round/>
            <a:tailEnd len="lg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89" name="CustomShape 13"/>
          <p:cNvSpPr/>
          <p:nvPr/>
        </p:nvSpPr>
        <p:spPr>
          <a:xfrm>
            <a:off x="1788120" y="2232360"/>
            <a:ext cx="93852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trigger pulses</a:t>
            </a:r>
            <a:endParaRPr/>
          </a:p>
        </p:txBody>
      </p:sp>
      <p:sp>
        <p:nvSpPr>
          <p:cNvPr id="490" name="CustomShape 14"/>
          <p:cNvSpPr/>
          <p:nvPr/>
        </p:nvSpPr>
        <p:spPr>
          <a:xfrm>
            <a:off x="3168360" y="1879560"/>
            <a:ext cx="360" cy="396360"/>
          </a:xfrm>
          <a:prstGeom prst="straightConnector1">
            <a:avLst/>
          </a:prstGeom>
          <a:noFill/>
          <a:ln w="38160">
            <a:solidFill>
              <a:srgbClr val="4a7ebb"/>
            </a:solidFill>
            <a:round/>
            <a:tailEnd len="lg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1" name="CustomShape 15"/>
          <p:cNvSpPr/>
          <p:nvPr/>
        </p:nvSpPr>
        <p:spPr>
          <a:xfrm>
            <a:off x="2742480" y="3133080"/>
            <a:ext cx="872280" cy="354600"/>
          </a:xfrm>
          <a:prstGeom prst="rect">
            <a:avLst/>
          </a:prstGeom>
          <a:solidFill>
            <a:srgbClr val="ffffff"/>
          </a:solidFill>
          <a:ln w="25560">
            <a:solidFill>
              <a:srgbClr val="8064a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Calibri"/>
              </a:rPr>
              <a:t>VME ADC</a:t>
            </a:r>
            <a:endParaRPr/>
          </a:p>
        </p:txBody>
      </p:sp>
      <p:sp>
        <p:nvSpPr>
          <p:cNvPr id="492" name="CustomShape 16"/>
          <p:cNvSpPr/>
          <p:nvPr/>
        </p:nvSpPr>
        <p:spPr>
          <a:xfrm>
            <a:off x="3168360" y="2631240"/>
            <a:ext cx="10080" cy="501480"/>
          </a:xfrm>
          <a:prstGeom prst="straightConnector1">
            <a:avLst/>
          </a:prstGeom>
          <a:noFill/>
          <a:ln w="38160">
            <a:solidFill>
              <a:srgbClr val="4a7ebb"/>
            </a:solidFill>
            <a:round/>
            <a:tailEnd len="lg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3" name="CustomShape 17"/>
          <p:cNvSpPr/>
          <p:nvPr/>
        </p:nvSpPr>
        <p:spPr>
          <a:xfrm>
            <a:off x="2664000" y="2774520"/>
            <a:ext cx="53784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trigger</a:t>
            </a:r>
            <a:endParaRPr/>
          </a:p>
        </p:txBody>
      </p:sp>
      <p:sp>
        <p:nvSpPr>
          <p:cNvPr id="494" name="CustomShape 18"/>
          <p:cNvSpPr/>
          <p:nvPr/>
        </p:nvSpPr>
        <p:spPr>
          <a:xfrm>
            <a:off x="1061280" y="3299760"/>
            <a:ext cx="1680840" cy="10440"/>
          </a:xfrm>
          <a:prstGeom prst="straightConnector1">
            <a:avLst/>
          </a:prstGeom>
          <a:noFill/>
          <a:ln w="38160">
            <a:solidFill>
              <a:srgbClr val="4a7ebb"/>
            </a:solidFill>
            <a:round/>
            <a:tailEnd len="lg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5" name="CustomShape 19"/>
          <p:cNvSpPr/>
          <p:nvPr/>
        </p:nvSpPr>
        <p:spPr>
          <a:xfrm>
            <a:off x="1770120" y="1487160"/>
            <a:ext cx="90216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single trigger</a:t>
            </a:r>
            <a:endParaRPr/>
          </a:p>
        </p:txBody>
      </p:sp>
      <p:sp>
        <p:nvSpPr>
          <p:cNvPr id="496" name="CustomShape 20"/>
          <p:cNvSpPr/>
          <p:nvPr/>
        </p:nvSpPr>
        <p:spPr>
          <a:xfrm flipV="1">
            <a:off x="3615120" y="2357280"/>
            <a:ext cx="1165680" cy="952200"/>
          </a:xfrm>
          <a:prstGeom prst="straightConnector1">
            <a:avLst/>
          </a:prstGeom>
          <a:noFill/>
          <a:ln w="38160">
            <a:solidFill>
              <a:srgbClr val="4a7ebb"/>
            </a:solidFill>
            <a:round/>
            <a:tailEnd len="lg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7" name="TextShape 21"/>
          <p:cNvSpPr txBox="1"/>
          <p:nvPr/>
        </p:nvSpPr>
        <p:spPr>
          <a:xfrm>
            <a:off x="89640" y="223200"/>
            <a:ext cx="9159840" cy="7617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Ring FCT: DAQ Developments</a:t>
            </a:r>
            <a:endParaRPr/>
          </a:p>
        </p:txBody>
      </p:sp>
      <p:sp>
        <p:nvSpPr>
          <p:cNvPr id="498" name="CustomShape 22"/>
          <p:cNvSpPr/>
          <p:nvPr/>
        </p:nvSpPr>
        <p:spPr>
          <a:xfrm>
            <a:off x="4377240" y="3488040"/>
            <a:ext cx="45396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GB" sz="1600" strike="noStrike">
                <a:solidFill>
                  <a:srgbClr val="000000"/>
                </a:solidFill>
                <a:latin typeface="Arial"/>
              </a:rPr>
              <a:t>Measurement of 4 bunch acceleration in SIS 18</a:t>
            </a:r>
            <a:endParaRPr/>
          </a:p>
        </p:txBody>
      </p:sp>
      <p:pic>
        <p:nvPicPr>
          <p:cNvPr id="499" name="Picture 2" descr=""/>
          <p:cNvPicPr/>
          <p:nvPr/>
        </p:nvPicPr>
        <p:blipFill>
          <a:blip r:embed="rId1"/>
          <a:stretch/>
        </p:blipFill>
        <p:spPr>
          <a:xfrm>
            <a:off x="4780800" y="1195560"/>
            <a:ext cx="3719160" cy="2324520"/>
          </a:xfrm>
          <a:prstGeom prst="rect">
            <a:avLst/>
          </a:prstGeom>
          <a:ln>
            <a:noFill/>
          </a:ln>
        </p:spPr>
      </p:pic>
      <p:pic>
        <p:nvPicPr>
          <p:cNvPr id="500" name="Picture 3" descr=""/>
          <p:cNvPicPr/>
          <p:nvPr/>
        </p:nvPicPr>
        <p:blipFill>
          <a:blip r:embed="rId2"/>
          <a:stretch/>
        </p:blipFill>
        <p:spPr>
          <a:xfrm>
            <a:off x="213840" y="4196880"/>
            <a:ext cx="2888280" cy="2220120"/>
          </a:xfrm>
          <a:prstGeom prst="rect">
            <a:avLst/>
          </a:prstGeom>
          <a:ln>
            <a:noFill/>
          </a:ln>
        </p:spPr>
      </p:pic>
      <p:sp>
        <p:nvSpPr>
          <p:cNvPr id="501" name="CustomShape 23"/>
          <p:cNvSpPr/>
          <p:nvPr/>
        </p:nvSpPr>
        <p:spPr>
          <a:xfrm>
            <a:off x="117000" y="3673800"/>
            <a:ext cx="308196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GB" sz="1400" strike="noStrike">
                <a:solidFill>
                  <a:srgbClr val="002060"/>
                </a:solidFill>
                <a:latin typeface="Arial"/>
              </a:rPr>
              <a:t>Development of online tomography</a:t>
            </a:r>
            <a:endParaRPr/>
          </a:p>
          <a:p>
            <a:pPr algn="ctr">
              <a:lnSpc>
                <a:spcPct val="100000"/>
              </a:lnSpc>
            </a:pPr>
            <a:r>
              <a:rPr lang="en-GB" sz="1400" strike="noStrike">
                <a:solidFill>
                  <a:srgbClr val="002060"/>
                </a:solidFill>
                <a:latin typeface="Arial"/>
              </a:rPr>
              <a:t> </a:t>
            </a:r>
            <a:r>
              <a:rPr lang="en-GB" sz="1400" strike="noStrike">
                <a:solidFill>
                  <a:srgbClr val="002060"/>
                </a:solidFill>
                <a:latin typeface="Arial"/>
              </a:rPr>
              <a:t>and tests with beam in SIS18 </a:t>
            </a:r>
            <a:endParaRPr/>
          </a:p>
        </p:txBody>
      </p:sp>
      <p:sp>
        <p:nvSpPr>
          <p:cNvPr id="502" name="TextShape 24"/>
          <p:cNvSpPr txBox="1"/>
          <p:nvPr/>
        </p:nvSpPr>
        <p:spPr>
          <a:xfrm>
            <a:off x="4173840" y="3884400"/>
            <a:ext cx="4835880" cy="7736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lang="de-DE" sz="1400" strike="noStrike">
                <a:solidFill>
                  <a:srgbClr val="333333"/>
                </a:solidFill>
                <a:latin typeface="Arial"/>
              </a:rPr>
              <a:t>Main FCT application: </a:t>
            </a:r>
            <a:r>
              <a:rPr b="1" lang="de-DE" sz="1400" strike="noStrike">
                <a:solidFill>
                  <a:srgbClr val="ff0000"/>
                </a:solidFill>
                <a:latin typeface="Arial"/>
              </a:rPr>
              <a:t>bunch dynamics during RF manipulations</a:t>
            </a:r>
            <a:r>
              <a:rPr lang="de-DE" sz="1400" strike="noStrike">
                <a:solidFill>
                  <a:srgbClr val="333333"/>
                </a:solidFill>
                <a:latin typeface="Arial"/>
              </a:rPr>
              <a:t>. Example: SIS18 beam measurements using 8 bit LeCroy oscilloscope</a:t>
            </a:r>
            <a:endParaRPr/>
          </a:p>
        </p:txBody>
      </p:sp>
      <p:sp>
        <p:nvSpPr>
          <p:cNvPr id="503" name="CustomShape 25"/>
          <p:cNvSpPr/>
          <p:nvPr/>
        </p:nvSpPr>
        <p:spPr>
          <a:xfrm>
            <a:off x="4012920" y="6292440"/>
            <a:ext cx="215460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RF capture at top energy</a:t>
            </a:r>
            <a:endParaRPr/>
          </a:p>
        </p:txBody>
      </p:sp>
      <p:sp>
        <p:nvSpPr>
          <p:cNvPr id="504" name="CustomShape 26"/>
          <p:cNvSpPr/>
          <p:nvPr/>
        </p:nvSpPr>
        <p:spPr>
          <a:xfrm>
            <a:off x="6313320" y="6299640"/>
            <a:ext cx="268200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Fast compression at top energy</a:t>
            </a:r>
            <a:endParaRPr/>
          </a:p>
        </p:txBody>
      </p:sp>
      <p:sp>
        <p:nvSpPr>
          <p:cNvPr id="505" name="TextShape 27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647AEEA2-54A2-4185-B2EF-56071DE23051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506" name="CustomShape 28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  <p:sp>
        <p:nvSpPr>
          <p:cNvPr id="507" name="CustomShape 29"/>
          <p:cNvSpPr/>
          <p:nvPr/>
        </p:nvSpPr>
        <p:spPr>
          <a:xfrm>
            <a:off x="3158640" y="4257000"/>
            <a:ext cx="1057320" cy="6393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Arial"/>
              </a:rPr>
              <a:t>Courtesy of:</a:t>
            </a:r>
            <a:endParaRPr/>
          </a:p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Arial"/>
              </a:rPr>
              <a:t>O. Chorniy, H. Bräuning</a:t>
            </a:r>
            <a:endParaRPr/>
          </a:p>
        </p:txBody>
      </p:sp>
      <p:pic>
        <p:nvPicPr>
          <p:cNvPr id="508" name="" descr=""/>
          <p:cNvPicPr/>
          <p:nvPr/>
        </p:nvPicPr>
        <p:blipFill>
          <a:blip r:embed="rId3"/>
          <a:stretch/>
        </p:blipFill>
        <p:spPr>
          <a:xfrm>
            <a:off x="6578640" y="4508640"/>
            <a:ext cx="2502000" cy="1930320"/>
          </a:xfrm>
          <a:prstGeom prst="rect">
            <a:avLst/>
          </a:prstGeom>
          <a:ln>
            <a:noFill/>
          </a:ln>
        </p:spPr>
      </p:pic>
      <p:pic>
        <p:nvPicPr>
          <p:cNvPr id="509" name="" descr=""/>
          <p:cNvPicPr/>
          <p:nvPr/>
        </p:nvPicPr>
        <p:blipFill>
          <a:blip r:embed="rId4"/>
          <a:stretch/>
        </p:blipFill>
        <p:spPr>
          <a:xfrm>
            <a:off x="3860640" y="4470480"/>
            <a:ext cx="2349360" cy="1981080"/>
          </a:xfrm>
          <a:prstGeom prst="rect">
            <a:avLst/>
          </a:prstGeom>
          <a:ln>
            <a:noFill/>
          </a:ln>
        </p:spPr>
      </p:pic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TextShape 1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Particle Detector Combination – PDC </a:t>
            </a:r>
            <a:endParaRPr/>
          </a:p>
        </p:txBody>
      </p:sp>
      <p:sp>
        <p:nvSpPr>
          <p:cNvPr id="511" name="CustomShape 2"/>
          <p:cNvSpPr/>
          <p:nvPr/>
        </p:nvSpPr>
        <p:spPr>
          <a:xfrm>
            <a:off x="4176000" y="1200600"/>
            <a:ext cx="357768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400" strike="noStrike">
                <a:solidFill>
                  <a:srgbClr val="000000"/>
                </a:solidFill>
                <a:latin typeface="Arial"/>
              </a:rPr>
              <a:t>Contract situation:</a:t>
            </a:r>
            <a:endParaRPr/>
          </a:p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DAQ:  Slovenian InKind (signed)</a:t>
            </a:r>
            <a:endParaRPr/>
          </a:p>
        </p:txBody>
      </p:sp>
      <p:sp>
        <p:nvSpPr>
          <p:cNvPr id="512" name="CustomShape 3"/>
          <p:cNvSpPr/>
          <p:nvPr/>
        </p:nvSpPr>
        <p:spPr>
          <a:xfrm>
            <a:off x="144720" y="1262160"/>
            <a:ext cx="3767040" cy="17953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combination of plastic scintillator &amp; secondary electron emission monitor</a:t>
            </a:r>
            <a:endParaRPr/>
          </a:p>
          <a:p>
            <a:pPr>
              <a:lnSpc>
                <a:spcPct val="100000"/>
              </a:lnSpc>
            </a:pPr>
            <a:r>
              <a:rPr b="1" lang="en-GB" sz="1400" strike="noStrike">
                <a:solidFill>
                  <a:srgbClr val="000000"/>
                </a:solidFill>
                <a:latin typeface="Arial"/>
              </a:rPr>
              <a:t>Goal: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- beam intensities and transmission 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  measurements for slow extracted beams</a:t>
            </a:r>
            <a:endParaRPr/>
          </a:p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- typical measurement ranges: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	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scintillator: 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en-GB" sz="1400" strike="noStrike">
                <a:solidFill>
                  <a:srgbClr val="ff0000"/>
                </a:solidFill>
                <a:latin typeface="Arial"/>
              </a:rPr>
              <a:t>100 – 1E6 particles/s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	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SEM: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en-GB" sz="1400" strike="noStrike">
                <a:solidFill>
                  <a:srgbClr val="ff0000"/>
                </a:solidFill>
                <a:latin typeface="Arial"/>
              </a:rPr>
              <a:t>1E5 – 1E11 particles/s</a:t>
            </a:r>
            <a:endParaRPr/>
          </a:p>
        </p:txBody>
      </p:sp>
      <p:sp>
        <p:nvSpPr>
          <p:cNvPr id="513" name="CustomShape 4"/>
          <p:cNvSpPr/>
          <p:nvPr/>
        </p:nvSpPr>
        <p:spPr>
          <a:xfrm>
            <a:off x="160200" y="3619080"/>
            <a:ext cx="284508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400" strike="noStrike">
                <a:solidFill>
                  <a:srgbClr val="000000"/>
                </a:solidFill>
                <a:latin typeface="Arial"/>
              </a:rPr>
              <a:t>Prototype:</a:t>
            </a:r>
            <a:endParaRPr/>
          </a:p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Mechanics, Electronics, detector, DAQ are currently to be finalized, build and partly tested with beam</a:t>
            </a:r>
            <a:endParaRPr/>
          </a:p>
        </p:txBody>
      </p:sp>
      <p:sp>
        <p:nvSpPr>
          <p:cNvPr id="514" name="CustomShape 5"/>
          <p:cNvSpPr/>
          <p:nvPr/>
        </p:nvSpPr>
        <p:spPr>
          <a:xfrm>
            <a:off x="5046120" y="4731480"/>
            <a:ext cx="3985560" cy="1581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400" strike="noStrike">
                <a:solidFill>
                  <a:srgbClr val="000000"/>
                </a:solidFill>
                <a:latin typeface="Arial"/>
              </a:rPr>
              <a:t>Contract situation:</a:t>
            </a:r>
            <a:endParaRPr/>
          </a:p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Detector, Mechanics, DAQ, HV, Long Cables, 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Detector Gas:  GSI InKind (signed)</a:t>
            </a:r>
            <a:endParaRPr/>
          </a:p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Pneumatic Drive and Control: Slovenian InKind (signed)</a:t>
            </a:r>
            <a:endParaRPr/>
          </a:p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Vacuum Chambers: India InKind (in preparation)</a:t>
            </a:r>
            <a:endParaRPr/>
          </a:p>
        </p:txBody>
      </p:sp>
      <p:pic>
        <p:nvPicPr>
          <p:cNvPr id="515" name="Picture 4" descr=""/>
          <p:cNvPicPr/>
          <p:nvPr/>
        </p:nvPicPr>
        <p:blipFill>
          <a:blip r:embed="rId1"/>
          <a:stretch/>
        </p:blipFill>
        <p:spPr>
          <a:xfrm>
            <a:off x="3119760" y="3619080"/>
            <a:ext cx="1991880" cy="2969640"/>
          </a:xfrm>
          <a:prstGeom prst="rect">
            <a:avLst/>
          </a:prstGeom>
          <a:ln>
            <a:noFill/>
          </a:ln>
        </p:spPr>
      </p:pic>
      <p:pic>
        <p:nvPicPr>
          <p:cNvPr id="516" name="Picture 6" descr=""/>
          <p:cNvPicPr/>
          <p:nvPr/>
        </p:nvPicPr>
        <p:blipFill>
          <a:blip r:embed="rId2"/>
          <a:stretch/>
        </p:blipFill>
        <p:spPr>
          <a:xfrm>
            <a:off x="5389920" y="1767240"/>
            <a:ext cx="3641400" cy="2476800"/>
          </a:xfrm>
          <a:prstGeom prst="rect">
            <a:avLst/>
          </a:prstGeom>
          <a:ln>
            <a:noFill/>
          </a:ln>
        </p:spPr>
      </p:pic>
      <p:sp>
        <p:nvSpPr>
          <p:cNvPr id="517" name="CustomShape 6"/>
          <p:cNvSpPr/>
          <p:nvPr/>
        </p:nvSpPr>
        <p:spPr>
          <a:xfrm>
            <a:off x="4176000" y="2181240"/>
            <a:ext cx="1240920" cy="580680"/>
          </a:xfrm>
          <a:prstGeom prst="borderCallout2">
            <a:avLst>
              <a:gd name="adj1" fmla="val 50718"/>
              <a:gd name="adj2" fmla="val 99831"/>
              <a:gd name="adj3" fmla="val 110553"/>
              <a:gd name="adj4" fmla="val 150679"/>
              <a:gd name="adj5" fmla="val 175816"/>
              <a:gd name="adj6" fmla="val 246860"/>
            </a:avLst>
          </a:prstGeom>
          <a:solidFill>
            <a:srgbClr val="fdbb63"/>
          </a:solidFill>
          <a:ln>
            <a:solidFill>
              <a:srgbClr val="ff0000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lang="en-GB" strike="noStrike">
                <a:solidFill>
                  <a:srgbClr val="ffffff"/>
                </a:solidFill>
                <a:latin typeface="Arial"/>
              </a:rPr>
              <a:t>scintillator signal</a:t>
            </a:r>
            <a:endParaRPr/>
          </a:p>
        </p:txBody>
      </p:sp>
      <p:sp>
        <p:nvSpPr>
          <p:cNvPr id="518" name="TextShape 7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F0E72ADA-CE7C-4BF1-8303-EBF8C984449D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519" name="CustomShape 8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TextShape 1"/>
          <p:cNvSpPr txBox="1"/>
          <p:nvPr/>
        </p:nvSpPr>
        <p:spPr>
          <a:xfrm>
            <a:off x="422640" y="27000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PDC – Technical Specs</a:t>
            </a:r>
            <a:endParaRPr/>
          </a:p>
        </p:txBody>
      </p:sp>
      <p:pic>
        <p:nvPicPr>
          <p:cNvPr id="521" name="Picture 2" descr=""/>
          <p:cNvPicPr/>
          <p:nvPr/>
        </p:nvPicPr>
        <p:blipFill>
          <a:blip r:embed="rId1"/>
          <a:stretch/>
        </p:blipFill>
        <p:spPr>
          <a:xfrm>
            <a:off x="422640" y="1266840"/>
            <a:ext cx="5528880" cy="2528280"/>
          </a:xfrm>
          <a:prstGeom prst="rect">
            <a:avLst/>
          </a:prstGeom>
          <a:ln>
            <a:noFill/>
          </a:ln>
        </p:spPr>
      </p:pic>
      <p:pic>
        <p:nvPicPr>
          <p:cNvPr id="522" name="Picture 3" descr=""/>
          <p:cNvPicPr/>
          <p:nvPr/>
        </p:nvPicPr>
        <p:blipFill>
          <a:blip r:embed="rId2"/>
          <a:stretch/>
        </p:blipFill>
        <p:spPr>
          <a:xfrm>
            <a:off x="469440" y="3771000"/>
            <a:ext cx="5466240" cy="2610360"/>
          </a:xfrm>
          <a:prstGeom prst="rect">
            <a:avLst/>
          </a:prstGeom>
          <a:ln>
            <a:noFill/>
          </a:ln>
        </p:spPr>
      </p:pic>
      <p:pic>
        <p:nvPicPr>
          <p:cNvPr id="523" name="Picture 4" descr=""/>
          <p:cNvPicPr/>
          <p:nvPr/>
        </p:nvPicPr>
        <p:blipFill>
          <a:blip r:embed="rId3"/>
          <a:stretch/>
        </p:blipFill>
        <p:spPr>
          <a:xfrm>
            <a:off x="6095880" y="1266840"/>
            <a:ext cx="3009240" cy="1733040"/>
          </a:xfrm>
          <a:prstGeom prst="rect">
            <a:avLst/>
          </a:prstGeom>
          <a:ln>
            <a:noFill/>
          </a:ln>
        </p:spPr>
      </p:pic>
      <p:pic>
        <p:nvPicPr>
          <p:cNvPr id="524" name="Picture 5" descr=""/>
          <p:cNvPicPr/>
          <p:nvPr/>
        </p:nvPicPr>
        <p:blipFill>
          <a:blip r:embed="rId4"/>
          <a:stretch/>
        </p:blipFill>
        <p:spPr>
          <a:xfrm>
            <a:off x="6095880" y="3905280"/>
            <a:ext cx="3009240" cy="1987560"/>
          </a:xfrm>
          <a:prstGeom prst="rect">
            <a:avLst/>
          </a:prstGeom>
          <a:ln>
            <a:noFill/>
          </a:ln>
        </p:spPr>
      </p:pic>
      <p:sp>
        <p:nvSpPr>
          <p:cNvPr id="525" name="TextShape 2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8F0C364F-8E30-4071-A813-85EF6D10009D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526" name="CustomShape 3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Shape 1"/>
          <p:cNvSpPr txBox="1"/>
          <p:nvPr/>
        </p:nvSpPr>
        <p:spPr>
          <a:xfrm>
            <a:off x="457200" y="240120"/>
            <a:ext cx="6242040" cy="8071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The BI-Mission</a:t>
            </a:r>
            <a:endParaRPr/>
          </a:p>
        </p:txBody>
      </p:sp>
      <p:sp>
        <p:nvSpPr>
          <p:cNvPr id="195" name="TextShape 2"/>
          <p:cNvSpPr txBox="1"/>
          <p:nvPr/>
        </p:nvSpPr>
        <p:spPr>
          <a:xfrm>
            <a:off x="422640" y="1397160"/>
            <a:ext cx="8521200" cy="54388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b="1" i="1" lang="de-DE" sz="2400" strike="noStrike">
                <a:solidFill>
                  <a:srgbClr val="0070c0"/>
                </a:solidFill>
                <a:latin typeface="Arial"/>
              </a:rPr>
              <a:t>Supply operations team with all necessary beam parameters for routine operation and first-level troubleshooting</a:t>
            </a:r>
            <a:endParaRPr/>
          </a:p>
          <a:p>
            <a:pPr lvl="1">
              <a:lnSpc>
                <a:spcPct val="100000"/>
              </a:lnSpc>
              <a:buFont typeface="Wingdings" charset="2"/>
              <a:buChar char=""/>
            </a:pPr>
            <a:r>
              <a:rPr b="1" lang="de-DE" sz="2000" strike="noStrike">
                <a:solidFill>
                  <a:srgbClr val="0070c0"/>
                </a:solidFill>
                <a:latin typeface="Arial"/>
              </a:rPr>
              <a:t>machine commissioning </a:t>
            </a:r>
            <a:r>
              <a:rPr lang="de-DE" sz="2000" strike="noStrike">
                <a:solidFill>
                  <a:srgbClr val="000000"/>
                </a:solidFill>
                <a:latin typeface="Arial"/>
              </a:rPr>
              <a:t>treated as </a:t>
            </a:r>
            <a:r>
              <a:rPr b="1" lang="de-DE" sz="2000" strike="noStrike">
                <a:solidFill>
                  <a:srgbClr val="0070c0"/>
                </a:solidFill>
                <a:latin typeface="Arial"/>
              </a:rPr>
              <a:t>separate</a:t>
            </a:r>
            <a:r>
              <a:rPr lang="de-DE" sz="2000" strike="noStrike">
                <a:solidFill>
                  <a:srgbClr val="0070c0"/>
                </a:solidFill>
                <a:latin typeface="Arial"/>
              </a:rPr>
              <a:t> </a:t>
            </a:r>
            <a:r>
              <a:rPr b="1" lang="de-DE" sz="2000" strike="noStrike">
                <a:solidFill>
                  <a:srgbClr val="0070c0"/>
                </a:solidFill>
                <a:latin typeface="Arial"/>
              </a:rPr>
              <a:t>project phase</a:t>
            </a:r>
            <a:endParaRPr/>
          </a:p>
          <a:p>
            <a:pPr lvl="1">
              <a:lnSpc>
                <a:spcPct val="100000"/>
              </a:lnSpc>
              <a:buFont typeface="Wingdings" charset="2"/>
              <a:buChar char=""/>
            </a:pPr>
            <a:r>
              <a:rPr lang="de-DE" sz="2000" strike="noStrike">
                <a:solidFill>
                  <a:srgbClr val="333333"/>
                </a:solidFill>
                <a:latin typeface="Arial"/>
              </a:rPr>
              <a:t>quite a few </a:t>
            </a:r>
            <a:r>
              <a:rPr lang="de-DE" sz="2000" strike="noStrike">
                <a:solidFill>
                  <a:srgbClr val="0070c0"/>
                </a:solidFill>
                <a:latin typeface="Arial"/>
              </a:rPr>
              <a:t>‚</a:t>
            </a:r>
            <a:r>
              <a:rPr b="1" lang="de-DE" sz="2000" strike="noStrike">
                <a:solidFill>
                  <a:srgbClr val="0070c0"/>
                </a:solidFill>
                <a:latin typeface="Arial"/>
              </a:rPr>
              <a:t>expert systems</a:t>
            </a:r>
            <a:r>
              <a:rPr lang="de-DE" sz="2000" strike="noStrike">
                <a:solidFill>
                  <a:srgbClr val="333333"/>
                </a:solidFill>
                <a:latin typeface="Arial"/>
              </a:rPr>
              <a:t>‘, presently for specialists only....</a:t>
            </a:r>
            <a:r>
              <a:rPr lang="de-DE" sz="1050" strike="noStrike">
                <a:solidFill>
                  <a:srgbClr val="333333"/>
                </a:solidFill>
                <a:latin typeface="Arial"/>
              </a:rPr>
              <a:t>
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z="2000" strike="noStrike" u="sng">
                <a:solidFill>
                  <a:srgbClr val="0070c0"/>
                </a:solidFill>
                <a:latin typeface="Arial"/>
              </a:rPr>
              <a:t>New BI tasks </a:t>
            </a:r>
            <a:r>
              <a:rPr lang="de-DE" sz="2000" strike="noStrike" u="sng">
                <a:solidFill>
                  <a:srgbClr val="333333"/>
                </a:solidFill>
                <a:latin typeface="Arial"/>
              </a:rPr>
              <a:t>/ responsibilities at FAIR (taken from CSCO):</a:t>
            </a:r>
            <a:endParaRPr/>
          </a:p>
          <a:p>
            <a:pPr lvl="1">
              <a:lnSpc>
                <a:spcPct val="100000"/>
              </a:lnSpc>
              <a:buFont typeface="Wingdings" charset="2"/>
              <a:buChar char=""/>
            </a:pPr>
            <a:r>
              <a:rPr lang="de-DE" strike="noStrike">
                <a:solidFill>
                  <a:srgbClr val="333333"/>
                </a:solidFill>
                <a:latin typeface="Arial"/>
              </a:rPr>
              <a:t>Front-end controllers (FEC) for beam instrumentation </a:t>
            </a:r>
            <a:endParaRPr/>
          </a:p>
          <a:p>
            <a:pPr lvl="1">
              <a:lnSpc>
                <a:spcPct val="100000"/>
              </a:lnSpc>
              <a:buFont typeface="Wingdings" charset="2"/>
              <a:buChar char=""/>
            </a:pPr>
            <a:r>
              <a:rPr lang="de-DE" strike="noStrike">
                <a:solidFill>
                  <a:srgbClr val="333333"/>
                </a:solidFill>
                <a:latin typeface="Arial"/>
              </a:rPr>
              <a:t>related FEC software</a:t>
            </a:r>
            <a:endParaRPr/>
          </a:p>
          <a:p>
            <a:pPr lvl="1">
              <a:lnSpc>
                <a:spcPct val="100000"/>
              </a:lnSpc>
              <a:buFont typeface="Wingdings" charset="2"/>
              <a:buChar char=""/>
            </a:pPr>
            <a:r>
              <a:rPr lang="de-DE" strike="noStrike">
                <a:solidFill>
                  <a:srgbClr val="333333"/>
                </a:solidFill>
                <a:latin typeface="Arial"/>
              </a:rPr>
              <a:t>ALL BI-related electronics at beamlines</a:t>
            </a:r>
            <a:endParaRPr/>
          </a:p>
          <a:p>
            <a:pPr lvl="1">
              <a:lnSpc>
                <a:spcPct val="100000"/>
              </a:lnSpc>
              <a:buFont typeface="Wingdings" charset="2"/>
              <a:buChar char=""/>
            </a:pPr>
            <a:r>
              <a:rPr lang="de-DE" strike="noStrike">
                <a:solidFill>
                  <a:srgbClr val="333333"/>
                </a:solidFill>
                <a:latin typeface="Arial"/>
              </a:rPr>
              <a:t>fieldbus for diagnostics, i.e. PROFINET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z="2000" strike="noStrike" u="sng">
                <a:solidFill>
                  <a:srgbClr val="0070c0"/>
                </a:solidFill>
                <a:latin typeface="Arial"/>
              </a:rPr>
              <a:t>Former BI tasks </a:t>
            </a:r>
            <a:r>
              <a:rPr lang="de-DE" sz="2000" strike="noStrike" u="sng">
                <a:solidFill>
                  <a:srgbClr val="333333"/>
                </a:solidFill>
                <a:latin typeface="Arial"/>
              </a:rPr>
              <a:t>given to CSCO: </a:t>
            </a:r>
            <a:endParaRPr/>
          </a:p>
          <a:p>
            <a:pPr lvl="1">
              <a:lnSpc>
                <a:spcPct val="100000"/>
              </a:lnSpc>
              <a:buFont typeface="Wingdings" charset="2"/>
              <a:buChar char=""/>
            </a:pPr>
            <a:r>
              <a:rPr lang="de-DE" strike="noStrike">
                <a:solidFill>
                  <a:srgbClr val="333333"/>
                </a:solidFill>
                <a:latin typeface="Arial"/>
              </a:rPr>
              <a:t>interlock system</a:t>
            </a:r>
            <a:endParaRPr/>
          </a:p>
          <a:p>
            <a:pPr lvl="1">
              <a:lnSpc>
                <a:spcPct val="100000"/>
              </a:lnSpc>
              <a:buFont typeface="Wingdings" charset="2"/>
              <a:buChar char=""/>
            </a:pPr>
            <a:r>
              <a:rPr lang="de-DE" strike="noStrike">
                <a:solidFill>
                  <a:srgbClr val="333333"/>
                </a:solidFill>
                <a:latin typeface="Arial"/>
              </a:rPr>
              <a:t>stepper motor control</a:t>
            </a:r>
            <a:endParaRPr/>
          </a:p>
          <a:p>
            <a:endParaRPr/>
          </a:p>
        </p:txBody>
      </p:sp>
      <p:sp>
        <p:nvSpPr>
          <p:cNvPr id="196" name="TextShape 3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98157251-6CB6-4B51-838E-9B0D43FBE019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197" name="CustomShape 4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TextShape 1"/>
          <p:cNvSpPr txBox="1"/>
          <p:nvPr/>
        </p:nvSpPr>
        <p:spPr>
          <a:xfrm>
            <a:off x="422640" y="27000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Ionization Chamber (MWPC/IC)</a:t>
            </a:r>
            <a:endParaRPr/>
          </a:p>
        </p:txBody>
      </p:sp>
      <p:pic>
        <p:nvPicPr>
          <p:cNvPr id="528" name="Picture 10" descr=""/>
          <p:cNvPicPr/>
          <p:nvPr/>
        </p:nvPicPr>
        <p:blipFill>
          <a:blip r:embed="rId1">
            <a:lum contrast="6000"/>
          </a:blip>
          <a:srcRect l="0" t="7554" r="0" b="0"/>
          <a:stretch/>
        </p:blipFill>
        <p:spPr>
          <a:xfrm>
            <a:off x="2932920" y="3784680"/>
            <a:ext cx="4435200" cy="2460960"/>
          </a:xfrm>
          <a:prstGeom prst="rect">
            <a:avLst/>
          </a:prstGeom>
          <a:ln>
            <a:noFill/>
          </a:ln>
        </p:spPr>
      </p:pic>
      <p:sp>
        <p:nvSpPr>
          <p:cNvPr id="529" name="CustomShape 2"/>
          <p:cNvSpPr/>
          <p:nvPr/>
        </p:nvSpPr>
        <p:spPr>
          <a:xfrm>
            <a:off x="6503400" y="1321200"/>
            <a:ext cx="264024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z="2000" strike="noStrike">
                <a:solidFill>
                  <a:srgbClr val="000000"/>
                </a:solidFill>
                <a:latin typeface="Arial"/>
              </a:rPr>
              <a:t>MWPC: Multi-wire </a:t>
            </a:r>
            <a:r>
              <a:rPr lang="en-GB" sz="20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2000" strike="noStrike">
                <a:solidFill>
                  <a:srgbClr val="000000"/>
                </a:solidFill>
                <a:latin typeface="Arial"/>
              </a:rPr>
              <a:t>proportional chamber</a:t>
            </a:r>
            <a:endParaRPr/>
          </a:p>
        </p:txBody>
      </p:sp>
      <p:sp>
        <p:nvSpPr>
          <p:cNvPr id="530" name="CustomShape 3"/>
          <p:cNvSpPr/>
          <p:nvPr/>
        </p:nvSpPr>
        <p:spPr>
          <a:xfrm>
            <a:off x="6881400" y="2124000"/>
            <a:ext cx="2006280" cy="364680"/>
          </a:xfrm>
          <a:prstGeom prst="rect">
            <a:avLst/>
          </a:prstGeom>
          <a:noFill/>
          <a:ln w="1260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trike="noStrike">
                <a:solidFill>
                  <a:srgbClr val="000000"/>
                </a:solidFill>
                <a:latin typeface="Arial"/>
              </a:rPr>
              <a:t>Beam profile</a:t>
            </a:r>
            <a:endParaRPr/>
          </a:p>
        </p:txBody>
      </p:sp>
      <p:pic>
        <p:nvPicPr>
          <p:cNvPr id="531" name="Picture 8" descr=""/>
          <p:cNvPicPr/>
          <p:nvPr/>
        </p:nvPicPr>
        <p:blipFill>
          <a:blip r:embed="rId2">
            <a:lum bright="6000"/>
          </a:blip>
          <a:srcRect l="446141" t="0" r="428960" b="-798212"/>
          <a:stretch/>
        </p:blipFill>
        <p:spPr>
          <a:xfrm>
            <a:off x="6867000" y="2508120"/>
            <a:ext cx="2025360" cy="2723760"/>
          </a:xfrm>
          <a:prstGeom prst="rect">
            <a:avLst/>
          </a:prstGeom>
          <a:ln>
            <a:noFill/>
          </a:ln>
        </p:spPr>
      </p:pic>
      <p:sp>
        <p:nvSpPr>
          <p:cNvPr id="532" name="CustomShape 4"/>
          <p:cNvSpPr/>
          <p:nvPr/>
        </p:nvSpPr>
        <p:spPr>
          <a:xfrm>
            <a:off x="258840" y="2058480"/>
            <a:ext cx="1999800" cy="364680"/>
          </a:xfrm>
          <a:prstGeom prst="rect">
            <a:avLst/>
          </a:prstGeom>
          <a:noFill/>
          <a:ln w="1260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trike="noStrike">
                <a:solidFill>
                  <a:srgbClr val="000000"/>
                </a:solidFill>
                <a:latin typeface="Arial"/>
              </a:rPr>
              <a:t>Beam intensity</a:t>
            </a:r>
            <a:endParaRPr/>
          </a:p>
        </p:txBody>
      </p:sp>
      <p:pic>
        <p:nvPicPr>
          <p:cNvPr id="533" name="Picture 9" descr=""/>
          <p:cNvPicPr/>
          <p:nvPr/>
        </p:nvPicPr>
        <p:blipFill>
          <a:blip r:embed="rId3"/>
          <a:stretch/>
        </p:blipFill>
        <p:spPr>
          <a:xfrm>
            <a:off x="257040" y="2440800"/>
            <a:ext cx="2015640" cy="2687400"/>
          </a:xfrm>
          <a:prstGeom prst="rect">
            <a:avLst/>
          </a:prstGeom>
          <a:ln>
            <a:noFill/>
          </a:ln>
        </p:spPr>
      </p:pic>
      <p:sp>
        <p:nvSpPr>
          <p:cNvPr id="534" name="CustomShape 5"/>
          <p:cNvSpPr/>
          <p:nvPr/>
        </p:nvSpPr>
        <p:spPr>
          <a:xfrm>
            <a:off x="216000" y="1282680"/>
            <a:ext cx="225072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z="2000" strike="noStrike">
                <a:solidFill>
                  <a:srgbClr val="000000"/>
                </a:solidFill>
                <a:latin typeface="Arial"/>
              </a:rPr>
              <a:t>IC: Ionization </a:t>
            </a:r>
            <a:r>
              <a:rPr lang="en-GB" sz="20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2000" strike="noStrike">
                <a:solidFill>
                  <a:srgbClr val="000000"/>
                </a:solidFill>
                <a:latin typeface="Arial"/>
              </a:rPr>
              <a:t>      chamber</a:t>
            </a:r>
            <a:endParaRPr/>
          </a:p>
        </p:txBody>
      </p:sp>
      <p:sp>
        <p:nvSpPr>
          <p:cNvPr id="535" name="CustomShape 6"/>
          <p:cNvSpPr/>
          <p:nvPr/>
        </p:nvSpPr>
        <p:spPr>
          <a:xfrm>
            <a:off x="2700000" y="2906280"/>
            <a:ext cx="3510000" cy="7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Pneumatic drive with cylindrical housing for gas detectors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(foil window: 50µm stainless steel)</a:t>
            </a:r>
            <a:endParaRPr/>
          </a:p>
        </p:txBody>
      </p:sp>
      <p:sp>
        <p:nvSpPr>
          <p:cNvPr id="536" name="CustomShape 7"/>
          <p:cNvSpPr/>
          <p:nvPr/>
        </p:nvSpPr>
        <p:spPr>
          <a:xfrm>
            <a:off x="216000" y="5861520"/>
            <a:ext cx="2621160" cy="5180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 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designed and manufactured by GSI Detector Lab (RBDL)</a:t>
            </a:r>
            <a:endParaRPr/>
          </a:p>
        </p:txBody>
      </p:sp>
      <p:sp>
        <p:nvSpPr>
          <p:cNvPr id="537" name="TextShape 8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F2496F12-F2FE-424E-98FE-CCB12A21FA5B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538" name="CustomShape 9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  <p:sp>
        <p:nvSpPr>
          <p:cNvPr id="539" name="CustomShape 10"/>
          <p:cNvSpPr/>
          <p:nvPr/>
        </p:nvSpPr>
        <p:spPr>
          <a:xfrm>
            <a:off x="2467080" y="1321920"/>
            <a:ext cx="3975840" cy="13071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600" strike="noStrike">
                <a:solidFill>
                  <a:srgbClr val="000000"/>
                </a:solidFill>
                <a:latin typeface="Arial"/>
              </a:rPr>
              <a:t>Goal for Ionization Chamber:</a:t>
            </a:r>
            <a:r>
              <a:rPr lang="en-GB" sz="1600" strike="noStrike">
                <a:solidFill>
                  <a:srgbClr val="000000"/>
                </a:solidFill>
                <a:latin typeface="Arial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r>
              <a:rPr lang="en-GB" sz="1600" strike="noStrike">
                <a:solidFill>
                  <a:srgbClr val="000000"/>
                </a:solidFill>
                <a:latin typeface="Arial"/>
              </a:rPr>
              <a:t>- beam intensities and transmission </a:t>
            </a:r>
            <a:r>
              <a:rPr lang="en-GB" sz="16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600" strike="noStrike">
                <a:solidFill>
                  <a:srgbClr val="000000"/>
                </a:solidFill>
                <a:latin typeface="Arial"/>
              </a:rPr>
              <a:t>  measurement for slow extracted beams</a:t>
            </a:r>
            <a:endParaRPr/>
          </a:p>
          <a:p>
            <a:pPr>
              <a:lnSpc>
                <a:spcPct val="100000"/>
              </a:lnSpc>
            </a:pPr>
            <a:r>
              <a:rPr lang="en-GB" sz="1600" strike="noStrike">
                <a:solidFill>
                  <a:srgbClr val="000000"/>
                </a:solidFill>
                <a:latin typeface="Arial"/>
              </a:rPr>
              <a:t>- typical measurement range: </a:t>
            </a:r>
            <a:r>
              <a:rPr lang="en-GB" sz="16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600" strike="noStrike">
                <a:solidFill>
                  <a:srgbClr val="000000"/>
                </a:solidFill>
                <a:latin typeface="Arial"/>
              </a:rPr>
              <a:t>	</a:t>
            </a:r>
            <a:r>
              <a:rPr lang="en-GB" sz="1600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en-GB" sz="1600" strike="noStrike">
                <a:solidFill>
                  <a:srgbClr val="ff0000"/>
                </a:solidFill>
                <a:latin typeface="Arial"/>
              </a:rPr>
              <a:t>1E4 – 1E9 particles/s</a:t>
            </a:r>
            <a:endParaRPr/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TextShape 1"/>
          <p:cNvSpPr txBox="1"/>
          <p:nvPr/>
        </p:nvSpPr>
        <p:spPr>
          <a:xfrm>
            <a:off x="422640" y="27000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SIS100 Beam Loss Monitors (BLM)</a:t>
            </a:r>
            <a:endParaRPr/>
          </a:p>
        </p:txBody>
      </p:sp>
      <p:pic>
        <p:nvPicPr>
          <p:cNvPr id="541" name="Grafik 2" descr=""/>
          <p:cNvPicPr/>
          <p:nvPr/>
        </p:nvPicPr>
        <p:blipFill>
          <a:blip r:embed="rId1"/>
          <a:stretch/>
        </p:blipFill>
        <p:spPr>
          <a:xfrm>
            <a:off x="644400" y="2223720"/>
            <a:ext cx="3583080" cy="1726920"/>
          </a:xfrm>
          <a:prstGeom prst="rect">
            <a:avLst/>
          </a:prstGeom>
          <a:ln>
            <a:noFill/>
          </a:ln>
        </p:spPr>
      </p:pic>
      <p:sp>
        <p:nvSpPr>
          <p:cNvPr id="542" name="CustomShape 2"/>
          <p:cNvSpPr/>
          <p:nvPr/>
        </p:nvSpPr>
        <p:spPr>
          <a:xfrm rot="14205600">
            <a:off x="3312000" y="2412360"/>
            <a:ext cx="119160" cy="442080"/>
          </a:xfrm>
          <a:prstGeom prst="can">
            <a:avLst>
              <a:gd name="adj" fmla="val 26105"/>
            </a:avLst>
          </a:prstGeom>
          <a:solidFill>
            <a:srgbClr val="ffff00"/>
          </a:solidFill>
          <a:ln w="255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3" name="CustomShape 3"/>
          <p:cNvSpPr/>
          <p:nvPr/>
        </p:nvSpPr>
        <p:spPr>
          <a:xfrm rot="14205600">
            <a:off x="1433880" y="3360240"/>
            <a:ext cx="119160" cy="442080"/>
          </a:xfrm>
          <a:prstGeom prst="can">
            <a:avLst>
              <a:gd name="adj" fmla="val 26105"/>
            </a:avLst>
          </a:prstGeom>
          <a:solidFill>
            <a:srgbClr val="ffff00"/>
          </a:solidFill>
          <a:ln w="255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4" name="CustomShape 4"/>
          <p:cNvSpPr/>
          <p:nvPr/>
        </p:nvSpPr>
        <p:spPr>
          <a:xfrm>
            <a:off x="191880" y="3971160"/>
            <a:ext cx="4800600" cy="7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70c0"/>
                </a:solidFill>
                <a:latin typeface="Arial"/>
              </a:rPr>
              <a:t>2 BLMI per Quadrupole Doublet: 2*84 = 168 </a:t>
            </a:r>
            <a:r>
              <a:rPr lang="en-GB" sz="1400" strike="noStrike">
                <a:solidFill>
                  <a:srgbClr val="0070c0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0070c0"/>
                </a:solidFill>
                <a:latin typeface="Arial"/>
              </a:rPr>
              <a:t>+ 32 for special locations like Injection, Extraction, etc. (200 in total).</a:t>
            </a:r>
            <a:endParaRPr/>
          </a:p>
        </p:txBody>
      </p:sp>
      <p:sp>
        <p:nvSpPr>
          <p:cNvPr id="545" name="TextShape 5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DF256A25-416E-46BC-A8D5-1B28EF2916F5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546" name="CustomShape 6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  <p:sp>
        <p:nvSpPr>
          <p:cNvPr id="547" name="CustomShape 7"/>
          <p:cNvSpPr/>
          <p:nvPr/>
        </p:nvSpPr>
        <p:spPr>
          <a:xfrm>
            <a:off x="5067720" y="2565720"/>
            <a:ext cx="3937320" cy="3631680"/>
          </a:xfrm>
          <a:prstGeom prst="rect">
            <a:avLst/>
          </a:prstGeom>
          <a:noFill/>
          <a:ln w="12600">
            <a:solidFill>
              <a:schemeClr val="tx2">
                <a:lumMod val="60000"/>
                <a:lumOff val="40000"/>
              </a:schemeClr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548" name="Picture 3" descr=""/>
          <p:cNvPicPr/>
          <p:nvPr/>
        </p:nvPicPr>
        <p:blipFill>
          <a:blip r:embed="rId2"/>
          <a:srcRect l="157575" t="0" r="0" b="0"/>
          <a:stretch/>
        </p:blipFill>
        <p:spPr>
          <a:xfrm>
            <a:off x="5135400" y="2824920"/>
            <a:ext cx="3060360" cy="1523880"/>
          </a:xfrm>
          <a:prstGeom prst="rect">
            <a:avLst/>
          </a:prstGeom>
          <a:ln>
            <a:noFill/>
          </a:ln>
        </p:spPr>
      </p:pic>
      <p:sp>
        <p:nvSpPr>
          <p:cNvPr id="549" name="CustomShape 8"/>
          <p:cNvSpPr/>
          <p:nvPr/>
        </p:nvSpPr>
        <p:spPr>
          <a:xfrm>
            <a:off x="5407200" y="2631960"/>
            <a:ext cx="359748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70c0"/>
                </a:solidFill>
                <a:latin typeface="Arial"/>
              </a:rPr>
              <a:t>At LHC: 6 BLMs per Straight Short Section</a:t>
            </a:r>
            <a:endParaRPr/>
          </a:p>
        </p:txBody>
      </p:sp>
      <p:pic>
        <p:nvPicPr>
          <p:cNvPr id="550" name="Picture 20" descr=""/>
          <p:cNvPicPr/>
          <p:nvPr/>
        </p:nvPicPr>
        <p:blipFill>
          <a:blip r:embed="rId3"/>
          <a:stretch/>
        </p:blipFill>
        <p:spPr>
          <a:xfrm>
            <a:off x="8061840" y="3734280"/>
            <a:ext cx="876960" cy="2335320"/>
          </a:xfrm>
          <a:prstGeom prst="rect">
            <a:avLst/>
          </a:prstGeom>
          <a:ln>
            <a:noFill/>
          </a:ln>
        </p:spPr>
      </p:pic>
      <p:pic>
        <p:nvPicPr>
          <p:cNvPr id="551" name="Picture 2" descr=""/>
          <p:cNvPicPr/>
          <p:nvPr/>
        </p:nvPicPr>
        <p:blipFill>
          <a:blip r:embed="rId4"/>
          <a:stretch/>
        </p:blipFill>
        <p:spPr>
          <a:xfrm>
            <a:off x="5272560" y="4167000"/>
            <a:ext cx="2539800" cy="1902600"/>
          </a:xfrm>
          <a:prstGeom prst="rect">
            <a:avLst/>
          </a:prstGeom>
          <a:ln>
            <a:noFill/>
          </a:ln>
        </p:spPr>
      </p:pic>
      <p:pic>
        <p:nvPicPr>
          <p:cNvPr id="552" name="Picture 3" descr=""/>
          <p:cNvPicPr/>
          <p:nvPr/>
        </p:nvPicPr>
        <p:blipFill>
          <a:blip r:embed="rId5"/>
          <a:stretch/>
        </p:blipFill>
        <p:spPr>
          <a:xfrm>
            <a:off x="2391120" y="4478400"/>
            <a:ext cx="2682000" cy="2020680"/>
          </a:xfrm>
          <a:prstGeom prst="rect">
            <a:avLst/>
          </a:prstGeom>
          <a:ln>
            <a:noFill/>
          </a:ln>
        </p:spPr>
      </p:pic>
      <p:sp>
        <p:nvSpPr>
          <p:cNvPr id="553" name="CustomShape 9"/>
          <p:cNvSpPr/>
          <p:nvPr/>
        </p:nvSpPr>
        <p:spPr>
          <a:xfrm>
            <a:off x="5880600" y="1339560"/>
            <a:ext cx="311472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trike="noStrike">
                <a:solidFill>
                  <a:srgbClr val="ff0000"/>
                </a:solidFill>
                <a:latin typeface="Arial"/>
              </a:rPr>
              <a:t>BLM are at the moment not foreseen for machine protection !!!</a:t>
            </a:r>
            <a:endParaRPr/>
          </a:p>
        </p:txBody>
      </p:sp>
      <p:sp>
        <p:nvSpPr>
          <p:cNvPr id="554" name="CustomShape 10"/>
          <p:cNvSpPr/>
          <p:nvPr/>
        </p:nvSpPr>
        <p:spPr>
          <a:xfrm>
            <a:off x="144720" y="1262160"/>
            <a:ext cx="5366880" cy="971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Purchase of 200 pcs. CERN-type BLMs, ie. cylindrical ionization chambers (steel vessel, N</a:t>
            </a:r>
            <a:r>
              <a:rPr lang="en-GB" sz="1400" strike="noStrike" baseline="-25000">
                <a:solidFill>
                  <a:srgbClr val="000000"/>
                </a:solidFill>
                <a:latin typeface="Arial"/>
              </a:rPr>
              <a:t>2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 gas, 61 parallel plate Al electrodes)</a:t>
            </a:r>
            <a:endParaRPr/>
          </a:p>
          <a:p>
            <a:pPr>
              <a:lnSpc>
                <a:spcPct val="100000"/>
              </a:lnSpc>
            </a:pPr>
            <a:r>
              <a:rPr b="1" lang="en-GB" sz="1400" strike="noStrike">
                <a:solidFill>
                  <a:srgbClr val="000000"/>
                </a:solidFill>
                <a:latin typeface="Arial"/>
              </a:rPr>
              <a:t>Goal: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- detection of particle shower due to beam loss in SIS100</a:t>
            </a:r>
            <a:endParaRPr/>
          </a:p>
        </p:txBody>
      </p:sp>
      <p:sp>
        <p:nvSpPr>
          <p:cNvPr id="555" name="CustomShape 11"/>
          <p:cNvSpPr/>
          <p:nvPr/>
        </p:nvSpPr>
        <p:spPr>
          <a:xfrm>
            <a:off x="191880" y="4845600"/>
            <a:ext cx="2244240" cy="100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trike="noStrike" u="sng">
                <a:solidFill>
                  <a:srgbClr val="000000"/>
                </a:solidFill>
                <a:latin typeface="Arial"/>
              </a:rPr>
              <a:t>FLUKA Simulation:</a:t>
            </a:r>
            <a:r>
              <a:rPr lang="en-GB" strike="noStrike" u="sng">
                <a:solidFill>
                  <a:srgbClr val="000000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BLMI response on longitudinal impact of 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p, e</a:t>
            </a:r>
            <a:r>
              <a:rPr lang="en-GB" sz="1400" strike="noStrike" baseline="30000">
                <a:solidFill>
                  <a:srgbClr val="000000"/>
                </a:solidFill>
                <a:latin typeface="Arial"/>
              </a:rPr>
              <a:t>-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, </a:t>
            </a:r>
            <a:r>
              <a:rPr lang="en-GB" sz="1400" strike="noStrike">
                <a:solidFill>
                  <a:srgbClr val="000000"/>
                </a:solidFill>
                <a:latin typeface="Symbol"/>
              </a:rPr>
              <a:t>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, n at 10 keV-1 TeV</a:t>
            </a:r>
            <a:endParaRPr/>
          </a:p>
        </p:txBody>
      </p:sp>
      <p:sp>
        <p:nvSpPr>
          <p:cNvPr id="556" name="CustomShape 12"/>
          <p:cNvSpPr/>
          <p:nvPr/>
        </p:nvSpPr>
        <p:spPr>
          <a:xfrm>
            <a:off x="417240" y="5976360"/>
            <a:ext cx="1754280" cy="51804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4f81bd"/>
                </a:solidFill>
                <a:latin typeface="Arial"/>
              </a:rPr>
              <a:t>Courtesy of</a:t>
            </a:r>
            <a:r>
              <a:rPr lang="en-GB" sz="1400" strike="noStrike">
                <a:solidFill>
                  <a:srgbClr val="4f81bd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4f81bd"/>
                </a:solidFill>
                <a:latin typeface="Arial"/>
              </a:rPr>
              <a:t>P. Kowina, V. Lavrik</a:t>
            </a:r>
            <a:endParaRPr/>
          </a:p>
        </p:txBody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TextShape 1"/>
          <p:cNvSpPr txBox="1"/>
          <p:nvPr/>
        </p:nvSpPr>
        <p:spPr>
          <a:xfrm>
            <a:off x="422640" y="27000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LASSIE</a:t>
            </a:r>
            <a:endParaRPr/>
          </a:p>
        </p:txBody>
      </p:sp>
      <p:pic>
        <p:nvPicPr>
          <p:cNvPr id="558" name="Picture 2" descr=""/>
          <p:cNvPicPr/>
          <p:nvPr/>
        </p:nvPicPr>
        <p:blipFill>
          <a:blip r:embed="rId1"/>
          <a:stretch/>
        </p:blipFill>
        <p:spPr>
          <a:xfrm rot="60000">
            <a:off x="902520" y="1287000"/>
            <a:ext cx="7357680" cy="5160960"/>
          </a:xfrm>
          <a:prstGeom prst="rect">
            <a:avLst/>
          </a:prstGeom>
          <a:ln>
            <a:noFill/>
          </a:ln>
        </p:spPr>
      </p:pic>
      <p:sp>
        <p:nvSpPr>
          <p:cNvPr id="559" name="CustomShape 2"/>
          <p:cNvSpPr/>
          <p:nvPr/>
        </p:nvSpPr>
        <p:spPr>
          <a:xfrm>
            <a:off x="445320" y="903600"/>
            <a:ext cx="79038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600" strike="noStrike">
                <a:solidFill>
                  <a:srgbClr val="ff0000"/>
                </a:solidFill>
                <a:latin typeface="Arial"/>
              </a:rPr>
              <a:t>L</a:t>
            </a:r>
            <a:r>
              <a:rPr b="1" lang="en-GB" sz="1600" strike="noStrike">
                <a:solidFill>
                  <a:srgbClr val="000000"/>
                </a:solidFill>
                <a:latin typeface="Arial"/>
              </a:rPr>
              <a:t>arge </a:t>
            </a:r>
            <a:r>
              <a:rPr b="1" lang="en-GB" sz="1600" strike="noStrike">
                <a:solidFill>
                  <a:srgbClr val="ff0000"/>
                </a:solidFill>
                <a:latin typeface="Arial"/>
              </a:rPr>
              <a:t>A</a:t>
            </a:r>
            <a:r>
              <a:rPr b="1" lang="en-GB" sz="1600" strike="noStrike">
                <a:solidFill>
                  <a:srgbClr val="000000"/>
                </a:solidFill>
                <a:latin typeface="Arial"/>
              </a:rPr>
              <a:t>nalogue </a:t>
            </a:r>
            <a:r>
              <a:rPr b="1" lang="en-GB" sz="1600" strike="noStrike">
                <a:solidFill>
                  <a:srgbClr val="ff0000"/>
                </a:solidFill>
                <a:latin typeface="Arial"/>
              </a:rPr>
              <a:t>S</a:t>
            </a:r>
            <a:r>
              <a:rPr b="1" lang="en-GB" sz="1600" strike="noStrike">
                <a:solidFill>
                  <a:srgbClr val="000000"/>
                </a:solidFill>
                <a:latin typeface="Arial"/>
              </a:rPr>
              <a:t>ignal and </a:t>
            </a:r>
            <a:r>
              <a:rPr b="1" lang="en-GB" sz="1600" strike="noStrike">
                <a:solidFill>
                  <a:srgbClr val="ff0000"/>
                </a:solidFill>
                <a:latin typeface="Arial"/>
              </a:rPr>
              <a:t>S</a:t>
            </a:r>
            <a:r>
              <a:rPr b="1" lang="en-GB" sz="1600" strike="noStrike">
                <a:solidFill>
                  <a:srgbClr val="000000"/>
                </a:solidFill>
                <a:latin typeface="Arial"/>
              </a:rPr>
              <a:t>caling </a:t>
            </a:r>
            <a:r>
              <a:rPr b="1" lang="en-GB" sz="1600" strike="noStrike">
                <a:solidFill>
                  <a:srgbClr val="ff0000"/>
                </a:solidFill>
                <a:latin typeface="Arial"/>
              </a:rPr>
              <a:t>I</a:t>
            </a:r>
            <a:r>
              <a:rPr b="1" lang="en-GB" sz="1600" strike="noStrike">
                <a:solidFill>
                  <a:srgbClr val="000000"/>
                </a:solidFill>
                <a:latin typeface="Arial"/>
              </a:rPr>
              <a:t>nformation </a:t>
            </a:r>
            <a:r>
              <a:rPr b="1" lang="en-GB" sz="1600" strike="noStrike">
                <a:solidFill>
                  <a:srgbClr val="ff0000"/>
                </a:solidFill>
                <a:latin typeface="Arial"/>
              </a:rPr>
              <a:t>E</a:t>
            </a:r>
            <a:r>
              <a:rPr b="1" lang="en-GB" sz="1600" strike="noStrike">
                <a:solidFill>
                  <a:srgbClr val="000000"/>
                </a:solidFill>
                <a:latin typeface="Arial"/>
              </a:rPr>
              <a:t>nvironment</a:t>
            </a:r>
            <a:endParaRPr/>
          </a:p>
        </p:txBody>
      </p:sp>
      <p:sp>
        <p:nvSpPr>
          <p:cNvPr id="560" name="CustomShape 3"/>
          <p:cNvSpPr/>
          <p:nvPr/>
        </p:nvSpPr>
        <p:spPr>
          <a:xfrm>
            <a:off x="3784680" y="1380240"/>
            <a:ext cx="1904760" cy="295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61" name="CustomShape 4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  <p:sp>
        <p:nvSpPr>
          <p:cNvPr id="562" name="CustomShape 5"/>
          <p:cNvSpPr/>
          <p:nvPr/>
        </p:nvSpPr>
        <p:spPr>
          <a:xfrm>
            <a:off x="7894440" y="5443560"/>
            <a:ext cx="1220760" cy="51804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4f81bd"/>
                </a:solidFill>
                <a:latin typeface="Arial"/>
              </a:rPr>
              <a:t>Courtesy of</a:t>
            </a:r>
            <a:r>
              <a:rPr lang="en-GB" sz="1400" strike="noStrike">
                <a:solidFill>
                  <a:srgbClr val="4f81bd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4f81bd"/>
                </a:solidFill>
                <a:latin typeface="Arial"/>
              </a:rPr>
              <a:t>T. Hoffmann</a:t>
            </a:r>
            <a:endParaRPr/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TextShape 1"/>
          <p:cNvSpPr txBox="1"/>
          <p:nvPr/>
        </p:nvSpPr>
        <p:spPr>
          <a:xfrm>
            <a:off x="422640" y="592560"/>
            <a:ext cx="6242040" cy="46440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LASSIE Features</a:t>
            </a:r>
            <a:endParaRPr/>
          </a:p>
        </p:txBody>
      </p:sp>
      <p:pic>
        <p:nvPicPr>
          <p:cNvPr id="564" name="Picture 2" descr=""/>
          <p:cNvPicPr/>
          <p:nvPr/>
        </p:nvPicPr>
        <p:blipFill>
          <a:blip r:embed="rId1"/>
          <a:stretch/>
        </p:blipFill>
        <p:spPr>
          <a:xfrm>
            <a:off x="228600" y="1285920"/>
            <a:ext cx="2412720" cy="1467720"/>
          </a:xfrm>
          <a:prstGeom prst="rect">
            <a:avLst/>
          </a:prstGeom>
          <a:ln>
            <a:noFill/>
          </a:ln>
        </p:spPr>
      </p:pic>
      <p:pic>
        <p:nvPicPr>
          <p:cNvPr id="565" name="Picture 3" descr=""/>
          <p:cNvPicPr/>
          <p:nvPr/>
        </p:nvPicPr>
        <p:blipFill>
          <a:blip r:embed="rId2"/>
          <a:stretch/>
        </p:blipFill>
        <p:spPr>
          <a:xfrm>
            <a:off x="2737080" y="4741920"/>
            <a:ext cx="1928880" cy="1841400"/>
          </a:xfrm>
          <a:prstGeom prst="rect">
            <a:avLst/>
          </a:prstGeom>
          <a:ln>
            <a:noFill/>
          </a:ln>
        </p:spPr>
      </p:pic>
      <p:pic>
        <p:nvPicPr>
          <p:cNvPr id="566" name="Picture 4" descr=""/>
          <p:cNvPicPr/>
          <p:nvPr/>
        </p:nvPicPr>
        <p:blipFill>
          <a:blip r:embed="rId3"/>
          <a:stretch/>
        </p:blipFill>
        <p:spPr>
          <a:xfrm>
            <a:off x="228600" y="2827800"/>
            <a:ext cx="2412720" cy="1841400"/>
          </a:xfrm>
          <a:prstGeom prst="rect">
            <a:avLst/>
          </a:prstGeom>
          <a:ln>
            <a:noFill/>
          </a:ln>
        </p:spPr>
      </p:pic>
      <p:pic>
        <p:nvPicPr>
          <p:cNvPr id="567" name="Picture 5" descr=""/>
          <p:cNvPicPr/>
          <p:nvPr/>
        </p:nvPicPr>
        <p:blipFill>
          <a:blip r:embed="rId4"/>
          <a:stretch/>
        </p:blipFill>
        <p:spPr>
          <a:xfrm>
            <a:off x="228600" y="4741920"/>
            <a:ext cx="2412720" cy="1841400"/>
          </a:xfrm>
          <a:prstGeom prst="rect">
            <a:avLst/>
          </a:prstGeom>
          <a:ln>
            <a:noFill/>
          </a:ln>
        </p:spPr>
      </p:pic>
      <p:sp>
        <p:nvSpPr>
          <p:cNvPr id="568" name="CustomShape 2"/>
          <p:cNvSpPr/>
          <p:nvPr/>
        </p:nvSpPr>
        <p:spPr>
          <a:xfrm>
            <a:off x="2641680" y="1254600"/>
            <a:ext cx="6295320" cy="640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trike="noStrike">
                <a:solidFill>
                  <a:srgbClr val="000000"/>
                </a:solidFill>
                <a:latin typeface="Arial"/>
              </a:rPr>
              <a:t>Precursor: ABLASS, i.e. </a:t>
            </a:r>
            <a:r>
              <a:rPr lang="en-GB" strike="noStrike">
                <a:solidFill>
                  <a:srgbClr val="e46c0a"/>
                </a:solidFill>
                <a:latin typeface="Arial"/>
              </a:rPr>
              <a:t>conversion of analoge signals to frequencies</a:t>
            </a:r>
            <a:r>
              <a:rPr lang="en-GB" strike="noStrike">
                <a:solidFill>
                  <a:srgbClr val="000000"/>
                </a:solidFill>
                <a:latin typeface="Arial"/>
              </a:rPr>
              <a:t> counted in modular VME systems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trike="noStrike">
                <a:solidFill>
                  <a:srgbClr val="000000"/>
                </a:solidFill>
                <a:latin typeface="Arial"/>
              </a:rPr>
              <a:t>LASSIE designed as </a:t>
            </a:r>
            <a:r>
              <a:rPr lang="en-GB" strike="noStrike">
                <a:solidFill>
                  <a:srgbClr val="e46c0a"/>
                </a:solidFill>
                <a:latin typeface="Arial"/>
              </a:rPr>
              <a:t>distributed system</a:t>
            </a:r>
            <a:r>
              <a:rPr lang="en-GB" strike="noStrike">
                <a:solidFill>
                  <a:srgbClr val="000000"/>
                </a:solidFill>
                <a:latin typeface="Arial"/>
              </a:rPr>
              <a:t>, used at all FAIR accelerators in </a:t>
            </a:r>
            <a:r>
              <a:rPr lang="en-GB" strike="noStrike">
                <a:solidFill>
                  <a:srgbClr val="e46c0a"/>
                </a:solidFill>
                <a:latin typeface="Arial"/>
              </a:rPr>
              <a:t>uTCA</a:t>
            </a:r>
            <a:r>
              <a:rPr lang="en-GB" strike="noStrike">
                <a:solidFill>
                  <a:srgbClr val="000000"/>
                </a:solidFill>
                <a:latin typeface="Arial"/>
              </a:rPr>
              <a:t> form factor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trike="noStrike">
                <a:solidFill>
                  <a:srgbClr val="000000"/>
                </a:solidFill>
                <a:latin typeface="Arial"/>
              </a:rPr>
              <a:t>not restricted to BI systems, eg. rf signals, magnet ramps etc. using </a:t>
            </a:r>
            <a:r>
              <a:rPr lang="en-GB" strike="noStrike">
                <a:solidFill>
                  <a:srgbClr val="e46c0a"/>
                </a:solidFill>
                <a:latin typeface="Arial"/>
              </a:rPr>
              <a:t>I/f- and U/f-conversion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trike="noStrike">
                <a:solidFill>
                  <a:srgbClr val="000000"/>
                </a:solidFill>
                <a:latin typeface="Arial"/>
              </a:rPr>
              <a:t>acquisition, analysis and presentation </a:t>
            </a:r>
            <a:r>
              <a:rPr lang="en-GB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trike="noStrike">
                <a:solidFill>
                  <a:srgbClr val="000000"/>
                </a:solidFill>
                <a:latin typeface="Arial"/>
              </a:rPr>
              <a:t>of time correlated signals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trike="noStrike">
                <a:solidFill>
                  <a:srgbClr val="000000"/>
                </a:solidFill>
                <a:latin typeface="Arial"/>
              </a:rPr>
              <a:t>standard: </a:t>
            </a:r>
            <a:r>
              <a:rPr lang="en-GB" strike="noStrike">
                <a:solidFill>
                  <a:srgbClr val="e46c0a"/>
                </a:solidFill>
                <a:latin typeface="Arial"/>
              </a:rPr>
              <a:t>sampling at 1 kHz</a:t>
            </a:r>
            <a:r>
              <a:rPr lang="en-GB" strike="noStrike">
                <a:solidFill>
                  <a:srgbClr val="000000"/>
                </a:solidFill>
                <a:latin typeface="Arial"/>
              </a:rPr>
              <a:t>, high resolution </a:t>
            </a:r>
            <a:r>
              <a:rPr lang="en-GB" strike="noStrike">
                <a:solidFill>
                  <a:srgbClr val="e46c0a"/>
                </a:solidFill>
                <a:latin typeface="Arial"/>
              </a:rPr>
              <a:t>up to 1 MHz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trike="noStrike">
                <a:solidFill>
                  <a:srgbClr val="000000"/>
                </a:solidFill>
                <a:latin typeface="Arial"/>
              </a:rPr>
              <a:t>LASSIE is fully </a:t>
            </a:r>
            <a:r>
              <a:rPr lang="en-GB" strike="noStrike">
                <a:solidFill>
                  <a:srgbClr val="e46c0a"/>
                </a:solidFill>
                <a:latin typeface="Arial"/>
              </a:rPr>
              <a:t>FESA based</a:t>
            </a:r>
            <a:r>
              <a:rPr lang="en-GB" strike="noStrike">
                <a:solidFill>
                  <a:srgbClr val="000000"/>
                </a:solidFill>
                <a:latin typeface="Arial"/>
              </a:rPr>
              <a:t>, Java for analysis and display</a:t>
            </a:r>
            <a:r>
              <a:rPr lang="en-GB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trike="noStrike">
                <a:solidFill>
                  <a:srgbClr val="000000"/>
                </a:solidFill>
                <a:latin typeface="Arial"/>
              </a:rPr>
              <a:t>data acquired over 1 accelerator cycle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trike="noStrike">
                <a:solidFill>
                  <a:srgbClr val="e46c0a"/>
                </a:solidFill>
                <a:latin typeface="Arial"/>
              </a:rPr>
              <a:t>LASA FESA </a:t>
            </a:r>
            <a:r>
              <a:rPr lang="en-GB" strike="noStrike">
                <a:solidFill>
                  <a:srgbClr val="000000"/>
                </a:solidFill>
                <a:latin typeface="Arial"/>
              </a:rPr>
              <a:t>class designed to </a:t>
            </a:r>
            <a:r>
              <a:rPr lang="en-GB" strike="noStrike">
                <a:solidFill>
                  <a:srgbClr val="e46c0a"/>
                </a:solidFill>
                <a:latin typeface="Arial"/>
              </a:rPr>
              <a:t>handle 200+ channels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trike="noStrike">
                <a:solidFill>
                  <a:srgbClr val="000000"/>
                </a:solidFill>
                <a:latin typeface="Arial"/>
              </a:rPr>
              <a:t>data </a:t>
            </a:r>
            <a:r>
              <a:rPr lang="en-GB" strike="noStrike">
                <a:solidFill>
                  <a:srgbClr val="e46c0a"/>
                </a:solidFill>
                <a:latin typeface="Arial"/>
              </a:rPr>
              <a:t>storage of full acc cycles</a:t>
            </a:r>
            <a:r>
              <a:rPr lang="en-GB" strike="noStrike">
                <a:solidFill>
                  <a:srgbClr val="000000"/>
                </a:solidFill>
                <a:latin typeface="Arial"/>
              </a:rPr>
              <a:t>, min. 15 s with selectable  sampling freq.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trike="noStrike">
                <a:solidFill>
                  <a:srgbClr val="000000"/>
                </a:solidFill>
                <a:latin typeface="Arial"/>
              </a:rPr>
              <a:t>conversion to physical units (particles per second)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trike="noStrike">
                <a:solidFill>
                  <a:srgbClr val="e46c0a"/>
                </a:solidFill>
                <a:latin typeface="Arial"/>
              </a:rPr>
              <a:t>each scaler presented as separate device</a:t>
            </a:r>
            <a:r>
              <a:rPr lang="en-GB" strike="noStrike">
                <a:solidFill>
                  <a:srgbClr val="000000"/>
                </a:solidFill>
                <a:latin typeface="Arial"/>
              </a:rPr>
              <a:t>, integrated spill data over full acc cycle, or between 2 events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569" name="TextShape 3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EB6A1A5E-26FD-46A2-ADF0-96FDBDE48625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570" name="CustomShape 4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  <p:sp>
        <p:nvSpPr>
          <p:cNvPr id="571" name="CustomShape 5"/>
          <p:cNvSpPr/>
          <p:nvPr/>
        </p:nvSpPr>
        <p:spPr>
          <a:xfrm>
            <a:off x="7678080" y="2840400"/>
            <a:ext cx="1256040" cy="51804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4f81bd"/>
                </a:solidFill>
                <a:latin typeface="Arial"/>
              </a:rPr>
              <a:t>Courtesy of</a:t>
            </a:r>
            <a:r>
              <a:rPr lang="en-GB" sz="1400" strike="noStrike">
                <a:solidFill>
                  <a:srgbClr val="4f81bd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4f81bd"/>
                </a:solidFill>
                <a:latin typeface="Arial"/>
              </a:rPr>
              <a:t>T. Hoffmann</a:t>
            </a:r>
            <a:endParaRPr/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TextShape 1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endParaRPr/>
          </a:p>
        </p:txBody>
      </p:sp>
      <p:sp>
        <p:nvSpPr>
          <p:cNvPr id="573" name="TextShape 2"/>
          <p:cNvSpPr txBox="1"/>
          <p:nvPr/>
        </p:nvSpPr>
        <p:spPr>
          <a:xfrm>
            <a:off x="422640" y="1380960"/>
            <a:ext cx="8211600" cy="36108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z="8800" strike="noStrike">
                <a:solidFill>
                  <a:srgbClr val="333333"/>
                </a:solidFill>
                <a:latin typeface="Arial"/>
              </a:rPr>
              <a:t> </a:t>
            </a:r>
            <a:r>
              <a:rPr lang="de-DE" sz="8800" strike="noStrike">
                <a:solidFill>
                  <a:srgbClr val="333333"/>
                </a:solidFill>
                <a:latin typeface="Arial"/>
              </a:rPr>
              <a:t>	</a:t>
            </a:r>
            <a:r>
              <a:rPr lang="de-DE" sz="8800" strike="noStrike">
                <a:solidFill>
                  <a:srgbClr val="333333"/>
                </a:solidFill>
                <a:latin typeface="Arial"/>
              </a:rPr>
              <a:t>BEAM</a:t>
            </a:r>
            <a:r>
              <a:rPr lang="de-DE" sz="8800" strike="noStrike">
                <a:solidFill>
                  <a:srgbClr val="333333"/>
                </a:solidFill>
                <a:latin typeface="Arial"/>
              </a:rPr>
              <a:t>
</a:t>
            </a:r>
            <a:r>
              <a:rPr lang="de-DE" sz="8800" strike="noStrike">
                <a:solidFill>
                  <a:srgbClr val="333333"/>
                </a:solidFill>
                <a:latin typeface="Arial"/>
              </a:rPr>
              <a:t>	</a:t>
            </a:r>
            <a:r>
              <a:rPr lang="de-DE" sz="8800" strike="noStrike">
                <a:solidFill>
                  <a:srgbClr val="333333"/>
                </a:solidFill>
                <a:latin typeface="Arial"/>
              </a:rPr>
              <a:t>	</a:t>
            </a:r>
            <a:r>
              <a:rPr lang="de-DE" sz="8800" strike="noStrike">
                <a:solidFill>
                  <a:srgbClr val="333333"/>
                </a:solidFill>
                <a:latin typeface="Arial"/>
              </a:rPr>
              <a:t>PROFILE</a:t>
            </a:r>
            <a:endParaRPr/>
          </a:p>
        </p:txBody>
      </p:sp>
      <p:sp>
        <p:nvSpPr>
          <p:cNvPr id="574" name="TextShape 3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AC43C821-D85C-4C97-B6CD-ACD33DDAE4CB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575" name="CustomShape 4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TextShape 1"/>
          <p:cNvSpPr txBox="1"/>
          <p:nvPr/>
        </p:nvSpPr>
        <p:spPr>
          <a:xfrm>
            <a:off x="179640" y="44640"/>
            <a:ext cx="8883720" cy="9014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CUPID: </a:t>
            </a:r>
            <a:r>
              <a:rPr b="1" lang="de-DE" sz="2400" strike="noStrike">
                <a:solidFill>
                  <a:srgbClr val="ff0000"/>
                </a:solidFill>
                <a:latin typeface="Arial"/>
              </a:rPr>
              <a:t>C</a:t>
            </a: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ontrol </a:t>
            </a:r>
            <a:r>
              <a:rPr b="1" lang="de-DE" sz="2400" strike="noStrike">
                <a:solidFill>
                  <a:srgbClr val="ff0000"/>
                </a:solidFill>
                <a:latin typeface="Arial"/>
              </a:rPr>
              <a:t>U</a:t>
            </a: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nit for </a:t>
            </a:r>
            <a:r>
              <a:rPr b="1" lang="de-DE" sz="2400" strike="noStrike">
                <a:solidFill>
                  <a:srgbClr val="ff0000"/>
                </a:solidFill>
                <a:latin typeface="Arial"/>
              </a:rPr>
              <a:t>P</a:t>
            </a: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rofile and </a:t>
            </a:r>
            <a:r>
              <a:rPr b="1" lang="de-DE" sz="2400" strike="noStrike">
                <a:solidFill>
                  <a:srgbClr val="ff0000"/>
                </a:solidFill>
                <a:latin typeface="Arial"/>
              </a:rPr>
              <a:t>I</a:t>
            </a: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mage </a:t>
            </a:r>
            <a:r>
              <a:rPr b="1" lang="de-DE" sz="2400" strike="noStrike">
                <a:solidFill>
                  <a:srgbClr val="ff0000"/>
                </a:solidFill>
                <a:latin typeface="Arial"/>
              </a:rPr>
              <a:t>D</a:t>
            </a: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ata</a:t>
            </a:r>
            <a:endParaRPr/>
          </a:p>
        </p:txBody>
      </p:sp>
      <p:pic>
        <p:nvPicPr>
          <p:cNvPr id="577" name="Picture 2" descr=""/>
          <p:cNvPicPr/>
          <p:nvPr/>
        </p:nvPicPr>
        <p:blipFill>
          <a:blip r:embed="rId1"/>
          <a:stretch/>
        </p:blipFill>
        <p:spPr>
          <a:xfrm>
            <a:off x="381960" y="4017960"/>
            <a:ext cx="4742280" cy="2554560"/>
          </a:xfrm>
          <a:prstGeom prst="rect">
            <a:avLst/>
          </a:prstGeom>
          <a:ln>
            <a:noFill/>
          </a:ln>
        </p:spPr>
      </p:pic>
      <p:pic>
        <p:nvPicPr>
          <p:cNvPr id="578" name="Picture 3" descr=""/>
          <p:cNvPicPr/>
          <p:nvPr/>
        </p:nvPicPr>
        <p:blipFill>
          <a:blip r:embed="rId2"/>
          <a:stretch/>
        </p:blipFill>
        <p:spPr>
          <a:xfrm>
            <a:off x="4658760" y="1340640"/>
            <a:ext cx="4404240" cy="2376000"/>
          </a:xfrm>
          <a:prstGeom prst="rect">
            <a:avLst/>
          </a:prstGeom>
          <a:ln>
            <a:noFill/>
          </a:ln>
        </p:spPr>
      </p:pic>
      <p:sp>
        <p:nvSpPr>
          <p:cNvPr id="579" name="CustomShape 2"/>
          <p:cNvSpPr/>
          <p:nvPr/>
        </p:nvSpPr>
        <p:spPr>
          <a:xfrm>
            <a:off x="158400" y="1217880"/>
            <a:ext cx="5403960" cy="278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Fully </a:t>
            </a:r>
            <a:r>
              <a:rPr lang="en-GB" sz="1400" strike="noStrike">
                <a:solidFill>
                  <a:srgbClr val="0070c0"/>
                </a:solidFill>
                <a:latin typeface="Arial"/>
              </a:rPr>
              <a:t>FAIR-conformal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 System (FESA, IEPLC..)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Testbed: diagnostic upgrade of HTA (ESR</a:t>
            </a:r>
            <a:r>
              <a:rPr lang="en-GB" sz="1400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Cave A)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70c0"/>
                </a:solidFill>
                <a:latin typeface="Arial"/>
              </a:rPr>
              <a:t>Radhard CID cam 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(‚Megarad‘, Thermofisher)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70c0"/>
                </a:solidFill>
                <a:latin typeface="Arial"/>
              </a:rPr>
              <a:t>Framegrabber function 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available for analog cams </a:t>
            </a:r>
            <a:endParaRPr/>
          </a:p>
          <a:p>
            <a:pPr>
              <a:lnSpc>
                <a:spcPct val="100000"/>
              </a:lnSpc>
            </a:pPr>
            <a:r>
              <a:rPr lang="en-GB" sz="900" strike="noStrike" u="sng">
                <a:solidFill>
                  <a:srgbClr val="000000"/>
                </a:solidFill>
                <a:latin typeface="Arial"/>
              </a:rPr>
              <a:t>
</a:t>
            </a:r>
            <a:r>
              <a:rPr lang="en-GB" sz="1400" strike="noStrike" u="sng">
                <a:solidFill>
                  <a:srgbClr val="000000"/>
                </a:solidFill>
                <a:latin typeface="Arial"/>
              </a:rPr>
              <a:t>Features: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en-GB" sz="1400" strike="noStrike">
                <a:solidFill>
                  <a:srgbClr val="0070c0"/>
                </a:solidFill>
                <a:latin typeface="Arial"/>
              </a:rPr>
              <a:t>digital image acquisition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 (CMOS GigE camera)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70c0"/>
                </a:solidFill>
                <a:latin typeface="Arial"/>
              </a:rPr>
              <a:t>pre-processing of optical data 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(rotation, stretching, 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projections, intensity histogram)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performance: </a:t>
            </a:r>
            <a:r>
              <a:rPr b="1" lang="en-GB" sz="1400" strike="noStrike">
                <a:solidFill>
                  <a:srgbClr val="0070c0"/>
                </a:solidFill>
                <a:latin typeface="Arial"/>
              </a:rPr>
              <a:t>15 fps (one client connected)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two network adapters (ACC, local GigE-network)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70c0"/>
                </a:solidFill>
                <a:latin typeface="Arial"/>
              </a:rPr>
              <a:t>raw image data 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can be saved for offline analysis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PLC for control of lens focus, iris settings, LED for calibration</a:t>
            </a:r>
            <a:endParaRPr/>
          </a:p>
        </p:txBody>
      </p:sp>
      <p:sp>
        <p:nvSpPr>
          <p:cNvPr id="580" name="CustomShape 3"/>
          <p:cNvSpPr/>
          <p:nvPr/>
        </p:nvSpPr>
        <p:spPr>
          <a:xfrm>
            <a:off x="5391000" y="3797640"/>
            <a:ext cx="3672000" cy="267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600" strike="noStrike" u="sng">
                <a:solidFill>
                  <a:srgbClr val="000000"/>
                </a:solidFill>
                <a:latin typeface="Arial"/>
              </a:rPr>
              <a:t>CUPID consists of 2 parts:</a:t>
            </a:r>
            <a:endParaRPr/>
          </a:p>
          <a:p>
            <a:pPr>
              <a:lnSpc>
                <a:spcPct val="100000"/>
              </a:lnSpc>
            </a:pPr>
            <a:r>
              <a:rPr b="1" lang="en-GB" sz="1400" strike="noStrike">
                <a:solidFill>
                  <a:srgbClr val="000000"/>
                </a:solidFill>
                <a:latin typeface="Arial"/>
              </a:rPr>
              <a:t>I) Data Acquis. and Control using FESA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Front-end PC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Processing of image data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Slow-control using PLC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
</a:t>
            </a:r>
            <a:endParaRPr/>
          </a:p>
          <a:p>
            <a:pPr>
              <a:lnSpc>
                <a:spcPct val="100000"/>
              </a:lnSpc>
            </a:pPr>
            <a:r>
              <a:rPr b="1" lang="en-GB" sz="1400" strike="noStrike">
                <a:solidFill>
                  <a:srgbClr val="000000"/>
                </a:solidFill>
                <a:latin typeface="Arial"/>
              </a:rPr>
              <a:t>II) Java-based Graphical User Interface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select and start cameras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free-run or triggered mode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adjust camera and iris settings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display of processed image, hor. and vert. profile, Intensity histogram</a:t>
            </a:r>
            <a:endParaRPr/>
          </a:p>
        </p:txBody>
      </p:sp>
      <p:sp>
        <p:nvSpPr>
          <p:cNvPr id="581" name="TextShape 4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C305F95F-7EAC-4040-A1D5-72635E4DD873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582" name="CustomShape 5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  <p:sp>
        <p:nvSpPr>
          <p:cNvPr id="583" name="CustomShape 6"/>
          <p:cNvSpPr/>
          <p:nvPr/>
        </p:nvSpPr>
        <p:spPr>
          <a:xfrm>
            <a:off x="6162840" y="922320"/>
            <a:ext cx="2818800" cy="3049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4f81bd"/>
                </a:solidFill>
                <a:latin typeface="Arial"/>
              </a:rPr>
              <a:t>Courtesy of B. Walasek-Höhne</a:t>
            </a:r>
            <a:endParaRPr/>
          </a:p>
        </p:txBody>
      </p:sp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TextShape 1"/>
          <p:cNvSpPr txBox="1"/>
          <p:nvPr/>
        </p:nvSpPr>
        <p:spPr>
          <a:xfrm>
            <a:off x="147960" y="478440"/>
            <a:ext cx="8867880" cy="5187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POLAND: </a:t>
            </a:r>
            <a:r>
              <a:rPr b="1" lang="de-DE" sz="2400" strike="noStrike">
                <a:solidFill>
                  <a:srgbClr val="ff0000"/>
                </a:solidFill>
                <a:latin typeface="Arial"/>
              </a:rPr>
              <a:t>P</a:t>
            </a: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r</a:t>
            </a:r>
            <a:r>
              <a:rPr b="1" lang="de-DE" sz="2400" strike="noStrike">
                <a:solidFill>
                  <a:srgbClr val="ff0000"/>
                </a:solidFill>
                <a:latin typeface="Arial"/>
              </a:rPr>
              <a:t>O</a:t>
            </a: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fi</a:t>
            </a:r>
            <a:r>
              <a:rPr b="1" lang="de-DE" sz="2400" strike="noStrike">
                <a:solidFill>
                  <a:srgbClr val="ff0000"/>
                </a:solidFill>
                <a:latin typeface="Arial"/>
              </a:rPr>
              <a:t>L</a:t>
            </a: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e </a:t>
            </a:r>
            <a:r>
              <a:rPr b="1" lang="de-DE" sz="2400" strike="noStrike">
                <a:solidFill>
                  <a:srgbClr val="ff0000"/>
                </a:solidFill>
                <a:latin typeface="Arial"/>
              </a:rPr>
              <a:t>A</a:t>
            </a: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cquisitio</a:t>
            </a:r>
            <a:r>
              <a:rPr b="1" lang="de-DE" sz="2400" strike="noStrike">
                <a:solidFill>
                  <a:srgbClr val="ff0000"/>
                </a:solidFill>
                <a:latin typeface="Arial"/>
              </a:rPr>
              <a:t>N</a:t>
            </a: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 </a:t>
            </a:r>
            <a:r>
              <a:rPr b="1" lang="de-DE" sz="2400" strike="noStrike">
                <a:solidFill>
                  <a:srgbClr val="ff0000"/>
                </a:solidFill>
                <a:latin typeface="Arial"/>
              </a:rPr>
              <a:t>D</a:t>
            </a: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igitizer</a:t>
            </a:r>
            <a:endParaRPr/>
          </a:p>
        </p:txBody>
      </p:sp>
      <p:pic>
        <p:nvPicPr>
          <p:cNvPr id="585" name="Grafik 4" descr=""/>
          <p:cNvPicPr/>
          <p:nvPr/>
        </p:nvPicPr>
        <p:blipFill>
          <a:blip r:embed="rId1"/>
          <a:stretch/>
        </p:blipFill>
        <p:spPr>
          <a:xfrm>
            <a:off x="142560" y="2967120"/>
            <a:ext cx="4213440" cy="3541680"/>
          </a:xfrm>
          <a:prstGeom prst="rect">
            <a:avLst/>
          </a:prstGeom>
          <a:ln>
            <a:noFill/>
          </a:ln>
        </p:spPr>
      </p:pic>
      <p:sp>
        <p:nvSpPr>
          <p:cNvPr id="586" name="CustomShape 2"/>
          <p:cNvSpPr/>
          <p:nvPr/>
        </p:nvSpPr>
        <p:spPr>
          <a:xfrm>
            <a:off x="3996000" y="1115280"/>
            <a:ext cx="57819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trike="noStrike" u="sng">
                <a:solidFill>
                  <a:srgbClr val="000000"/>
                </a:solidFill>
                <a:latin typeface="Arial"/>
              </a:rPr>
              <a:t>Measurement of slow extraction using MWPC</a:t>
            </a:r>
            <a:endParaRPr/>
          </a:p>
        </p:txBody>
      </p:sp>
      <p:sp>
        <p:nvSpPr>
          <p:cNvPr id="587" name="CustomShape 3"/>
          <p:cNvSpPr/>
          <p:nvPr/>
        </p:nvSpPr>
        <p:spPr>
          <a:xfrm>
            <a:off x="4758840" y="2866320"/>
            <a:ext cx="447336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b="1" lang="en-GB" sz="1200" strike="noStrike" baseline="30000">
                <a:solidFill>
                  <a:srgbClr val="c0504d"/>
                </a:solidFill>
                <a:latin typeface="Arial"/>
              </a:rPr>
              <a:t>40</a:t>
            </a:r>
            <a:r>
              <a:rPr b="1" lang="en-GB" sz="1200" strike="noStrike">
                <a:solidFill>
                  <a:srgbClr val="c0504d"/>
                </a:solidFill>
                <a:latin typeface="Arial"/>
              </a:rPr>
              <a:t>Ar</a:t>
            </a:r>
            <a:r>
              <a:rPr b="1" lang="en-GB" sz="1200" strike="noStrike" baseline="30000">
                <a:solidFill>
                  <a:srgbClr val="c0504d"/>
                </a:solidFill>
                <a:latin typeface="Arial"/>
              </a:rPr>
              <a:t>18+</a:t>
            </a:r>
            <a:r>
              <a:rPr b="1" lang="en-GB" sz="1200" strike="noStrike">
                <a:solidFill>
                  <a:srgbClr val="c0504d"/>
                </a:solidFill>
                <a:latin typeface="Arial"/>
              </a:rPr>
              <a:t> ion beam at 300 MeV/u </a:t>
            </a:r>
            <a:endParaRPr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b="1" lang="en-GB" sz="1200" strike="noStrike">
                <a:solidFill>
                  <a:srgbClr val="c0504d"/>
                </a:solidFill>
                <a:latin typeface="Arial"/>
              </a:rPr>
              <a:t>time-dependent beam profiles for 16 wires</a:t>
            </a:r>
            <a:endParaRPr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b="1" lang="en-GB" sz="1200" strike="noStrike">
                <a:solidFill>
                  <a:srgbClr val="c0504d"/>
                </a:solidFill>
                <a:latin typeface="Arial"/>
              </a:rPr>
              <a:t>spill duration: 1.8 s, time slices of 20 ms</a:t>
            </a:r>
            <a:endParaRPr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b="1" lang="en-GB" sz="1200" strike="noStrike">
                <a:solidFill>
                  <a:srgbClr val="c0504d"/>
                </a:solidFill>
                <a:latin typeface="Arial"/>
              </a:rPr>
              <a:t>for this measurement: beam mismatched on purpose</a:t>
            </a:r>
            <a:endParaRPr/>
          </a:p>
        </p:txBody>
      </p:sp>
      <p:sp>
        <p:nvSpPr>
          <p:cNvPr id="588" name="CustomShape 4"/>
          <p:cNvSpPr/>
          <p:nvPr/>
        </p:nvSpPr>
        <p:spPr>
          <a:xfrm>
            <a:off x="237960" y="1151640"/>
            <a:ext cx="4301280" cy="1597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400" strike="noStrike" u="sng">
                <a:solidFill>
                  <a:srgbClr val="000000"/>
                </a:solidFill>
                <a:latin typeface="Arial"/>
              </a:rPr>
              <a:t>CFC-Module </a:t>
            </a:r>
            <a:r>
              <a:rPr lang="en-GB" sz="1400" strike="noStrike" u="sng">
                <a:solidFill>
                  <a:srgbClr val="000000"/>
                </a:solidFill>
                <a:latin typeface="Arial"/>
              </a:rPr>
              <a:t>(H. Flemming, Dep. CSEE)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en-GB" sz="1200" strike="noStrike">
                <a:solidFill>
                  <a:srgbClr val="c0504d"/>
                </a:solidFill>
                <a:latin typeface="Arial"/>
              </a:rPr>
              <a:t>32 input channels, units in daisy chain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en-GB" sz="1200" strike="noStrike">
                <a:solidFill>
                  <a:srgbClr val="c0504d"/>
                </a:solidFill>
                <a:latin typeface="Arial"/>
              </a:rPr>
              <a:t>ASIC with two ranges (0.24 / 2.4 pC/Pulse)</a:t>
            </a:r>
            <a:endParaRPr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b="1" lang="en-GB" sz="1200" strike="noStrike">
                <a:solidFill>
                  <a:srgbClr val="c0504d"/>
                </a:solidFill>
                <a:latin typeface="Arial"/>
              </a:rPr>
              <a:t>large dynamic range (300 fA – 180 µA)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en-GB" sz="1200" strike="noStrike">
                <a:solidFill>
                  <a:srgbClr val="c0504d"/>
                </a:solidFill>
                <a:latin typeface="Arial"/>
              </a:rPr>
              <a:t>output frequency up to 40 MHz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en-GB" sz="1200" strike="noStrike">
                <a:solidFill>
                  <a:srgbClr val="c0504d"/>
                </a:solidFill>
                <a:latin typeface="Arial"/>
              </a:rPr>
              <a:t>fully digital interface, FESA drivers available</a:t>
            </a:r>
            <a:endParaRPr/>
          </a:p>
        </p:txBody>
      </p:sp>
      <p:sp>
        <p:nvSpPr>
          <p:cNvPr id="589" name="CustomShape 5"/>
          <p:cNvSpPr/>
          <p:nvPr/>
        </p:nvSpPr>
        <p:spPr>
          <a:xfrm>
            <a:off x="3236760" y="3368520"/>
            <a:ext cx="220572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000" strike="noStrike">
                <a:solidFill>
                  <a:srgbClr val="000000"/>
                </a:solidFill>
                <a:latin typeface="Arial"/>
              </a:rPr>
              <a:t>...up to 256 units</a:t>
            </a:r>
            <a:endParaRPr/>
          </a:p>
        </p:txBody>
      </p:sp>
      <p:pic>
        <p:nvPicPr>
          <p:cNvPr id="590" name="Picture 2" descr=""/>
          <p:cNvPicPr/>
          <p:nvPr/>
        </p:nvPicPr>
        <p:blipFill>
          <a:blip r:embed="rId2"/>
          <a:stretch/>
        </p:blipFill>
        <p:spPr>
          <a:xfrm>
            <a:off x="6477480" y="4738320"/>
            <a:ext cx="2227320" cy="1554840"/>
          </a:xfrm>
          <a:prstGeom prst="rect">
            <a:avLst/>
          </a:prstGeom>
          <a:ln>
            <a:noFill/>
          </a:ln>
        </p:spPr>
      </p:pic>
      <p:sp>
        <p:nvSpPr>
          <p:cNvPr id="591" name="CustomShape 6"/>
          <p:cNvSpPr/>
          <p:nvPr/>
        </p:nvSpPr>
        <p:spPr>
          <a:xfrm>
            <a:off x="6228360" y="3813840"/>
            <a:ext cx="27770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400" strike="noStrike" u="sng">
                <a:solidFill>
                  <a:srgbClr val="000000"/>
                </a:solidFill>
                <a:latin typeface="Arial"/>
              </a:rPr>
              <a:t>FESA-Graphical User Interface </a:t>
            </a:r>
            <a:endParaRPr/>
          </a:p>
        </p:txBody>
      </p:sp>
      <p:sp>
        <p:nvSpPr>
          <p:cNvPr id="592" name="CustomShape 7"/>
          <p:cNvSpPr/>
          <p:nvPr/>
        </p:nvSpPr>
        <p:spPr>
          <a:xfrm>
            <a:off x="6847200" y="4213440"/>
            <a:ext cx="732960" cy="244080"/>
          </a:xfrm>
          <a:prstGeom prst="borderCallout1">
            <a:avLst>
              <a:gd name="adj1" fmla="val 49698"/>
              <a:gd name="adj2" fmla="val 96876"/>
              <a:gd name="adj3" fmla="val 423146"/>
              <a:gd name="adj4" fmla="val 96407"/>
            </a:avLst>
          </a:prstGeom>
          <a:noFill/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1" lang="en-GB" sz="1000" strike="noStrike">
                <a:solidFill>
                  <a:srgbClr val="000000"/>
                </a:solidFill>
                <a:latin typeface="Arial Narrow"/>
              </a:rPr>
              <a:t>X-Profiles</a:t>
            </a:r>
            <a:endParaRPr/>
          </a:p>
        </p:txBody>
      </p:sp>
      <p:sp>
        <p:nvSpPr>
          <p:cNvPr id="593" name="CustomShape 8"/>
          <p:cNvSpPr/>
          <p:nvPr/>
        </p:nvSpPr>
        <p:spPr>
          <a:xfrm>
            <a:off x="8296560" y="4337280"/>
            <a:ext cx="732960" cy="244080"/>
          </a:xfrm>
          <a:prstGeom prst="borderCallout1">
            <a:avLst>
              <a:gd name="adj1" fmla="val 49698"/>
              <a:gd name="adj2" fmla="val -540"/>
              <a:gd name="adj3" fmla="val 346507"/>
              <a:gd name="adj4" fmla="val 5461"/>
            </a:avLst>
          </a:prstGeom>
          <a:noFill/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1" lang="en-GB" sz="1000" strike="noStrike">
                <a:solidFill>
                  <a:srgbClr val="000000"/>
                </a:solidFill>
                <a:latin typeface="Arial Narrow"/>
              </a:rPr>
              <a:t>Y-Profiles</a:t>
            </a:r>
            <a:endParaRPr/>
          </a:p>
        </p:txBody>
      </p:sp>
      <p:sp>
        <p:nvSpPr>
          <p:cNvPr id="594" name="CustomShape 9"/>
          <p:cNvSpPr/>
          <p:nvPr/>
        </p:nvSpPr>
        <p:spPr>
          <a:xfrm>
            <a:off x="2598480" y="3183480"/>
            <a:ext cx="931320" cy="21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800" strike="noStrike">
                <a:solidFill>
                  <a:srgbClr val="000000"/>
                </a:solidFill>
                <a:latin typeface="Arial"/>
              </a:rPr>
              <a:t>32 chan.</a:t>
            </a:r>
            <a:endParaRPr/>
          </a:p>
        </p:txBody>
      </p:sp>
      <p:pic>
        <p:nvPicPr>
          <p:cNvPr id="595" name="Picture 5684" descr=""/>
          <p:cNvPicPr/>
          <p:nvPr/>
        </p:nvPicPr>
        <p:blipFill>
          <a:blip r:embed="rId3"/>
          <a:srcRect l="0" t="1391632" r="0" b="0"/>
          <a:stretch/>
        </p:blipFill>
        <p:spPr>
          <a:xfrm>
            <a:off x="4406400" y="1477080"/>
            <a:ext cx="4647960" cy="1346040"/>
          </a:xfrm>
          <a:prstGeom prst="rect">
            <a:avLst/>
          </a:prstGeom>
          <a:ln>
            <a:noFill/>
          </a:ln>
        </p:spPr>
      </p:pic>
      <p:sp>
        <p:nvSpPr>
          <p:cNvPr id="596" name="Line 10"/>
          <p:cNvSpPr/>
          <p:nvPr/>
        </p:nvSpPr>
        <p:spPr>
          <a:xfrm flipV="1">
            <a:off x="4882320" y="1800000"/>
            <a:ext cx="822960" cy="625680"/>
          </a:xfrm>
          <a:prstGeom prst="line">
            <a:avLst/>
          </a:prstGeom>
          <a:ln w="7632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597" name="CustomShape 11"/>
          <p:cNvSpPr/>
          <p:nvPr/>
        </p:nvSpPr>
        <p:spPr>
          <a:xfrm rot="19212600">
            <a:off x="4777200" y="1748160"/>
            <a:ext cx="69012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GB" sz="2400" strike="noStrike">
                <a:solidFill>
                  <a:srgbClr val="ff0000"/>
                </a:solidFill>
                <a:latin typeface="Arial"/>
              </a:rPr>
              <a:t>2 s</a:t>
            </a:r>
            <a:endParaRPr/>
          </a:p>
        </p:txBody>
      </p:sp>
      <p:sp>
        <p:nvSpPr>
          <p:cNvPr id="598" name="CustomShape 12"/>
          <p:cNvSpPr/>
          <p:nvPr/>
        </p:nvSpPr>
        <p:spPr>
          <a:xfrm>
            <a:off x="925560" y="2828520"/>
            <a:ext cx="1007640" cy="27288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200" strike="noStrike">
                <a:solidFill>
                  <a:srgbClr val="000000"/>
                </a:solidFill>
                <a:latin typeface="Arial"/>
              </a:rPr>
              <a:t>MWPC 1</a:t>
            </a:r>
            <a:endParaRPr/>
          </a:p>
        </p:txBody>
      </p:sp>
      <p:sp>
        <p:nvSpPr>
          <p:cNvPr id="599" name="CustomShape 13"/>
          <p:cNvSpPr/>
          <p:nvPr/>
        </p:nvSpPr>
        <p:spPr>
          <a:xfrm>
            <a:off x="3250080" y="2822400"/>
            <a:ext cx="1049760" cy="27288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200" strike="noStrike">
                <a:solidFill>
                  <a:srgbClr val="000000"/>
                </a:solidFill>
                <a:latin typeface="Arial"/>
              </a:rPr>
              <a:t>MWPC n</a:t>
            </a:r>
            <a:endParaRPr/>
          </a:p>
        </p:txBody>
      </p:sp>
      <p:sp>
        <p:nvSpPr>
          <p:cNvPr id="600" name="CustomShape 14"/>
          <p:cNvSpPr/>
          <p:nvPr/>
        </p:nvSpPr>
        <p:spPr>
          <a:xfrm>
            <a:off x="1798560" y="3115800"/>
            <a:ext cx="144720" cy="2311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01" name="CustomShape 15"/>
          <p:cNvSpPr/>
          <p:nvPr/>
        </p:nvSpPr>
        <p:spPr>
          <a:xfrm>
            <a:off x="1729440" y="3173400"/>
            <a:ext cx="931320" cy="21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800" strike="noStrike">
                <a:solidFill>
                  <a:srgbClr val="000000"/>
                </a:solidFill>
                <a:latin typeface="Arial"/>
              </a:rPr>
              <a:t>32 chan.</a:t>
            </a:r>
            <a:endParaRPr/>
          </a:p>
        </p:txBody>
      </p:sp>
      <p:sp>
        <p:nvSpPr>
          <p:cNvPr id="602" name="CustomShape 16"/>
          <p:cNvSpPr/>
          <p:nvPr/>
        </p:nvSpPr>
        <p:spPr>
          <a:xfrm>
            <a:off x="921600" y="3112920"/>
            <a:ext cx="144720" cy="2311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03" name="CustomShape 17"/>
          <p:cNvSpPr/>
          <p:nvPr/>
        </p:nvSpPr>
        <p:spPr>
          <a:xfrm>
            <a:off x="847440" y="3164040"/>
            <a:ext cx="707040" cy="21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800" strike="noStrike">
                <a:solidFill>
                  <a:srgbClr val="000000"/>
                </a:solidFill>
                <a:latin typeface="Arial"/>
              </a:rPr>
              <a:t>32 chan.</a:t>
            </a:r>
            <a:endParaRPr/>
          </a:p>
        </p:txBody>
      </p:sp>
      <p:pic>
        <p:nvPicPr>
          <p:cNvPr id="604" name="Picture 2" descr=""/>
          <p:cNvPicPr/>
          <p:nvPr/>
        </p:nvPicPr>
        <p:blipFill>
          <a:blip r:embed="rId4"/>
          <a:stretch/>
        </p:blipFill>
        <p:spPr>
          <a:xfrm>
            <a:off x="3515400" y="4365000"/>
            <a:ext cx="2921760" cy="161244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sp>
        <p:nvSpPr>
          <p:cNvPr id="605" name="CustomShape 18"/>
          <p:cNvSpPr/>
          <p:nvPr/>
        </p:nvSpPr>
        <p:spPr>
          <a:xfrm>
            <a:off x="2925000" y="3692160"/>
            <a:ext cx="616320" cy="784440"/>
          </a:xfrm>
          <a:custGeom>
            <a:avLst/>
            <a:gdLst/>
            <a:ahLst/>
            <a:rect l="0" t="0" r="r" b="b"/>
            <a:pathLst>
              <a:path w="703053" h="854016">
                <a:moveTo>
                  <a:pt x="242977" y="0"/>
                </a:moveTo>
                <a:cubicBezTo>
                  <a:pt x="121488" y="306237"/>
                  <a:pt x="0" y="612475"/>
                  <a:pt x="61823" y="733245"/>
                </a:cubicBezTo>
                <a:cubicBezTo>
                  <a:pt x="123646" y="854015"/>
                  <a:pt x="524774" y="724619"/>
                  <a:pt x="613913" y="724619"/>
                </a:cubicBezTo>
                <a:cubicBezTo>
                  <a:pt x="703052" y="724619"/>
                  <a:pt x="649856" y="728932"/>
                  <a:pt x="596660" y="733245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06" name="CustomShape 19"/>
          <p:cNvSpPr/>
          <p:nvPr/>
        </p:nvSpPr>
        <p:spPr>
          <a:xfrm>
            <a:off x="4068000" y="5632920"/>
            <a:ext cx="232380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400" strike="noStrike">
                <a:solidFill>
                  <a:srgbClr val="ff0000"/>
                </a:solidFill>
                <a:latin typeface="Arial"/>
              </a:rPr>
              <a:t>3rd (and final) prototype</a:t>
            </a:r>
            <a:endParaRPr/>
          </a:p>
        </p:txBody>
      </p:sp>
      <p:sp>
        <p:nvSpPr>
          <p:cNvPr id="607" name="TextShape 20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4124AEDD-54F7-4C5C-9D09-482133B248BB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608" name="CustomShape 21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TextShape 1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Ionization Profile Monitor (IPM) I/II</a:t>
            </a:r>
            <a:endParaRPr/>
          </a:p>
        </p:txBody>
      </p:sp>
      <p:sp>
        <p:nvSpPr>
          <p:cNvPr id="610" name="CustomShape 2"/>
          <p:cNvSpPr/>
          <p:nvPr/>
        </p:nvSpPr>
        <p:spPr>
          <a:xfrm>
            <a:off x="4195800" y="5653080"/>
            <a:ext cx="5514480" cy="501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z="1500" strike="noStrike">
                <a:solidFill>
                  <a:srgbClr val="000000"/>
                </a:solidFill>
                <a:latin typeface="Arial"/>
                <a:ea typeface="MS PGothic"/>
              </a:rPr>
              <a:t>Design by </a:t>
            </a:r>
            <a:endParaRPr/>
          </a:p>
          <a:p>
            <a:pPr>
              <a:lnSpc>
                <a:spcPct val="80000"/>
              </a:lnSpc>
            </a:pPr>
            <a:r>
              <a:rPr lang="en-GB" sz="1500" strike="noStrike">
                <a:solidFill>
                  <a:srgbClr val="000000"/>
                </a:solidFill>
                <a:latin typeface="Arial"/>
                <a:ea typeface="MS PGothic"/>
              </a:rPr>
              <a:t>G. de Villiers (iThemba Lab), T. Giacomini (GSI) </a:t>
            </a:r>
            <a:endParaRPr/>
          </a:p>
        </p:txBody>
      </p:sp>
      <p:sp>
        <p:nvSpPr>
          <p:cNvPr id="611" name="CustomShape 3"/>
          <p:cNvSpPr/>
          <p:nvPr/>
        </p:nvSpPr>
        <p:spPr>
          <a:xfrm>
            <a:off x="169560" y="1554840"/>
            <a:ext cx="4363560" cy="241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30000"/>
              </a:lnSpc>
            </a:pPr>
            <a:r>
              <a:rPr lang="en-GB" sz="1400" strike="noStrike">
                <a:solidFill>
                  <a:srgbClr val="1f497d"/>
                </a:solidFill>
                <a:latin typeface="Arial"/>
                <a:ea typeface="MS PGothic"/>
              </a:rPr>
              <a:t>Maximum image distortion:</a:t>
            </a:r>
            <a:endParaRPr/>
          </a:p>
          <a:p>
            <a:pPr>
              <a:lnSpc>
                <a:spcPct val="110000"/>
              </a:lnSpc>
            </a:pPr>
            <a:r>
              <a:rPr lang="en-GB" sz="1400" strike="noStrike">
                <a:solidFill>
                  <a:srgbClr val="1f497d"/>
                </a:solidFill>
                <a:latin typeface="Arial"/>
                <a:ea typeface="MS PGothic"/>
              </a:rPr>
              <a:t>5% of beam width </a:t>
            </a:r>
            <a:r>
              <a:rPr b="1" lang="en-GB" sz="1400" strike="noStrike">
                <a:solidFill>
                  <a:srgbClr val="1f497d"/>
                </a:solidFill>
                <a:latin typeface="Symbol"/>
                <a:ea typeface="MS PGothic"/>
              </a:rPr>
              <a:t></a:t>
            </a:r>
            <a:r>
              <a:rPr b="1" lang="en-GB" sz="1400" strike="noStrike">
                <a:solidFill>
                  <a:srgbClr val="1f497d"/>
                </a:solidFill>
                <a:latin typeface="Arial"/>
                <a:ea typeface="MS PGothic"/>
              </a:rPr>
              <a:t> </a:t>
            </a:r>
            <a:r>
              <a:rPr lang="en-GB" sz="1400" strike="noStrike">
                <a:solidFill>
                  <a:srgbClr val="1f497d"/>
                </a:solidFill>
                <a:latin typeface="Arial"/>
                <a:ea typeface="MS PGothic"/>
              </a:rPr>
              <a:t> </a:t>
            </a:r>
            <a:r>
              <a:rPr b="1" lang="en-GB" sz="1400" strike="noStrike">
                <a:solidFill>
                  <a:srgbClr val="1f497d"/>
                </a:solidFill>
                <a:latin typeface="Symbol"/>
                <a:ea typeface="MS PGothic"/>
              </a:rPr>
              <a:t></a:t>
            </a:r>
            <a:r>
              <a:rPr b="1" lang="en-GB" sz="1400" strike="noStrike">
                <a:solidFill>
                  <a:srgbClr val="1f497d"/>
                </a:solidFill>
                <a:latin typeface="Arial"/>
                <a:ea typeface="MS PGothic"/>
              </a:rPr>
              <a:t>B/B</a:t>
            </a:r>
            <a:r>
              <a:rPr lang="en-GB" sz="1400" strike="noStrike">
                <a:solidFill>
                  <a:srgbClr val="1f497d"/>
                </a:solidFill>
                <a:latin typeface="Arial"/>
                <a:ea typeface="MS PGothic"/>
              </a:rPr>
              <a:t> &lt;  1 %</a:t>
            </a:r>
            <a:endParaRPr/>
          </a:p>
          <a:p>
            <a:pPr>
              <a:lnSpc>
                <a:spcPct val="110000"/>
              </a:lnSpc>
            </a:pPr>
            <a:r>
              <a:rPr b="1" i="1" lang="en-GB" sz="1400" strike="noStrike">
                <a:solidFill>
                  <a:srgbClr val="000099"/>
                </a:solidFill>
                <a:latin typeface="Arial"/>
                <a:ea typeface="MS PGothic"/>
              </a:rPr>
              <a:t>Challenges:</a:t>
            </a:r>
            <a:endParaRPr/>
          </a:p>
          <a:p>
            <a:pPr>
              <a:lnSpc>
                <a:spcPct val="110000"/>
              </a:lnSpc>
              <a:buFont typeface="Wingdings" charset="2"/>
              <a:buChar char=""/>
            </a:pPr>
            <a:r>
              <a:rPr b="1" i="1" lang="en-GB" sz="1400" strike="noStrike">
                <a:solidFill>
                  <a:srgbClr val="1f497d"/>
                </a:solidFill>
                <a:latin typeface="Arial"/>
                <a:ea typeface="MS PGothic"/>
              </a:rPr>
              <a:t> </a:t>
            </a:r>
            <a:r>
              <a:rPr lang="en-GB" sz="1400" strike="noStrike">
                <a:solidFill>
                  <a:srgbClr val="1f497d"/>
                </a:solidFill>
                <a:latin typeface="Arial"/>
                <a:ea typeface="MS PGothic"/>
              </a:rPr>
              <a:t>High</a:t>
            </a:r>
            <a:r>
              <a:rPr b="1" i="1" lang="en-GB" sz="1400" strike="noStrike">
                <a:solidFill>
                  <a:srgbClr val="1f497d"/>
                </a:solidFill>
                <a:latin typeface="Arial"/>
                <a:ea typeface="MS PGothic"/>
              </a:rPr>
              <a:t> </a:t>
            </a:r>
            <a:r>
              <a:rPr b="1" lang="en-GB" sz="1400" strike="noStrike">
                <a:solidFill>
                  <a:srgbClr val="1f497d"/>
                </a:solidFill>
                <a:latin typeface="Arial"/>
                <a:ea typeface="MS PGothic"/>
              </a:rPr>
              <a:t>B</a:t>
            </a:r>
            <a:r>
              <a:rPr lang="en-GB" sz="1400" strike="noStrike">
                <a:solidFill>
                  <a:srgbClr val="1f497d"/>
                </a:solidFill>
                <a:latin typeface="Arial"/>
                <a:ea typeface="MS PGothic"/>
              </a:rPr>
              <a:t>-field</a:t>
            </a:r>
            <a:r>
              <a:rPr b="1" i="1" lang="en-GB" sz="1400" strike="noStrike">
                <a:solidFill>
                  <a:srgbClr val="1f497d"/>
                </a:solidFill>
                <a:latin typeface="Arial"/>
                <a:ea typeface="MS PGothic"/>
              </a:rPr>
              <a:t> </a:t>
            </a:r>
            <a:r>
              <a:rPr lang="en-GB" sz="1400" strike="noStrike">
                <a:solidFill>
                  <a:srgbClr val="1f497d"/>
                </a:solidFill>
                <a:latin typeface="Arial"/>
                <a:ea typeface="MS PGothic"/>
              </a:rPr>
              <a:t>homogeneity of  1%</a:t>
            </a:r>
            <a:endParaRPr/>
          </a:p>
          <a:p>
            <a:pPr>
              <a:lnSpc>
                <a:spcPct val="110000"/>
              </a:lnSpc>
              <a:buFont typeface="Wingdings" charset="2"/>
              <a:buChar char=""/>
            </a:pPr>
            <a:r>
              <a:rPr b="1" i="1" lang="en-GB" sz="1400" strike="noStrike">
                <a:solidFill>
                  <a:srgbClr val="1f497d"/>
                </a:solidFill>
                <a:latin typeface="Arial"/>
                <a:ea typeface="MS PGothic"/>
              </a:rPr>
              <a:t> </a:t>
            </a:r>
            <a:r>
              <a:rPr lang="en-GB" sz="1400" strike="noStrike">
                <a:solidFill>
                  <a:srgbClr val="1f497d"/>
                </a:solidFill>
                <a:latin typeface="Arial"/>
                <a:ea typeface="MS PGothic"/>
              </a:rPr>
              <a:t>Clearance up to 500 mm </a:t>
            </a:r>
            <a:endParaRPr/>
          </a:p>
          <a:p>
            <a:pPr>
              <a:lnSpc>
                <a:spcPct val="110000"/>
              </a:lnSpc>
              <a:buFont typeface="Wingdings" charset="2"/>
              <a:buChar char=""/>
            </a:pPr>
            <a:r>
              <a:rPr lang="en-GB" sz="1400" strike="noStrike">
                <a:solidFill>
                  <a:srgbClr val="1f497d"/>
                </a:solidFill>
                <a:latin typeface="Arial"/>
                <a:ea typeface="MS PGothic"/>
              </a:rPr>
              <a:t> </a:t>
            </a:r>
            <a:r>
              <a:rPr lang="en-GB" sz="1400" strike="noStrike">
                <a:solidFill>
                  <a:srgbClr val="1f497d"/>
                </a:solidFill>
                <a:latin typeface="Arial"/>
                <a:ea typeface="MS PGothic"/>
              </a:rPr>
              <a:t>Correctors required to compensate  </a:t>
            </a:r>
            <a:r>
              <a:rPr lang="en-GB" sz="1400" strike="noStrike">
                <a:solidFill>
                  <a:srgbClr val="1f497d"/>
                </a:solidFill>
                <a:latin typeface="Arial"/>
                <a:ea typeface="MS PGothic"/>
              </a:rPr>
              <a:t>
</a:t>
            </a:r>
            <a:r>
              <a:rPr lang="en-GB" sz="1400" strike="noStrike">
                <a:solidFill>
                  <a:srgbClr val="1f497d"/>
                </a:solidFill>
                <a:latin typeface="Arial"/>
                <a:ea typeface="MS PGothic"/>
              </a:rPr>
              <a:t>    beam steering</a:t>
            </a:r>
            <a:endParaRPr/>
          </a:p>
          <a:p>
            <a:pPr>
              <a:lnSpc>
                <a:spcPct val="110000"/>
              </a:lnSpc>
              <a:buFont typeface="Wingdings" charset="2"/>
              <a:buChar char=""/>
            </a:pPr>
            <a:r>
              <a:rPr lang="en-GB" sz="1400" strike="noStrike">
                <a:solidFill>
                  <a:srgbClr val="1f497d"/>
                </a:solidFill>
                <a:latin typeface="Arial"/>
                <a:ea typeface="MS PGothic"/>
              </a:rPr>
              <a:t> </a:t>
            </a:r>
            <a:r>
              <a:rPr lang="en-GB" sz="1400" strike="noStrike">
                <a:solidFill>
                  <a:srgbClr val="1f497d"/>
                </a:solidFill>
                <a:latin typeface="Arial"/>
                <a:ea typeface="MS PGothic"/>
              </a:rPr>
              <a:t>Insertion length 2.5 m incl. correctors</a:t>
            </a:r>
            <a:endParaRPr/>
          </a:p>
          <a:p>
            <a:pPr>
              <a:lnSpc>
                <a:spcPct val="110000"/>
              </a:lnSpc>
              <a:buFont typeface="Wingdings" charset="2"/>
              <a:buChar char=""/>
            </a:pPr>
            <a:r>
              <a:rPr lang="en-GB" sz="1400" strike="noStrike">
                <a:solidFill>
                  <a:srgbClr val="1f497d"/>
                </a:solidFill>
                <a:latin typeface="Arial"/>
                <a:ea typeface="MS PGothic"/>
              </a:rPr>
              <a:t> </a:t>
            </a:r>
            <a:r>
              <a:rPr lang="en-GB" sz="1400" strike="noStrike">
                <a:solidFill>
                  <a:srgbClr val="1f497d"/>
                </a:solidFill>
                <a:latin typeface="Arial"/>
                <a:ea typeface="MS PGothic"/>
              </a:rPr>
              <a:t>read-out on </a:t>
            </a:r>
            <a:r>
              <a:rPr lang="en-GB" sz="1400" strike="noStrike">
                <a:solidFill>
                  <a:srgbClr val="1f497d"/>
                </a:solidFill>
                <a:latin typeface="Symbol"/>
                <a:ea typeface="MS PGothic"/>
              </a:rPr>
              <a:t></a:t>
            </a:r>
            <a:r>
              <a:rPr lang="en-GB" sz="1400" strike="noStrike">
                <a:solidFill>
                  <a:srgbClr val="1f497d"/>
                </a:solidFill>
                <a:latin typeface="Arial"/>
                <a:ea typeface="MS PGothic"/>
              </a:rPr>
              <a:t>1 </a:t>
            </a:r>
            <a:r>
              <a:rPr lang="en-GB" sz="1400" strike="noStrike">
                <a:solidFill>
                  <a:srgbClr val="1f497d"/>
                </a:solidFill>
                <a:latin typeface="Symbol"/>
                <a:ea typeface="MS PGothic"/>
              </a:rPr>
              <a:t></a:t>
            </a:r>
            <a:r>
              <a:rPr lang="en-GB" sz="1400" strike="noStrike">
                <a:solidFill>
                  <a:srgbClr val="1f497d"/>
                </a:solidFill>
                <a:latin typeface="Arial"/>
                <a:ea typeface="MS PGothic"/>
              </a:rPr>
              <a:t>s turn-by-turn scale</a:t>
            </a:r>
            <a:endParaRPr/>
          </a:p>
          <a:p>
            <a:pPr>
              <a:lnSpc>
                <a:spcPct val="110000"/>
              </a:lnSpc>
            </a:pPr>
            <a:r>
              <a:rPr lang="en-GB" sz="1400" strike="noStrike">
                <a:solidFill>
                  <a:srgbClr val="1f497d"/>
                </a:solidFill>
                <a:latin typeface="Arial"/>
                <a:ea typeface="MS PGothic"/>
              </a:rPr>
              <a:t>    </a:t>
            </a:r>
            <a:r>
              <a:rPr lang="en-GB" sz="1400" strike="noStrike">
                <a:solidFill>
                  <a:srgbClr val="1f497d"/>
                </a:solidFill>
                <a:latin typeface="Arial"/>
                <a:ea typeface="MS PGothic"/>
              </a:rPr>
              <a:t>by multi-anode photo-multiplier  </a:t>
            </a:r>
            <a:endParaRPr/>
          </a:p>
        </p:txBody>
      </p:sp>
      <p:sp>
        <p:nvSpPr>
          <p:cNvPr id="612" name="CustomShape 4"/>
          <p:cNvSpPr/>
          <p:nvPr/>
        </p:nvSpPr>
        <p:spPr>
          <a:xfrm>
            <a:off x="185760" y="1187280"/>
            <a:ext cx="5803560" cy="37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i="1" lang="en-GB" sz="1900" strike="noStrike">
                <a:solidFill>
                  <a:srgbClr val="000099"/>
                </a:solidFill>
                <a:latin typeface="Arial"/>
                <a:ea typeface="MS PGothic"/>
              </a:rPr>
              <a:t>Magnetic field for electron guidance:</a:t>
            </a:r>
            <a:endParaRPr/>
          </a:p>
        </p:txBody>
      </p:sp>
      <p:sp>
        <p:nvSpPr>
          <p:cNvPr id="613" name="CustomShape 5"/>
          <p:cNvSpPr/>
          <p:nvPr/>
        </p:nvSpPr>
        <p:spPr>
          <a:xfrm>
            <a:off x="6864480" y="1170000"/>
            <a:ext cx="1050480" cy="31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z="1500" strike="noStrike">
                <a:solidFill>
                  <a:srgbClr val="000000"/>
                </a:solidFill>
                <a:latin typeface="Times New Roman"/>
                <a:ea typeface="MS PGothic"/>
              </a:rPr>
              <a:t>Corrector</a:t>
            </a:r>
            <a:endParaRPr/>
          </a:p>
        </p:txBody>
      </p:sp>
      <p:sp>
        <p:nvSpPr>
          <p:cNvPr id="614" name="CustomShape 6"/>
          <p:cNvSpPr/>
          <p:nvPr/>
        </p:nvSpPr>
        <p:spPr>
          <a:xfrm>
            <a:off x="3378240" y="3119760"/>
            <a:ext cx="1049040" cy="31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z="1500" strike="noStrike">
                <a:solidFill>
                  <a:srgbClr val="000000"/>
                </a:solidFill>
                <a:latin typeface="Times New Roman"/>
                <a:ea typeface="MS PGothic"/>
              </a:rPr>
              <a:t>480mm</a:t>
            </a:r>
            <a:endParaRPr/>
          </a:p>
        </p:txBody>
      </p:sp>
      <p:pic>
        <p:nvPicPr>
          <p:cNvPr id="615" name="Picture 9" descr=""/>
          <p:cNvPicPr/>
          <p:nvPr/>
        </p:nvPicPr>
        <p:blipFill>
          <a:blip r:embed="rId1"/>
          <a:stretch/>
        </p:blipFill>
        <p:spPr>
          <a:xfrm>
            <a:off x="3852720" y="1447920"/>
            <a:ext cx="4619160" cy="4265280"/>
          </a:xfrm>
          <a:prstGeom prst="rect">
            <a:avLst/>
          </a:prstGeom>
          <a:ln>
            <a:noFill/>
          </a:ln>
        </p:spPr>
      </p:pic>
      <p:sp>
        <p:nvSpPr>
          <p:cNvPr id="616" name="CustomShape 7"/>
          <p:cNvSpPr/>
          <p:nvPr/>
        </p:nvSpPr>
        <p:spPr>
          <a:xfrm>
            <a:off x="4003560" y="2426040"/>
            <a:ext cx="1049040" cy="31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z="1500" strike="noStrike">
                <a:solidFill>
                  <a:srgbClr val="000000"/>
                </a:solidFill>
                <a:latin typeface="Times New Roman"/>
                <a:ea typeface="MS PGothic"/>
              </a:rPr>
              <a:t>Corrector</a:t>
            </a:r>
            <a:endParaRPr/>
          </a:p>
        </p:txBody>
      </p:sp>
      <p:sp>
        <p:nvSpPr>
          <p:cNvPr id="617" name="CustomShape 8"/>
          <p:cNvSpPr/>
          <p:nvPr/>
        </p:nvSpPr>
        <p:spPr>
          <a:xfrm>
            <a:off x="4419720" y="2057400"/>
            <a:ext cx="1658520" cy="31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z="1500" strike="noStrike">
                <a:solidFill>
                  <a:srgbClr val="000000"/>
                </a:solidFill>
                <a:latin typeface="Times New Roman"/>
                <a:ea typeface="MS PGothic"/>
              </a:rPr>
              <a:t>Horizontal IPM</a:t>
            </a:r>
            <a:endParaRPr/>
          </a:p>
        </p:txBody>
      </p:sp>
      <p:sp>
        <p:nvSpPr>
          <p:cNvPr id="618" name="CustomShape 9"/>
          <p:cNvSpPr/>
          <p:nvPr/>
        </p:nvSpPr>
        <p:spPr>
          <a:xfrm>
            <a:off x="5727600" y="1533600"/>
            <a:ext cx="1660320" cy="31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z="1500" strike="noStrike">
                <a:solidFill>
                  <a:srgbClr val="000000"/>
                </a:solidFill>
                <a:latin typeface="Times New Roman"/>
                <a:ea typeface="MS PGothic"/>
              </a:rPr>
              <a:t>Vertical IPM</a:t>
            </a:r>
            <a:endParaRPr/>
          </a:p>
        </p:txBody>
      </p:sp>
      <p:sp>
        <p:nvSpPr>
          <p:cNvPr id="619" name="Line 10"/>
          <p:cNvSpPr/>
          <p:nvPr/>
        </p:nvSpPr>
        <p:spPr>
          <a:xfrm flipV="1">
            <a:off x="5121000" y="2481120"/>
            <a:ext cx="3291120" cy="1511280"/>
          </a:xfrm>
          <a:prstGeom prst="line">
            <a:avLst/>
          </a:prstGeom>
          <a:ln>
            <a:noFill/>
          </a:ln>
        </p:spPr>
      </p:sp>
      <p:sp>
        <p:nvSpPr>
          <p:cNvPr id="620" name="Line 11"/>
          <p:cNvSpPr/>
          <p:nvPr/>
        </p:nvSpPr>
        <p:spPr>
          <a:xfrm flipV="1">
            <a:off x="5162400" y="2543040"/>
            <a:ext cx="3228840" cy="1443240"/>
          </a:xfrm>
          <a:prstGeom prst="line">
            <a:avLst/>
          </a:prstGeom>
          <a:ln w="38160">
            <a:solidFill>
              <a:srgbClr val="00ff00"/>
            </a:solidFill>
            <a:round/>
            <a:headEnd len="lg" type="arrow" w="med"/>
            <a:tailEnd len="lg" type="arrow" w="med"/>
          </a:ln>
        </p:spPr>
      </p:sp>
      <p:sp>
        <p:nvSpPr>
          <p:cNvPr id="621" name="CustomShape 12"/>
          <p:cNvSpPr/>
          <p:nvPr/>
        </p:nvSpPr>
        <p:spPr>
          <a:xfrm rot="20170800">
            <a:off x="5924880" y="3422880"/>
            <a:ext cx="2091960" cy="318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500" strike="noStrike">
                <a:solidFill>
                  <a:srgbClr val="006600"/>
                </a:solidFill>
                <a:latin typeface="Times New Roman"/>
                <a:ea typeface="MS PGothic"/>
              </a:rPr>
              <a:t>Insertion length 2.5 m</a:t>
            </a:r>
            <a:endParaRPr/>
          </a:p>
        </p:txBody>
      </p:sp>
      <p:sp>
        <p:nvSpPr>
          <p:cNvPr id="622" name="Line 13"/>
          <p:cNvSpPr/>
          <p:nvPr/>
        </p:nvSpPr>
        <p:spPr>
          <a:xfrm>
            <a:off x="8188200" y="1805040"/>
            <a:ext cx="576360" cy="26028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623" name="Line 14"/>
          <p:cNvSpPr/>
          <p:nvPr/>
        </p:nvSpPr>
        <p:spPr>
          <a:xfrm>
            <a:off x="7916760" y="1962000"/>
            <a:ext cx="547560" cy="24624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624" name="Line 15"/>
          <p:cNvSpPr/>
          <p:nvPr/>
        </p:nvSpPr>
        <p:spPr>
          <a:xfrm flipV="1">
            <a:off x="8003880" y="2133720"/>
            <a:ext cx="292320" cy="129960"/>
          </a:xfrm>
          <a:prstGeom prst="line">
            <a:avLst/>
          </a:prstGeom>
          <a:ln w="25560">
            <a:solidFill>
              <a:srgbClr val="00ff00"/>
            </a:solidFill>
            <a:round/>
            <a:tailEnd len="lg" type="arrow" w="med"/>
          </a:ln>
        </p:spPr>
      </p:sp>
      <p:sp>
        <p:nvSpPr>
          <p:cNvPr id="625" name="Line 16"/>
          <p:cNvSpPr/>
          <p:nvPr/>
        </p:nvSpPr>
        <p:spPr>
          <a:xfrm flipH="1">
            <a:off x="8635680" y="1901880"/>
            <a:ext cx="277920" cy="101520"/>
          </a:xfrm>
          <a:prstGeom prst="line">
            <a:avLst/>
          </a:prstGeom>
          <a:ln w="25560">
            <a:solidFill>
              <a:srgbClr val="00cc00"/>
            </a:solidFill>
            <a:round/>
            <a:tailEnd len="lg" type="arrow" w="med"/>
          </a:ln>
        </p:spPr>
      </p:sp>
      <p:sp>
        <p:nvSpPr>
          <p:cNvPr id="626" name="CustomShape 17"/>
          <p:cNvSpPr/>
          <p:nvPr/>
        </p:nvSpPr>
        <p:spPr>
          <a:xfrm>
            <a:off x="8372520" y="1594080"/>
            <a:ext cx="1049040" cy="31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500" strike="noStrike">
                <a:solidFill>
                  <a:srgbClr val="006600"/>
                </a:solidFill>
                <a:latin typeface="Times New Roman"/>
                <a:ea typeface="MS PGothic"/>
              </a:rPr>
              <a:t>300mm</a:t>
            </a:r>
            <a:endParaRPr/>
          </a:p>
        </p:txBody>
      </p:sp>
      <p:sp>
        <p:nvSpPr>
          <p:cNvPr id="627" name="Line 18"/>
          <p:cNvSpPr/>
          <p:nvPr/>
        </p:nvSpPr>
        <p:spPr>
          <a:xfrm flipH="1" flipV="1">
            <a:off x="3941640" y="3575160"/>
            <a:ext cx="716040" cy="34128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628" name="Line 19"/>
          <p:cNvSpPr/>
          <p:nvPr/>
        </p:nvSpPr>
        <p:spPr>
          <a:xfrm flipH="1" flipV="1">
            <a:off x="3962160" y="2838600"/>
            <a:ext cx="744480" cy="31428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629" name="Line 20"/>
          <p:cNvSpPr/>
          <p:nvPr/>
        </p:nvSpPr>
        <p:spPr>
          <a:xfrm flipH="1" flipV="1">
            <a:off x="4151160" y="2906640"/>
            <a:ext cx="7920" cy="779400"/>
          </a:xfrm>
          <a:prstGeom prst="line">
            <a:avLst/>
          </a:prstGeom>
          <a:ln w="19080">
            <a:solidFill>
              <a:schemeClr val="tx1"/>
            </a:solidFill>
            <a:round/>
            <a:headEnd len="lg" type="arrow" w="med"/>
            <a:tailEnd len="lg" type="arrow" w="med"/>
          </a:ln>
        </p:spPr>
      </p:sp>
      <p:sp>
        <p:nvSpPr>
          <p:cNvPr id="630" name="CustomShape 21"/>
          <p:cNvSpPr/>
          <p:nvPr/>
        </p:nvSpPr>
        <p:spPr>
          <a:xfrm>
            <a:off x="3959280" y="3716640"/>
            <a:ext cx="448920" cy="461520"/>
          </a:xfrm>
          <a:custGeom>
            <a:avLst/>
            <a:gdLst/>
            <a:ahLst/>
            <a:rect l="0" t="0" r="r" b="b"/>
            <a:pathLst>
              <a:path w="284" h="188">
                <a:moveTo>
                  <a:pt x="256" y="105"/>
                </a:moveTo>
                <a:lnTo>
                  <a:pt x="38" y="187"/>
                </a:lnTo>
                <a:lnTo>
                  <a:pt x="0" y="89"/>
                </a:lnTo>
                <a:lnTo>
                  <a:pt x="115" y="45"/>
                </a:lnTo>
                <a:lnTo>
                  <a:pt x="158" y="0"/>
                </a:lnTo>
                <a:lnTo>
                  <a:pt x="283" y="57"/>
                </a:lnTo>
                <a:lnTo>
                  <a:pt x="256" y="105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1" name="Line 22"/>
          <p:cNvSpPr/>
          <p:nvPr/>
        </p:nvSpPr>
        <p:spPr>
          <a:xfrm flipH="1">
            <a:off x="4066920" y="3505320"/>
            <a:ext cx="935280" cy="430200"/>
          </a:xfrm>
          <a:prstGeom prst="line">
            <a:avLst/>
          </a:prstGeom>
          <a:ln w="44280">
            <a:solidFill>
              <a:srgbClr val="ff0000"/>
            </a:solidFill>
            <a:round/>
            <a:tailEnd len="lg" type="stealth" w="lg"/>
          </a:ln>
        </p:spPr>
      </p:sp>
      <p:pic>
        <p:nvPicPr>
          <p:cNvPr id="632" name="Picture 26" descr=""/>
          <p:cNvPicPr/>
          <p:nvPr/>
        </p:nvPicPr>
        <p:blipFill>
          <a:blip r:embed="rId2"/>
          <a:stretch/>
        </p:blipFill>
        <p:spPr>
          <a:xfrm>
            <a:off x="293760" y="4586400"/>
            <a:ext cx="3627000" cy="1815840"/>
          </a:xfrm>
          <a:prstGeom prst="rect">
            <a:avLst/>
          </a:prstGeom>
          <a:ln>
            <a:noFill/>
          </a:ln>
        </p:spPr>
      </p:pic>
      <p:sp>
        <p:nvSpPr>
          <p:cNvPr id="633" name="CustomShape 23"/>
          <p:cNvSpPr/>
          <p:nvPr/>
        </p:nvSpPr>
        <p:spPr>
          <a:xfrm>
            <a:off x="185760" y="4184640"/>
            <a:ext cx="3611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z="1700" strike="noStrike">
                <a:solidFill>
                  <a:srgbClr val="000000"/>
                </a:solidFill>
                <a:latin typeface="Arial"/>
                <a:ea typeface="MS PGothic"/>
              </a:rPr>
              <a:t>Compensation scheme:</a:t>
            </a:r>
            <a:r>
              <a:rPr lang="en-GB" strike="noStrike">
                <a:solidFill>
                  <a:srgbClr val="000000"/>
                </a:solidFill>
                <a:latin typeface="Times New Roman"/>
                <a:ea typeface="MS PGothic"/>
              </a:rPr>
              <a:t> </a:t>
            </a:r>
            <a:endParaRPr/>
          </a:p>
        </p:txBody>
      </p:sp>
      <p:sp>
        <p:nvSpPr>
          <p:cNvPr id="634" name="TextShape 24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09EBE854-E356-4A21-98B0-5C505F10AA2B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635" name="CustomShape 25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  <p:sp>
        <p:nvSpPr>
          <p:cNvPr id="636" name="CustomShape 26"/>
          <p:cNvSpPr/>
          <p:nvPr/>
        </p:nvSpPr>
        <p:spPr>
          <a:xfrm>
            <a:off x="6766560" y="5130000"/>
            <a:ext cx="2167200" cy="51804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4f81bd"/>
                </a:solidFill>
                <a:latin typeface="Arial"/>
              </a:rPr>
              <a:t>Courtesy of</a:t>
            </a:r>
            <a:r>
              <a:rPr lang="en-GB" sz="1400" strike="noStrike">
                <a:solidFill>
                  <a:srgbClr val="4f81bd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4f81bd"/>
                </a:solidFill>
                <a:latin typeface="Arial"/>
              </a:rPr>
              <a:t>P. Kowina, T. Giacomini</a:t>
            </a:r>
            <a:endParaRPr/>
          </a:p>
        </p:txBody>
      </p:sp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TextShape 1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IPM Prototype at SIS18</a:t>
            </a:r>
            <a:endParaRPr/>
          </a:p>
        </p:txBody>
      </p:sp>
      <p:pic>
        <p:nvPicPr>
          <p:cNvPr id="638" name="Picture 3" descr=""/>
          <p:cNvPicPr/>
          <p:nvPr/>
        </p:nvPicPr>
        <p:blipFill>
          <a:blip r:embed="rId1"/>
          <a:stretch/>
        </p:blipFill>
        <p:spPr>
          <a:xfrm>
            <a:off x="2708280" y="4035600"/>
            <a:ext cx="3309480" cy="2482560"/>
          </a:xfrm>
          <a:prstGeom prst="rect">
            <a:avLst/>
          </a:prstGeom>
          <a:ln>
            <a:noFill/>
          </a:ln>
        </p:spPr>
      </p:pic>
      <p:pic>
        <p:nvPicPr>
          <p:cNvPr id="639" name="Picture 2" descr=""/>
          <p:cNvPicPr/>
          <p:nvPr/>
        </p:nvPicPr>
        <p:blipFill>
          <a:blip r:embed="rId2"/>
          <a:srcRect l="0" t="114152" r="0" b="0"/>
          <a:stretch/>
        </p:blipFill>
        <p:spPr>
          <a:xfrm>
            <a:off x="4286880" y="1274400"/>
            <a:ext cx="4592520" cy="2664000"/>
          </a:xfrm>
          <a:prstGeom prst="rect">
            <a:avLst/>
          </a:prstGeom>
          <a:ln>
            <a:noFill/>
          </a:ln>
        </p:spPr>
      </p:pic>
      <p:sp>
        <p:nvSpPr>
          <p:cNvPr id="640" name="CustomShape 2"/>
          <p:cNvSpPr/>
          <p:nvPr/>
        </p:nvSpPr>
        <p:spPr>
          <a:xfrm>
            <a:off x="6172200" y="4221000"/>
            <a:ext cx="2720520" cy="2037240"/>
          </a:xfrm>
          <a:prstGeom prst="rect">
            <a:avLst/>
          </a:prstGeom>
          <a:solidFill>
            <a:srgbClr val="ffecaf">
              <a:alpha val="50000"/>
            </a:srgbClr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600" strike="noStrike">
                <a:solidFill>
                  <a:srgbClr val="000000"/>
                </a:solidFill>
                <a:latin typeface="Times New Roman"/>
              </a:rPr>
              <a:t>IPM Profile Software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GB" sz="1600" strike="noStrike">
                <a:solidFill>
                  <a:srgbClr val="000000"/>
                </a:solidFill>
                <a:latin typeface="Times New Roman"/>
              </a:rPr>
              <a:t>Profiles H &amp; V</a:t>
            </a:r>
            <a:endParaRPr/>
          </a:p>
          <a:p>
            <a:pPr>
              <a:lnSpc>
                <a:spcPct val="100000"/>
              </a:lnSpc>
            </a:pPr>
            <a:r>
              <a:rPr lang="en-GB" sz="1600" strike="noStrike">
                <a:solidFill>
                  <a:srgbClr val="000000"/>
                </a:solidFill>
                <a:latin typeface="Times New Roman"/>
              </a:rPr>
              <a:t>Beam Current</a:t>
            </a:r>
            <a:endParaRPr/>
          </a:p>
          <a:p>
            <a:pPr>
              <a:lnSpc>
                <a:spcPct val="100000"/>
              </a:lnSpc>
            </a:pPr>
            <a:r>
              <a:rPr lang="en-GB" sz="1600" strike="noStrike">
                <a:solidFill>
                  <a:srgbClr val="000000"/>
                </a:solidFill>
                <a:latin typeface="Times New Roman"/>
              </a:rPr>
              <a:t>Beamwidth</a:t>
            </a:r>
            <a:endParaRPr/>
          </a:p>
          <a:p>
            <a:pPr>
              <a:lnSpc>
                <a:spcPct val="100000"/>
              </a:lnSpc>
            </a:pPr>
            <a:r>
              <a:rPr lang="en-GB" sz="1600" strike="noStrike">
                <a:solidFill>
                  <a:srgbClr val="000000"/>
                </a:solidFill>
                <a:latin typeface="Times New Roman"/>
              </a:rPr>
              <a:t>Beamposition</a:t>
            </a:r>
            <a:endParaRPr/>
          </a:p>
          <a:p>
            <a:pPr>
              <a:lnSpc>
                <a:spcPct val="100000"/>
              </a:lnSpc>
            </a:pPr>
            <a:r>
              <a:rPr lang="en-GB" sz="1600" strike="noStrike">
                <a:solidFill>
                  <a:srgbClr val="000000"/>
                </a:solidFill>
                <a:latin typeface="Times New Roman"/>
              </a:rPr>
              <a:t>BeamprofileIntegral</a:t>
            </a:r>
            <a:endParaRPr/>
          </a:p>
          <a:p>
            <a:pPr>
              <a:lnSpc>
                <a:spcPct val="100000"/>
              </a:lnSpc>
            </a:pPr>
            <a:r>
              <a:rPr lang="en-GB" sz="1600" strike="noStrike">
                <a:solidFill>
                  <a:srgbClr val="000000"/>
                </a:solidFill>
                <a:latin typeface="Times New Roman"/>
              </a:rPr>
              <a:t>Images H &amp; V</a:t>
            </a:r>
            <a:endParaRPr/>
          </a:p>
        </p:txBody>
      </p:sp>
      <p:sp>
        <p:nvSpPr>
          <p:cNvPr id="641" name="CustomShape 3"/>
          <p:cNvSpPr/>
          <p:nvPr/>
        </p:nvSpPr>
        <p:spPr>
          <a:xfrm>
            <a:off x="160200" y="1274400"/>
            <a:ext cx="3889080" cy="349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600" strike="noStrike">
                <a:solidFill>
                  <a:srgbClr val="c0504d"/>
                </a:solidFill>
                <a:latin typeface="Times New Roman"/>
              </a:rPr>
              <a:t>Goal: </a:t>
            </a:r>
            <a:endParaRPr/>
          </a:p>
          <a:p>
            <a:pPr>
              <a:lnSpc>
                <a:spcPct val="100000"/>
              </a:lnSpc>
            </a:pPr>
            <a:r>
              <a:rPr lang="en-GB" sz="1600" strike="noStrike">
                <a:solidFill>
                  <a:srgbClr val="000000"/>
                </a:solidFill>
                <a:latin typeface="Times New Roman"/>
              </a:rPr>
              <a:t>IPM with high resolution </a:t>
            </a:r>
            <a:endParaRPr/>
          </a:p>
          <a:p>
            <a:pPr>
              <a:lnSpc>
                <a:spcPct val="100000"/>
              </a:lnSpc>
            </a:pPr>
            <a:r>
              <a:rPr lang="en-GB" sz="1600" strike="noStrike">
                <a:solidFill>
                  <a:srgbClr val="000000"/>
                </a:solidFill>
                <a:latin typeface="Times New Roman"/>
              </a:rPr>
              <a:t>comparable to ESR installation</a:t>
            </a:r>
            <a:endParaRPr/>
          </a:p>
          <a:p>
            <a:pPr>
              <a:lnSpc>
                <a:spcPct val="100000"/>
              </a:lnSpc>
            </a:pPr>
            <a:r>
              <a:rPr b="1" lang="en-GB" sz="1600" strike="noStrike">
                <a:solidFill>
                  <a:srgbClr val="c0504d"/>
                </a:solidFill>
                <a:latin typeface="Times New Roman"/>
              </a:rPr>
              <a:t>Hardware: </a:t>
            </a:r>
            <a:endParaRPr/>
          </a:p>
          <a:p>
            <a:pPr>
              <a:lnSpc>
                <a:spcPct val="100000"/>
              </a:lnSpc>
            </a:pPr>
            <a:r>
              <a:rPr lang="en-GB" sz="1600" strike="noStrike">
                <a:solidFill>
                  <a:srgbClr val="000000"/>
                </a:solidFill>
                <a:latin typeface="Times New Roman"/>
              </a:rPr>
              <a:t>Phosphor &amp; CCD readout </a:t>
            </a:r>
            <a:endParaRPr/>
          </a:p>
          <a:p>
            <a:pPr>
              <a:lnSpc>
                <a:spcPct val="100000"/>
              </a:lnSpc>
            </a:pPr>
            <a:r>
              <a:rPr lang="en-GB" sz="1600" strike="noStrike">
                <a:solidFill>
                  <a:srgbClr val="000000"/>
                </a:solidFill>
                <a:latin typeface="Times New Roman"/>
              </a:rPr>
              <a:t>Insertion length 2.5 m in period S03</a:t>
            </a:r>
            <a:endParaRPr/>
          </a:p>
          <a:p>
            <a:pPr>
              <a:lnSpc>
                <a:spcPct val="100000"/>
              </a:lnSpc>
            </a:pPr>
            <a:r>
              <a:rPr lang="en-GB" sz="1600" strike="noStrike">
                <a:solidFill>
                  <a:srgbClr val="000000"/>
                </a:solidFill>
                <a:latin typeface="Times New Roman"/>
              </a:rPr>
              <a:t>installation of magnets foreseen </a:t>
            </a:r>
            <a:endParaRPr/>
          </a:p>
          <a:p>
            <a:pPr>
              <a:lnSpc>
                <a:spcPct val="100000"/>
              </a:lnSpc>
            </a:pPr>
            <a:r>
              <a:rPr b="1" lang="en-GB" sz="1600" strike="noStrike">
                <a:solidFill>
                  <a:srgbClr val="c0504d"/>
                </a:solidFill>
                <a:latin typeface="Times New Roman"/>
              </a:rPr>
              <a:t>Results: </a:t>
            </a:r>
            <a:r>
              <a:rPr lang="en-GB" sz="1600" strike="noStrike">
                <a:solidFill>
                  <a:srgbClr val="000000"/>
                </a:solidFill>
                <a:latin typeface="Times New Roman"/>
              </a:rPr>
              <a:t>First commissioning at SIS18 done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en-GB" sz="1600" strike="noStrike">
                <a:solidFill>
                  <a:srgbClr val="000000"/>
                </a:solidFill>
                <a:latin typeface="Times New Roman"/>
              </a:rPr>
              <a:t>Specs for SIS18: </a:t>
            </a:r>
            <a:r>
              <a:rPr lang="en-GB" sz="1600" strike="noStrike">
                <a:solidFill>
                  <a:srgbClr val="000000"/>
                </a:solidFill>
                <a:latin typeface="Times New Roman"/>
              </a:rPr>
              <a:t>Approved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en-GB" sz="1600" strike="noStrike">
                <a:solidFill>
                  <a:srgbClr val="000000"/>
                </a:solidFill>
                <a:latin typeface="Times New Roman"/>
              </a:rPr>
              <a:t>SIS100: </a:t>
            </a:r>
            <a:r>
              <a:rPr b="1" lang="en-GB" sz="1600" strike="noStrike">
                <a:solidFill>
                  <a:srgbClr val="000000"/>
                </a:solidFill>
                <a:latin typeface="Times New Roman"/>
              </a:rPr>
              <a:t>
</a:t>
            </a:r>
            <a:r>
              <a:rPr b="1" lang="en-GB" sz="1600" strike="noStrike">
                <a:solidFill>
                  <a:srgbClr val="000000"/>
                </a:solidFill>
                <a:latin typeface="Times New Roman"/>
              </a:rPr>
              <a:t>Will be almost 1:1 copy </a:t>
            </a:r>
            <a:r>
              <a:rPr b="1" lang="en-GB" sz="1600" strike="noStrike">
                <a:solidFill>
                  <a:srgbClr val="000000"/>
                </a:solidFill>
                <a:latin typeface="Times New Roman"/>
              </a:rPr>
              <a:t>
</a:t>
            </a:r>
            <a:r>
              <a:rPr b="1" lang="en-GB" sz="1600" strike="noStrike">
                <a:solidFill>
                  <a:srgbClr val="000000"/>
                </a:solidFill>
                <a:latin typeface="Times New Roman"/>
              </a:rPr>
              <a:t>of SIS18-IPM</a:t>
            </a:r>
            <a:endParaRPr/>
          </a:p>
        </p:txBody>
      </p:sp>
      <p:sp>
        <p:nvSpPr>
          <p:cNvPr id="642" name="TextShape 4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4B0A7858-1271-43C5-92BA-50CA5F8FED03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643" name="CustomShape 5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  <p:sp>
        <p:nvSpPr>
          <p:cNvPr id="644" name="CustomShape 6"/>
          <p:cNvSpPr/>
          <p:nvPr/>
        </p:nvSpPr>
        <p:spPr>
          <a:xfrm>
            <a:off x="160200" y="5276880"/>
            <a:ext cx="2167200" cy="51804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4f81bd"/>
                </a:solidFill>
                <a:latin typeface="Arial"/>
              </a:rPr>
              <a:t>Courtesy of</a:t>
            </a:r>
            <a:r>
              <a:rPr lang="en-GB" sz="1400" strike="noStrike">
                <a:solidFill>
                  <a:srgbClr val="4f81bd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4f81bd"/>
                </a:solidFill>
                <a:latin typeface="Arial"/>
              </a:rPr>
              <a:t>P. Kowina, T. Giacomini</a:t>
            </a:r>
            <a:endParaRPr/>
          </a:p>
        </p:txBody>
      </p:sp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TextShape 1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endParaRPr/>
          </a:p>
        </p:txBody>
      </p:sp>
      <p:sp>
        <p:nvSpPr>
          <p:cNvPr id="646" name="TextShape 2"/>
          <p:cNvSpPr txBox="1"/>
          <p:nvPr/>
        </p:nvSpPr>
        <p:spPr>
          <a:xfrm>
            <a:off x="422640" y="1380960"/>
            <a:ext cx="8211600" cy="36108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z="8800" strike="noStrike">
                <a:solidFill>
                  <a:srgbClr val="333333"/>
                </a:solidFill>
                <a:latin typeface="Arial"/>
              </a:rPr>
              <a:t> </a:t>
            </a:r>
            <a:r>
              <a:rPr lang="de-DE" sz="8800" strike="noStrike">
                <a:solidFill>
                  <a:srgbClr val="333333"/>
                </a:solidFill>
                <a:latin typeface="Arial"/>
              </a:rPr>
              <a:t>	</a:t>
            </a:r>
            <a:r>
              <a:rPr lang="de-DE" sz="8800" strike="noStrike">
                <a:solidFill>
                  <a:srgbClr val="333333"/>
                </a:solidFill>
                <a:latin typeface="Arial"/>
              </a:rPr>
              <a:t>BEAM</a:t>
            </a:r>
            <a:r>
              <a:rPr lang="de-DE" sz="8800" strike="noStrike">
                <a:solidFill>
                  <a:srgbClr val="333333"/>
                </a:solidFill>
                <a:latin typeface="Arial"/>
              </a:rPr>
              <a:t>
</a:t>
            </a:r>
            <a:r>
              <a:rPr lang="de-DE" sz="8800" strike="noStrike">
                <a:solidFill>
                  <a:srgbClr val="333333"/>
                </a:solidFill>
                <a:latin typeface="Arial"/>
              </a:rPr>
              <a:t>	</a:t>
            </a:r>
            <a:r>
              <a:rPr lang="de-DE" sz="8800" strike="noStrike">
                <a:solidFill>
                  <a:srgbClr val="333333"/>
                </a:solidFill>
                <a:latin typeface="Arial"/>
              </a:rPr>
              <a:t>	</a:t>
            </a:r>
            <a:r>
              <a:rPr lang="de-DE" sz="8800" strike="noStrike">
                <a:solidFill>
                  <a:srgbClr val="333333"/>
                </a:solidFill>
                <a:latin typeface="Arial"/>
              </a:rPr>
              <a:t>POSITION</a:t>
            </a:r>
            <a:endParaRPr/>
          </a:p>
        </p:txBody>
      </p:sp>
      <p:sp>
        <p:nvSpPr>
          <p:cNvPr id="647" name="TextShape 3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0E3604C4-1DA2-4A6D-BDB1-75264199DA9A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648" name="CustomShape 4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Shape 1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General Concepts</a:t>
            </a:r>
            <a:endParaRPr/>
          </a:p>
        </p:txBody>
      </p:sp>
      <p:sp>
        <p:nvSpPr>
          <p:cNvPr id="199" name="TextShape 2"/>
          <p:cNvSpPr txBox="1"/>
          <p:nvPr/>
        </p:nvSpPr>
        <p:spPr>
          <a:xfrm>
            <a:off x="123840" y="1191240"/>
            <a:ext cx="8876880" cy="5187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trike="noStrike">
                <a:solidFill>
                  <a:srgbClr val="333333"/>
                </a:solidFill>
                <a:latin typeface="Arial"/>
              </a:rPr>
              <a:t>application of </a:t>
            </a:r>
            <a:r>
              <a:rPr b="1" lang="de-DE" strike="noStrike">
                <a:solidFill>
                  <a:srgbClr val="ff0000"/>
                </a:solidFill>
                <a:latin typeface="Arial"/>
              </a:rPr>
              <a:t>industrial standards 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to maximum extent: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
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	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Mechanics: flanges, valves, connectors etc.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
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	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Electronics: form factors, bus systems, pinnings, network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trike="noStrike">
                <a:solidFill>
                  <a:srgbClr val="333333"/>
                </a:solidFill>
                <a:latin typeface="Arial"/>
              </a:rPr>
              <a:t>facility-wide </a:t>
            </a:r>
            <a:r>
              <a:rPr b="1" lang="de-DE" strike="noStrike">
                <a:solidFill>
                  <a:srgbClr val="ff0000"/>
                </a:solidFill>
                <a:latin typeface="Arial"/>
              </a:rPr>
              <a:t>standardization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, i.e.wherever possible: 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
</a:t>
            </a:r>
            <a:r>
              <a:rPr b="1" lang="de-DE" strike="noStrike">
                <a:solidFill>
                  <a:srgbClr val="ff0000"/>
                </a:solidFill>
                <a:latin typeface="Arial"/>
              </a:rPr>
              <a:t>common realizations 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of diagnostic devices for all machines!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
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	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→ reduces RnD work 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
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	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→ improves maintainability (less administrative effort)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
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	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→ saves time + manpower (e.g. less training for service teams)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
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 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	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→ reduces spares inventory (ease of exchangeability)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trike="noStrike">
                <a:solidFill>
                  <a:srgbClr val="333333"/>
                </a:solidFill>
                <a:latin typeface="Arial"/>
              </a:rPr>
              <a:t>where applicable, e.g. for actuators, electronic parts: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
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      Use of </a:t>
            </a:r>
            <a:r>
              <a:rPr b="1" lang="de-DE" strike="noStrike">
                <a:solidFill>
                  <a:srgbClr val="ff0000"/>
                </a:solidFill>
                <a:latin typeface="Arial"/>
              </a:rPr>
              <a:t>commercially available products 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(COTS), with "second source"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trike="noStrike">
                <a:solidFill>
                  <a:srgbClr val="333333"/>
                </a:solidFill>
                <a:latin typeface="Arial"/>
              </a:rPr>
              <a:t>comprehensive timing concept in collaboration with GSI controls and equipment groups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trike="noStrike">
                <a:solidFill>
                  <a:srgbClr val="333333"/>
                </a:solidFill>
                <a:latin typeface="Arial"/>
              </a:rPr>
              <a:t>clear </a:t>
            </a:r>
            <a:r>
              <a:rPr b="1" lang="de-DE" strike="noStrike">
                <a:solidFill>
                  <a:srgbClr val="ff0000"/>
                </a:solidFill>
                <a:latin typeface="Arial"/>
              </a:rPr>
              <a:t>separation of 'Data Acquisition'-layer 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as common interface to control system  → </a:t>
            </a:r>
            <a:r>
              <a:rPr b="1" lang="de-DE" strike="noStrike">
                <a:solidFill>
                  <a:srgbClr val="333333"/>
                </a:solidFill>
                <a:latin typeface="Arial"/>
              </a:rPr>
              <a:t>German In-Kind Contribution EoI 13i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b="1" lang="de-DE" strike="noStrike">
                <a:solidFill>
                  <a:srgbClr val="ff0000"/>
                </a:solidFill>
                <a:latin typeface="Arial"/>
              </a:rPr>
              <a:t>full access to software source code</a:t>
            </a:r>
            <a:r>
              <a:rPr lang="de-DE" strike="noStrike">
                <a:solidFill>
                  <a:srgbClr val="ff0000"/>
                </a:solidFill>
                <a:latin typeface="Arial"/>
              </a:rPr>
              <a:t> 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(down to VHDL) is mandatory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trike="noStrike">
                <a:solidFill>
                  <a:srgbClr val="333333"/>
                </a:solidFill>
                <a:latin typeface="Arial"/>
              </a:rPr>
              <a:t>use of </a:t>
            </a:r>
            <a:r>
              <a:rPr b="1" lang="de-DE" strike="noStrike">
                <a:solidFill>
                  <a:srgbClr val="ff0000"/>
                </a:solidFill>
                <a:latin typeface="Arial"/>
              </a:rPr>
              <a:t>open source/open hardware 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instead of proprietary software / operating systems </a:t>
            </a:r>
            <a:endParaRPr/>
          </a:p>
        </p:txBody>
      </p:sp>
      <p:sp>
        <p:nvSpPr>
          <p:cNvPr id="200" name="TextShape 3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B5751ADE-0401-4CC7-BD66-3EA454B79773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201" name="CustomShape 4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TextShape 1"/>
          <p:cNvSpPr txBox="1"/>
          <p:nvPr/>
        </p:nvSpPr>
        <p:spPr>
          <a:xfrm>
            <a:off x="422640" y="271440"/>
            <a:ext cx="656460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SIS100: Cryo Beam Position Monitor (BPM)</a:t>
            </a:r>
            <a:endParaRPr/>
          </a:p>
        </p:txBody>
      </p:sp>
      <p:pic>
        <p:nvPicPr>
          <p:cNvPr id="650" name="Picture 2" descr=""/>
          <p:cNvPicPr/>
          <p:nvPr/>
        </p:nvPicPr>
        <p:blipFill>
          <a:blip r:embed="rId1"/>
          <a:srcRect l="13079" t="0" r="4514" b="2203"/>
          <a:stretch/>
        </p:blipFill>
        <p:spPr>
          <a:xfrm>
            <a:off x="422640" y="1218240"/>
            <a:ext cx="5891400" cy="3776040"/>
          </a:xfrm>
          <a:prstGeom prst="rect">
            <a:avLst/>
          </a:prstGeom>
          <a:ln>
            <a:noFill/>
          </a:ln>
        </p:spPr>
      </p:pic>
      <p:sp>
        <p:nvSpPr>
          <p:cNvPr id="651" name="CustomShape 2"/>
          <p:cNvSpPr/>
          <p:nvPr/>
        </p:nvSpPr>
        <p:spPr>
          <a:xfrm>
            <a:off x="422640" y="1544400"/>
            <a:ext cx="2975760" cy="912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GB" strike="noStrike">
                <a:solidFill>
                  <a:srgbClr val="000000"/>
                </a:solidFill>
                <a:latin typeface="Tahoma"/>
                <a:ea typeface="Tahoma"/>
              </a:rPr>
              <a:t>SIS100-QP-Doublet-Modul</a:t>
            </a:r>
            <a:r>
              <a:rPr lang="en-GB" strike="noStrike">
                <a:solidFill>
                  <a:srgbClr val="000000"/>
                </a:solidFill>
                <a:latin typeface="Tahoma"/>
                <a:ea typeface="Tahoma"/>
              </a:rPr>
              <a:t>
</a:t>
            </a:r>
            <a:r>
              <a:rPr lang="en-GB" strike="noStrike">
                <a:solidFill>
                  <a:srgbClr val="000000"/>
                </a:solidFill>
                <a:latin typeface="Tahoma"/>
                <a:ea typeface="Tahoma"/>
              </a:rPr>
              <a:t>( Typ 2.5)</a:t>
            </a:r>
            <a:endParaRPr/>
          </a:p>
        </p:txBody>
      </p:sp>
      <p:sp>
        <p:nvSpPr>
          <p:cNvPr id="652" name="CustomShape 3"/>
          <p:cNvSpPr/>
          <p:nvPr/>
        </p:nvSpPr>
        <p:spPr>
          <a:xfrm>
            <a:off x="1910520" y="2190960"/>
            <a:ext cx="1254960" cy="500400"/>
          </a:xfrm>
          <a:prstGeom prst="straightConnector1">
            <a:avLst/>
          </a:prstGeom>
          <a:noFill/>
          <a:ln>
            <a:solidFill>
              <a:schemeClr val="tx1"/>
            </a:solidFill>
            <a:round/>
            <a:tailEnd len="med" type="arrow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53" name="CustomShape 4"/>
          <p:cNvSpPr/>
          <p:nvPr/>
        </p:nvSpPr>
        <p:spPr>
          <a:xfrm>
            <a:off x="338400" y="3428280"/>
            <a:ext cx="86472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600" strike="noStrike">
                <a:solidFill>
                  <a:srgbClr val="ff0000"/>
                </a:solidFill>
                <a:latin typeface="Arial"/>
                <a:ea typeface="MS PGothic"/>
              </a:rPr>
              <a:t>BPM</a:t>
            </a:r>
            <a:endParaRPr/>
          </a:p>
        </p:txBody>
      </p:sp>
      <p:sp>
        <p:nvSpPr>
          <p:cNvPr id="654" name="CustomShape 5"/>
          <p:cNvSpPr/>
          <p:nvPr/>
        </p:nvSpPr>
        <p:spPr>
          <a:xfrm>
            <a:off x="627120" y="3704400"/>
            <a:ext cx="512280" cy="571320"/>
          </a:xfrm>
          <a:prstGeom prst="straightConnector1">
            <a:avLst/>
          </a:prstGeom>
          <a:noFill/>
          <a:ln w="25560">
            <a:solidFill>
              <a:srgbClr val="ff0000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655" name="Picture 3" descr=""/>
          <p:cNvPicPr/>
          <p:nvPr/>
        </p:nvPicPr>
        <p:blipFill>
          <a:blip r:embed="rId2"/>
          <a:srcRect l="6445" t="8017" r="0" b="0"/>
          <a:stretch/>
        </p:blipFill>
        <p:spPr>
          <a:xfrm>
            <a:off x="4488840" y="3234960"/>
            <a:ext cx="4353120" cy="3305160"/>
          </a:xfrm>
          <a:prstGeom prst="rect">
            <a:avLst/>
          </a:prstGeom>
          <a:ln>
            <a:noFill/>
          </a:ln>
        </p:spPr>
      </p:pic>
      <p:sp>
        <p:nvSpPr>
          <p:cNvPr id="656" name="CustomShape 6"/>
          <p:cNvSpPr/>
          <p:nvPr/>
        </p:nvSpPr>
        <p:spPr>
          <a:xfrm>
            <a:off x="1607400" y="5310360"/>
            <a:ext cx="3030840" cy="1116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  <a:buFont typeface="StarSymbol"/>
              <a:buChar char="-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only upstream guard ring is fixed on main flange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remaining guard rings connected to chassis with RF fingers</a:t>
            </a:r>
            <a:endParaRPr/>
          </a:p>
        </p:txBody>
      </p:sp>
      <p:sp>
        <p:nvSpPr>
          <p:cNvPr id="657" name="CustomShape 7"/>
          <p:cNvSpPr/>
          <p:nvPr/>
        </p:nvSpPr>
        <p:spPr>
          <a:xfrm>
            <a:off x="5674680" y="2829600"/>
            <a:ext cx="2624760" cy="36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1" lang="en-GB" strike="noStrike" u="sng">
                <a:solidFill>
                  <a:srgbClr val="000000"/>
                </a:solidFill>
                <a:latin typeface="Arial"/>
              </a:rPr>
              <a:t>Ceramic BPM Design</a:t>
            </a:r>
            <a:endParaRPr/>
          </a:p>
        </p:txBody>
      </p:sp>
      <p:sp>
        <p:nvSpPr>
          <p:cNvPr id="658" name="TextShape 8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5F097156-CB36-478D-9D5E-44CC00E2F78C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659" name="CustomShape 9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  <p:sp>
        <p:nvSpPr>
          <p:cNvPr id="660" name="CustomShape 10"/>
          <p:cNvSpPr/>
          <p:nvPr/>
        </p:nvSpPr>
        <p:spPr>
          <a:xfrm>
            <a:off x="35280" y="5653080"/>
            <a:ext cx="1229040" cy="51804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4f81bd"/>
                </a:solidFill>
                <a:latin typeface="Arial"/>
              </a:rPr>
              <a:t>Courtesy of</a:t>
            </a:r>
            <a:r>
              <a:rPr lang="en-GB" sz="1400" strike="noStrike">
                <a:solidFill>
                  <a:srgbClr val="4f81bd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4f81bd"/>
                </a:solidFill>
                <a:latin typeface="Arial"/>
              </a:rPr>
              <a:t>P. Kowina </a:t>
            </a:r>
            <a:endParaRPr/>
          </a:p>
        </p:txBody>
      </p:sp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Picture 2" descr=""/>
          <p:cNvPicPr/>
          <p:nvPr/>
        </p:nvPicPr>
        <p:blipFill>
          <a:blip r:embed="rId1"/>
          <a:srcRect l="0" t="0" r="3746" b="0"/>
          <a:stretch/>
        </p:blipFill>
        <p:spPr>
          <a:xfrm>
            <a:off x="4479480" y="3749760"/>
            <a:ext cx="4569120" cy="2517480"/>
          </a:xfrm>
          <a:prstGeom prst="rect">
            <a:avLst/>
          </a:prstGeom>
          <a:ln>
            <a:noFill/>
          </a:ln>
        </p:spPr>
      </p:pic>
      <p:sp>
        <p:nvSpPr>
          <p:cNvPr id="662" name="TextShape 1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SIS100 BPM – Technical Specs</a:t>
            </a:r>
            <a:endParaRPr/>
          </a:p>
        </p:txBody>
      </p:sp>
      <p:sp>
        <p:nvSpPr>
          <p:cNvPr id="663" name="CustomShape 2"/>
          <p:cNvSpPr/>
          <p:nvPr/>
        </p:nvSpPr>
        <p:spPr>
          <a:xfrm>
            <a:off x="160200" y="3198240"/>
            <a:ext cx="7581600" cy="312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all BPMs installed in cryo regions (quadrupole cryostats)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large dynamic range (1 µV&lt; U</a:t>
            </a:r>
            <a:r>
              <a:rPr lang="en-GB" sz="1400" strike="noStrike" baseline="-25000">
                <a:solidFill>
                  <a:srgbClr val="000000"/>
                </a:solidFill>
                <a:latin typeface="Arial"/>
              </a:rPr>
              <a:t>plate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&lt; 1 kV, mainly due to 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variation in bunch length)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linear cut type BPM is preferred, because: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- good linearity even for transversally large beams,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  or inhomogenious charge distributions, 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  eg. hollow beams 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- bunch length &gt;&gt; BPM length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- rel. low bunch frequency: 0.5-2.7 MHz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mech. stability of ~50 µm required for 0.5 mm accuracy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good response in frequency range 0.1-100 MHz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all components suitable for XHV conditions (&lt; 10</a:t>
            </a:r>
            <a:r>
              <a:rPr lang="en-GB" sz="1400" strike="noStrike" baseline="30000">
                <a:solidFill>
                  <a:srgbClr val="000000"/>
                </a:solidFill>
                <a:latin typeface="Arial"/>
              </a:rPr>
              <a:t>-11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 mbar)</a:t>
            </a:r>
            <a:endParaRPr/>
          </a:p>
        </p:txBody>
      </p:sp>
      <p:sp>
        <p:nvSpPr>
          <p:cNvPr id="664" name="CustomShape 3"/>
          <p:cNvSpPr/>
          <p:nvPr/>
        </p:nvSpPr>
        <p:spPr>
          <a:xfrm>
            <a:off x="6705720" y="4362480"/>
            <a:ext cx="571320" cy="19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5" name="TextShape 4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C8170CDA-7A81-4A20-AE12-D4814810BEB2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666" name="CustomShape 5"/>
          <p:cNvSpPr/>
          <p:nvPr/>
        </p:nvSpPr>
        <p:spPr>
          <a:xfrm>
            <a:off x="160200" y="1226520"/>
            <a:ext cx="4699080" cy="15822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400" strike="noStrike">
                <a:solidFill>
                  <a:srgbClr val="000000"/>
                </a:solidFill>
                <a:latin typeface="Arial"/>
              </a:rPr>
              <a:t>Goal: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 </a:t>
            </a:r>
            <a:endParaRPr/>
          </a:p>
          <a:p>
            <a:pPr>
              <a:lnSpc>
                <a:spcPct val="100000"/>
              </a:lnSpc>
              <a:buFont typeface="Symbol"/>
              <a:buChar char="-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precise beam position measurement</a:t>
            </a:r>
            <a:endParaRPr/>
          </a:p>
          <a:p>
            <a:pPr>
              <a:lnSpc>
                <a:spcPct val="100000"/>
              </a:lnSpc>
              <a:buFont typeface="Symbol"/>
              <a:buChar char="-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closed orbit control over whole cycle, also during rf manipulations (bunch compression, acceleration) and different extraction schemes</a:t>
            </a:r>
            <a:endParaRPr/>
          </a:p>
          <a:p>
            <a:pPr>
              <a:lnSpc>
                <a:spcPct val="100000"/>
              </a:lnSpc>
              <a:buFont typeface="Symbol"/>
              <a:buChar char="-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use of position data for closed orbit feedback</a:t>
            </a:r>
            <a:endParaRPr/>
          </a:p>
          <a:p>
            <a:pPr>
              <a:lnSpc>
                <a:spcPct val="100000"/>
              </a:lnSpc>
              <a:buFont typeface="Symbol"/>
              <a:buChar char="-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open: k-modulation possible?</a:t>
            </a:r>
            <a:endParaRPr/>
          </a:p>
        </p:txBody>
      </p:sp>
      <p:sp>
        <p:nvSpPr>
          <p:cNvPr id="667" name="CustomShape 6"/>
          <p:cNvSpPr/>
          <p:nvPr/>
        </p:nvSpPr>
        <p:spPr>
          <a:xfrm>
            <a:off x="160200" y="2849040"/>
            <a:ext cx="1691640" cy="33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600" strike="noStrike" u="sng">
                <a:solidFill>
                  <a:srgbClr val="000000"/>
                </a:solidFill>
                <a:latin typeface="Arial"/>
              </a:rPr>
              <a:t>Requirements</a:t>
            </a:r>
            <a:endParaRPr/>
          </a:p>
        </p:txBody>
      </p:sp>
      <p:graphicFrame>
        <p:nvGraphicFramePr>
          <p:cNvPr id="668" name="Table 7"/>
          <p:cNvGraphicFramePr/>
          <p:nvPr/>
        </p:nvGraphicFramePr>
        <p:xfrm>
          <a:off x="4959360" y="1236240"/>
          <a:ext cx="4063680" cy="2236680"/>
        </p:xfrm>
        <a:graphic>
          <a:graphicData uri="http://schemas.openxmlformats.org/drawingml/2006/table">
            <a:tbl>
              <a:tblPr/>
              <a:tblGrid>
                <a:gridCol w="2623680"/>
                <a:gridCol w="631080"/>
                <a:gridCol w="808920"/>
              </a:tblGrid>
              <a:tr h="45756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Number of elements</a:t>
                      </a:r>
                      <a:endParaRPr/>
                    </a:p>
                  </a:txBody>
                  <a:tcPr/>
                </a:tc>
                <a:tc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83</a:t>
                      </a:r>
                      <a:endParaRPr/>
                    </a:p>
                  </a:txBody>
                  <a:tcPr/>
                </a:tc>
              </a:tr>
              <a:tr h="25920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Overall length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mm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400</a:t>
                      </a:r>
                      <a:endParaRPr/>
                    </a:p>
                  </a:txBody>
                  <a:tcPr/>
                </a:tc>
              </a:tr>
              <a:tr h="25920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Horizontal aperture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mm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135</a:t>
                      </a:r>
                      <a:endParaRPr/>
                    </a:p>
                  </a:txBody>
                  <a:tcPr/>
                </a:tc>
              </a:tr>
              <a:tr h="25920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Vertical aperture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mm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135</a:t>
                      </a:r>
                      <a:endParaRPr/>
                    </a:p>
                  </a:txBody>
                  <a:tcPr/>
                </a:tc>
              </a:tr>
              <a:tr h="25920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Pick-up bandwidth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MHz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0.5-100</a:t>
                      </a:r>
                      <a:endParaRPr/>
                    </a:p>
                  </a:txBody>
                  <a:tcPr/>
                </a:tc>
              </a:tr>
              <a:tr h="25920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Resolution (single bunch)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mm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0.5</a:t>
                      </a:r>
                      <a:endParaRPr/>
                    </a:p>
                  </a:txBody>
                  <a:tcPr/>
                </a:tc>
              </a:tr>
              <a:tr h="28224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Min. bunch current for given resolution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µA</a:t>
                      </a:r>
                      <a:r>
                        <a:rPr lang="en-GB" sz="1100" strike="noStrike" baseline="-25000">
                          <a:solidFill>
                            <a:srgbClr val="000000"/>
                          </a:solidFill>
                          <a:latin typeface="Arial"/>
                        </a:rPr>
                        <a:t>rms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20</a:t>
                      </a:r>
                      <a:endParaRPr/>
                    </a:p>
                  </a:txBody>
                  <a:tcPr/>
                </a:tc>
              </a:tr>
              <a:tr h="25920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Max. bunched beam current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100</a:t>
                      </a:r>
                      <a:endParaRPr/>
                    </a:p>
                  </a:txBody>
                  <a:tcPr/>
                </a:tc>
              </a:tr>
              <a:tr h="25920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Output rate for closed-orbit feedback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kHz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100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69" name="CustomShape 8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Picture 2" descr=""/>
          <p:cNvPicPr/>
          <p:nvPr/>
        </p:nvPicPr>
        <p:blipFill>
          <a:blip r:embed="rId1"/>
          <a:stretch/>
        </p:blipFill>
        <p:spPr>
          <a:xfrm>
            <a:off x="312840" y="1454400"/>
            <a:ext cx="6071760" cy="3712680"/>
          </a:xfrm>
          <a:prstGeom prst="rect">
            <a:avLst/>
          </a:prstGeom>
          <a:ln>
            <a:noFill/>
          </a:ln>
        </p:spPr>
      </p:pic>
      <p:sp>
        <p:nvSpPr>
          <p:cNvPr id="671" name="CustomShape 1"/>
          <p:cNvSpPr/>
          <p:nvPr/>
        </p:nvSpPr>
        <p:spPr>
          <a:xfrm>
            <a:off x="372960" y="1503720"/>
            <a:ext cx="2160360" cy="67428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en-GB" sz="2400" strike="noStrike">
                <a:solidFill>
                  <a:srgbClr val="000000"/>
                </a:solidFill>
                <a:latin typeface="Arial"/>
              </a:rPr>
              <a:t>Inner Ø: 135 mm</a:t>
            </a:r>
            <a:endParaRPr/>
          </a:p>
          <a:p>
            <a:pPr>
              <a:lnSpc>
                <a:spcPct val="100000"/>
              </a:lnSpc>
            </a:pPr>
            <a:r>
              <a:rPr lang="en-GB" sz="2400" strike="noStrike">
                <a:solidFill>
                  <a:srgbClr val="000000"/>
                </a:solidFill>
                <a:latin typeface="Arial"/>
              </a:rPr>
              <a:t>Length:</a:t>
            </a:r>
            <a:r>
              <a:rPr lang="en-GB" sz="2400" strike="noStrike">
                <a:solidFill>
                  <a:srgbClr val="000000"/>
                </a:solidFill>
                <a:latin typeface="Arial"/>
              </a:rPr>
              <a:t>	</a:t>
            </a:r>
            <a:r>
              <a:rPr lang="en-GB" sz="2400" strike="noStrike">
                <a:solidFill>
                  <a:srgbClr val="000000"/>
                </a:solidFill>
                <a:latin typeface="Arial"/>
              </a:rPr>
              <a:t> 300 mm</a:t>
            </a:r>
            <a:endParaRPr/>
          </a:p>
        </p:txBody>
      </p:sp>
      <p:pic>
        <p:nvPicPr>
          <p:cNvPr id="672" name="Grafik 6" descr=""/>
          <p:cNvPicPr/>
          <p:nvPr/>
        </p:nvPicPr>
        <p:blipFill>
          <a:blip r:embed="rId2"/>
          <a:stretch/>
        </p:blipFill>
        <p:spPr>
          <a:xfrm>
            <a:off x="6056280" y="2583000"/>
            <a:ext cx="2817360" cy="3757320"/>
          </a:xfrm>
          <a:prstGeom prst="rect">
            <a:avLst/>
          </a:prstGeom>
          <a:ln>
            <a:noFill/>
          </a:ln>
        </p:spPr>
      </p:pic>
      <p:sp>
        <p:nvSpPr>
          <p:cNvPr id="673" name="TextShape 2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BPM Prototype / Cryo Tests</a:t>
            </a:r>
            <a:endParaRPr/>
          </a:p>
        </p:txBody>
      </p:sp>
      <p:sp>
        <p:nvSpPr>
          <p:cNvPr id="674" name="CustomShape 3"/>
          <p:cNvSpPr/>
          <p:nvPr/>
        </p:nvSpPr>
        <p:spPr>
          <a:xfrm>
            <a:off x="6540120" y="1837440"/>
            <a:ext cx="2488680" cy="64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trike="noStrike">
                <a:solidFill>
                  <a:srgbClr val="000000"/>
                </a:solidFill>
                <a:latin typeface="Arial"/>
              </a:rPr>
              <a:t>Preparation of cryo tests inside lHe dewar</a:t>
            </a:r>
            <a:endParaRPr/>
          </a:p>
        </p:txBody>
      </p:sp>
      <p:sp>
        <p:nvSpPr>
          <p:cNvPr id="675" name="TextShape 4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37814860-9927-4451-B68D-8A6B5A50725E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676" name="CustomShape 5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  <p:sp>
        <p:nvSpPr>
          <p:cNvPr id="677" name="CustomShape 6"/>
          <p:cNvSpPr/>
          <p:nvPr/>
        </p:nvSpPr>
        <p:spPr>
          <a:xfrm>
            <a:off x="838800" y="5783760"/>
            <a:ext cx="1229040" cy="51804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4f81bd"/>
                </a:solidFill>
                <a:latin typeface="Arial"/>
              </a:rPr>
              <a:t>Courtesy of</a:t>
            </a:r>
            <a:r>
              <a:rPr lang="en-GB" sz="1400" strike="noStrike">
                <a:solidFill>
                  <a:srgbClr val="4f81bd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4f81bd"/>
                </a:solidFill>
                <a:latin typeface="Arial"/>
              </a:rPr>
              <a:t>P. Kowina </a:t>
            </a:r>
            <a:endParaRPr/>
          </a:p>
        </p:txBody>
      </p:sp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TextShape 1"/>
          <p:cNvSpPr txBox="1"/>
          <p:nvPr/>
        </p:nvSpPr>
        <p:spPr>
          <a:xfrm>
            <a:off x="422640" y="271440"/>
            <a:ext cx="659052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SIS18-Prototype: </a:t>
            </a: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
</a:t>
            </a: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Tune, Orbit and POSition: TOPOS</a:t>
            </a:r>
            <a:endParaRPr/>
          </a:p>
        </p:txBody>
      </p:sp>
      <p:pic>
        <p:nvPicPr>
          <p:cNvPr id="679" name="Picture 2" descr=""/>
          <p:cNvPicPr/>
          <p:nvPr/>
        </p:nvPicPr>
        <p:blipFill>
          <a:blip r:embed="rId1"/>
          <a:srcRect l="10951" t="7930" r="12283" b="9430"/>
          <a:stretch/>
        </p:blipFill>
        <p:spPr>
          <a:xfrm>
            <a:off x="322200" y="4251240"/>
            <a:ext cx="2869920" cy="2185560"/>
          </a:xfrm>
          <a:prstGeom prst="rect">
            <a:avLst/>
          </a:prstGeom>
          <a:ln>
            <a:noFill/>
          </a:ln>
        </p:spPr>
      </p:pic>
      <p:pic>
        <p:nvPicPr>
          <p:cNvPr id="680" name="Picture 3" descr=""/>
          <p:cNvPicPr/>
          <p:nvPr/>
        </p:nvPicPr>
        <p:blipFill>
          <a:blip r:embed="rId2"/>
          <a:stretch/>
        </p:blipFill>
        <p:spPr>
          <a:xfrm>
            <a:off x="4699080" y="1469880"/>
            <a:ext cx="4287600" cy="3806640"/>
          </a:xfrm>
          <a:prstGeom prst="rect">
            <a:avLst/>
          </a:prstGeom>
          <a:ln>
            <a:noFill/>
          </a:ln>
        </p:spPr>
      </p:pic>
      <p:sp>
        <p:nvSpPr>
          <p:cNvPr id="681" name="CustomShape 2"/>
          <p:cNvSpPr/>
          <p:nvPr/>
        </p:nvSpPr>
        <p:spPr>
          <a:xfrm>
            <a:off x="38160" y="1622520"/>
            <a:ext cx="4714560" cy="248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Font typeface="Arial"/>
              <a:buChar char="▲"/>
            </a:pPr>
            <a:r>
              <a:rPr lang="en-GB" sz="1400" strike="noStrike">
                <a:solidFill>
                  <a:srgbClr val="333399"/>
                </a:solidFill>
                <a:latin typeface="Verdana"/>
              </a:rPr>
              <a:t>digitization: 4 ADCs, </a:t>
            </a:r>
            <a:r>
              <a:rPr b="1" lang="en-GB" sz="1400" strike="noStrike">
                <a:solidFill>
                  <a:srgbClr val="333399"/>
                </a:solidFill>
                <a:latin typeface="Verdana"/>
              </a:rPr>
              <a:t>125 MSa/s</a:t>
            </a:r>
            <a:r>
              <a:rPr lang="en-GB" sz="1400" strike="noStrike">
                <a:solidFill>
                  <a:srgbClr val="333399"/>
                </a:solidFill>
                <a:latin typeface="Verdana"/>
              </a:rPr>
              <a:t>, 14 bit </a:t>
            </a:r>
            <a:r>
              <a:rPr lang="en-GB" sz="1400" strike="noStrike">
                <a:solidFill>
                  <a:srgbClr val="333399"/>
                </a:solidFill>
                <a:latin typeface="Verdana"/>
              </a:rPr>
              <a:t>
</a:t>
            </a:r>
            <a:r>
              <a:rPr lang="en-GB" sz="1400" strike="noStrike">
                <a:solidFill>
                  <a:srgbClr val="333399"/>
                </a:solidFill>
                <a:latin typeface="Verdana"/>
              </a:rPr>
              <a:t>using LIBERA Hadron (I-Tech), </a:t>
            </a:r>
            <a:r>
              <a:rPr lang="en-GB" sz="1400" strike="noStrike">
                <a:solidFill>
                  <a:srgbClr val="333399"/>
                </a:solidFill>
                <a:latin typeface="Verdana"/>
              </a:rPr>
              <a:t>
</a:t>
            </a:r>
            <a:r>
              <a:rPr lang="en-GB" sz="1400" strike="noStrike">
                <a:solidFill>
                  <a:srgbClr val="333399"/>
                </a:solidFill>
                <a:latin typeface="Verdana"/>
              </a:rPr>
              <a:t>256 MB RAM, 1 Gbit interface</a:t>
            </a:r>
            <a:endParaRPr/>
          </a:p>
          <a:p>
            <a:pPr>
              <a:lnSpc>
                <a:spcPct val="100000"/>
              </a:lnSpc>
              <a:buFont typeface="Arial"/>
              <a:buChar char="▲"/>
            </a:pPr>
            <a:r>
              <a:rPr b="1" lang="en-GB" sz="1400" strike="noStrike">
                <a:solidFill>
                  <a:srgbClr val="333399"/>
                </a:solidFill>
                <a:latin typeface="Verdana"/>
              </a:rPr>
              <a:t>sample-synchronous </a:t>
            </a:r>
            <a:r>
              <a:rPr lang="en-GB" sz="1400" strike="noStrike">
                <a:solidFill>
                  <a:srgbClr val="333399"/>
                </a:solidFill>
                <a:latin typeface="Verdana"/>
              </a:rPr>
              <a:t>processing in FPGA </a:t>
            </a:r>
            <a:endParaRPr/>
          </a:p>
          <a:p>
            <a:pPr>
              <a:lnSpc>
                <a:spcPct val="100000"/>
              </a:lnSpc>
              <a:buFont typeface="Arial"/>
              <a:buChar char="▲"/>
            </a:pPr>
            <a:r>
              <a:rPr lang="en-GB" sz="1400" strike="noStrike">
                <a:solidFill>
                  <a:srgbClr val="333399"/>
                </a:solidFill>
                <a:latin typeface="Verdana"/>
              </a:rPr>
              <a:t>development of </a:t>
            </a:r>
            <a:r>
              <a:rPr b="1" lang="en-GB" sz="1400" strike="noStrike">
                <a:solidFill>
                  <a:srgbClr val="333399"/>
                </a:solidFill>
                <a:latin typeface="Verdana"/>
              </a:rPr>
              <a:t>FPGA algorithm</a:t>
            </a:r>
            <a:r>
              <a:rPr lang="en-GB" sz="1400" strike="noStrike">
                <a:solidFill>
                  <a:srgbClr val="333399"/>
                </a:solidFill>
                <a:latin typeface="Verdana"/>
              </a:rPr>
              <a:t> for </a:t>
            </a:r>
            <a:r>
              <a:rPr lang="en-GB" sz="1400" strike="noStrike">
                <a:solidFill>
                  <a:srgbClr val="333399"/>
                </a:solidFill>
                <a:latin typeface="Verdana"/>
              </a:rPr>
              <a:t>
</a:t>
            </a:r>
            <a:r>
              <a:rPr lang="en-GB" sz="1400" strike="noStrike">
                <a:solidFill>
                  <a:srgbClr val="333399"/>
                </a:solidFill>
                <a:latin typeface="Verdana"/>
              </a:rPr>
              <a:t>noise reduction, integration-gate, </a:t>
            </a:r>
            <a:r>
              <a:rPr lang="en-GB" sz="1400" strike="noStrike">
                <a:solidFill>
                  <a:srgbClr val="333399"/>
                </a:solidFill>
                <a:latin typeface="Verdana"/>
              </a:rPr>
              <a:t>
</a:t>
            </a:r>
            <a:r>
              <a:rPr lang="en-GB" sz="1400" strike="noStrike">
                <a:solidFill>
                  <a:srgbClr val="333399"/>
                </a:solidFill>
                <a:latin typeface="Verdana"/>
              </a:rPr>
              <a:t>baseline reconstruction</a:t>
            </a:r>
            <a:endParaRPr/>
          </a:p>
          <a:p>
            <a:pPr>
              <a:lnSpc>
                <a:spcPct val="100000"/>
              </a:lnSpc>
              <a:buFont typeface="Arial"/>
              <a:buChar char="▲"/>
            </a:pPr>
            <a:r>
              <a:rPr b="1" lang="en-GB" sz="1400" strike="noStrike">
                <a:solidFill>
                  <a:srgbClr val="333399"/>
                </a:solidFill>
                <a:latin typeface="Verdana"/>
              </a:rPr>
              <a:t>bunch-by-bunch </a:t>
            </a:r>
            <a:r>
              <a:rPr b="1" lang="en-GB" sz="1400" strike="noStrike">
                <a:solidFill>
                  <a:srgbClr val="333399"/>
                </a:solidFill>
                <a:latin typeface="Verdana"/>
              </a:rPr>
              <a:t>
</a:t>
            </a:r>
            <a:r>
              <a:rPr b="1" lang="en-GB" sz="1400" strike="noStrike">
                <a:solidFill>
                  <a:srgbClr val="333399"/>
                </a:solidFill>
                <a:latin typeface="Verdana"/>
              </a:rPr>
              <a:t>position measurement </a:t>
            </a:r>
            <a:r>
              <a:rPr lang="en-GB" sz="1400" strike="noStrike">
                <a:solidFill>
                  <a:srgbClr val="333399"/>
                </a:solidFill>
                <a:latin typeface="Verdana"/>
              </a:rPr>
              <a:t>
</a:t>
            </a:r>
            <a:r>
              <a:rPr lang="en-GB" sz="1400" strike="noStrike">
                <a:solidFill>
                  <a:srgbClr val="333399"/>
                </a:solidFill>
                <a:latin typeface="Verdana"/>
              </a:rPr>
              <a:t>on synchrotron ramp:</a:t>
            </a:r>
            <a:endParaRPr/>
          </a:p>
        </p:txBody>
      </p:sp>
      <p:sp>
        <p:nvSpPr>
          <p:cNvPr id="682" name="CustomShape 3"/>
          <p:cNvSpPr/>
          <p:nvPr/>
        </p:nvSpPr>
        <p:spPr>
          <a:xfrm>
            <a:off x="394920" y="1201320"/>
            <a:ext cx="3887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trike="noStrike" u="sng">
                <a:solidFill>
                  <a:srgbClr val="cc6600"/>
                </a:solidFill>
                <a:latin typeface="Arial"/>
              </a:rPr>
              <a:t>Direct Baseband Digitization</a:t>
            </a:r>
            <a:endParaRPr/>
          </a:p>
        </p:txBody>
      </p:sp>
      <p:sp>
        <p:nvSpPr>
          <p:cNvPr id="683" name="CustomShape 4"/>
          <p:cNvSpPr/>
          <p:nvPr/>
        </p:nvSpPr>
        <p:spPr>
          <a:xfrm>
            <a:off x="4541760" y="5310360"/>
            <a:ext cx="4601880" cy="1209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Font typeface="Arial"/>
              <a:buChar char="▲"/>
            </a:pPr>
            <a:r>
              <a:rPr lang="en-GB" sz="1400" strike="noStrike">
                <a:solidFill>
                  <a:srgbClr val="333399"/>
                </a:solidFill>
                <a:latin typeface="Verdana"/>
              </a:rPr>
              <a:t>12 BPMs, 12 LIBERAs, 2 concentrator servers</a:t>
            </a:r>
            <a:endParaRPr/>
          </a:p>
          <a:p>
            <a:pPr>
              <a:lnSpc>
                <a:spcPct val="100000"/>
              </a:lnSpc>
              <a:buFont typeface="Arial"/>
              <a:buChar char="▲"/>
            </a:pPr>
            <a:r>
              <a:rPr lang="en-GB" sz="1400" strike="noStrike">
                <a:solidFill>
                  <a:srgbClr val="333399"/>
                </a:solidFill>
                <a:latin typeface="Verdana"/>
              </a:rPr>
              <a:t>10 GBit Network, high data rate: 720 MB/s</a:t>
            </a:r>
            <a:endParaRPr/>
          </a:p>
          <a:p>
            <a:pPr>
              <a:lnSpc>
                <a:spcPct val="100000"/>
              </a:lnSpc>
              <a:buFont typeface="Arial"/>
              <a:buChar char="▲"/>
            </a:pPr>
            <a:r>
              <a:rPr lang="en-GB" sz="1400" strike="noStrike">
                <a:solidFill>
                  <a:srgbClr val="333399"/>
                </a:solidFill>
                <a:latin typeface="Verdana"/>
              </a:rPr>
              <a:t>DAQ software: FESA classes (Cosylab)</a:t>
            </a:r>
            <a:endParaRPr/>
          </a:p>
          <a:p>
            <a:pPr>
              <a:lnSpc>
                <a:spcPct val="100000"/>
              </a:lnSpc>
              <a:buFont typeface="Arial"/>
              <a:buChar char="▲"/>
            </a:pPr>
            <a:r>
              <a:rPr lang="en-GB" sz="1400" strike="noStrike">
                <a:solidFill>
                  <a:srgbClr val="333399"/>
                </a:solidFill>
                <a:latin typeface="Verdana"/>
              </a:rPr>
              <a:t>online tune evaluation (FFT)</a:t>
            </a:r>
            <a:endParaRPr/>
          </a:p>
        </p:txBody>
      </p:sp>
      <p:sp>
        <p:nvSpPr>
          <p:cNvPr id="684" name="CustomShape 5"/>
          <p:cNvSpPr/>
          <p:nvPr/>
        </p:nvSpPr>
        <p:spPr>
          <a:xfrm rot="16200000">
            <a:off x="-677160" y="4983120"/>
            <a:ext cx="173304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z="1600" strike="noStrike">
                <a:solidFill>
                  <a:srgbClr val="000000"/>
                </a:solidFill>
                <a:latin typeface="Arial Narrow"/>
              </a:rPr>
              <a:t>Beam Position [mm]</a:t>
            </a:r>
            <a:endParaRPr/>
          </a:p>
        </p:txBody>
      </p:sp>
      <p:sp>
        <p:nvSpPr>
          <p:cNvPr id="685" name="CustomShape 6"/>
          <p:cNvSpPr/>
          <p:nvPr/>
        </p:nvSpPr>
        <p:spPr>
          <a:xfrm>
            <a:off x="1246320" y="6342120"/>
            <a:ext cx="173304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z="1600" strike="noStrike">
                <a:solidFill>
                  <a:srgbClr val="000000"/>
                </a:solidFill>
                <a:latin typeface="Arial Narrow"/>
              </a:rPr>
              <a:t>Turns / 1000</a:t>
            </a:r>
            <a:endParaRPr/>
          </a:p>
        </p:txBody>
      </p:sp>
      <p:sp>
        <p:nvSpPr>
          <p:cNvPr id="686" name="CustomShape 7"/>
          <p:cNvSpPr/>
          <p:nvPr/>
        </p:nvSpPr>
        <p:spPr>
          <a:xfrm>
            <a:off x="2606760" y="3321000"/>
            <a:ext cx="228564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GB" sz="1600" strike="noStrike">
                <a:solidFill>
                  <a:srgbClr val="cc6600"/>
                </a:solidFill>
                <a:latin typeface="Arial Narrow"/>
              </a:rPr>
              <a:t>Resolution, </a:t>
            </a:r>
            <a:r>
              <a:rPr b="1" lang="en-GB" sz="1600" strike="noStrike">
                <a:solidFill>
                  <a:srgbClr val="cc6600"/>
                </a:solidFill>
                <a:latin typeface="Arial Narrow"/>
              </a:rPr>
              <a:t>
</a:t>
            </a:r>
            <a:r>
              <a:rPr b="1" lang="en-GB" sz="1600" strike="noStrike">
                <a:solidFill>
                  <a:srgbClr val="cc6600"/>
                </a:solidFill>
                <a:latin typeface="Arial Narrow"/>
              </a:rPr>
              <a:t>1000 turns averaged</a:t>
            </a:r>
            <a:endParaRPr/>
          </a:p>
        </p:txBody>
      </p:sp>
      <p:pic>
        <p:nvPicPr>
          <p:cNvPr id="687" name="Picture 12" descr=""/>
          <p:cNvPicPr/>
          <p:nvPr/>
        </p:nvPicPr>
        <p:blipFill>
          <a:blip r:embed="rId3"/>
          <a:srcRect l="12535" t="8525" r="12535" b="9883"/>
          <a:stretch/>
        </p:blipFill>
        <p:spPr>
          <a:xfrm>
            <a:off x="2827440" y="3854520"/>
            <a:ext cx="1801440" cy="1387080"/>
          </a:xfrm>
          <a:prstGeom prst="rect">
            <a:avLst/>
          </a:prstGeom>
          <a:ln>
            <a:noFill/>
          </a:ln>
        </p:spPr>
      </p:pic>
      <p:sp>
        <p:nvSpPr>
          <p:cNvPr id="688" name="CustomShape 8"/>
          <p:cNvSpPr/>
          <p:nvPr/>
        </p:nvSpPr>
        <p:spPr>
          <a:xfrm rot="16200000">
            <a:off x="2130480" y="4391280"/>
            <a:ext cx="1228320" cy="1821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1" lang="en-GB" sz="1200" strike="noStrike">
                <a:solidFill>
                  <a:srgbClr val="000000"/>
                </a:solidFill>
                <a:latin typeface="Arial Narrow"/>
              </a:rPr>
              <a:t>Pos.-Polyn. Fit [µm]</a:t>
            </a:r>
            <a:endParaRPr/>
          </a:p>
        </p:txBody>
      </p:sp>
      <p:sp>
        <p:nvSpPr>
          <p:cNvPr id="689" name="CustomShape 9"/>
          <p:cNvSpPr/>
          <p:nvPr/>
        </p:nvSpPr>
        <p:spPr>
          <a:xfrm>
            <a:off x="3357720" y="5227560"/>
            <a:ext cx="809280" cy="1821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1" lang="en-GB" sz="1200" strike="noStrike">
                <a:solidFill>
                  <a:srgbClr val="000000"/>
                </a:solidFill>
                <a:latin typeface="Arial Narrow"/>
              </a:rPr>
              <a:t>Turns / 1000</a:t>
            </a:r>
            <a:endParaRPr/>
          </a:p>
        </p:txBody>
      </p:sp>
      <p:sp>
        <p:nvSpPr>
          <p:cNvPr id="690" name="Line 10"/>
          <p:cNvSpPr/>
          <p:nvPr/>
        </p:nvSpPr>
        <p:spPr>
          <a:xfrm>
            <a:off x="3152520" y="3924000"/>
            <a:ext cx="0" cy="1152720"/>
          </a:xfrm>
          <a:prstGeom prst="line">
            <a:avLst/>
          </a:prstGeom>
          <a:ln w="28440">
            <a:solidFill>
              <a:srgbClr val="cc6600"/>
            </a:solidFill>
            <a:round/>
            <a:headEnd len="med" type="triangle" w="med"/>
            <a:tailEnd len="med" type="triangle" w="med"/>
          </a:ln>
        </p:spPr>
      </p:sp>
      <p:sp>
        <p:nvSpPr>
          <p:cNvPr id="691" name="CustomShape 11"/>
          <p:cNvSpPr/>
          <p:nvPr/>
        </p:nvSpPr>
        <p:spPr>
          <a:xfrm>
            <a:off x="3147840" y="3890880"/>
            <a:ext cx="66276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GB" sz="1600" strike="noStrike">
                <a:solidFill>
                  <a:srgbClr val="cc6600"/>
                </a:solidFill>
                <a:latin typeface="Arial Narrow"/>
              </a:rPr>
              <a:t>30 µm</a:t>
            </a:r>
            <a:endParaRPr/>
          </a:p>
        </p:txBody>
      </p:sp>
      <p:sp>
        <p:nvSpPr>
          <p:cNvPr id="692" name="CustomShape 12"/>
          <p:cNvSpPr/>
          <p:nvPr/>
        </p:nvSpPr>
        <p:spPr>
          <a:xfrm>
            <a:off x="802800" y="4365720"/>
            <a:ext cx="1618200" cy="7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GB" sz="1400" strike="noStrike">
                <a:solidFill>
                  <a:srgbClr val="333399"/>
                </a:solidFill>
                <a:latin typeface="Arial Narrow"/>
              </a:rPr>
              <a:t>7</a:t>
            </a:r>
            <a:r>
              <a:rPr b="1" lang="en-GB" sz="1400" strike="noStrike">
                <a:solidFill>
                  <a:srgbClr val="333399"/>
                </a:solidFill>
                <a:latin typeface="Symbol"/>
              </a:rPr>
              <a:t></a:t>
            </a:r>
            <a:r>
              <a:rPr b="1" lang="en-GB" sz="1400" strike="noStrike">
                <a:solidFill>
                  <a:srgbClr val="333399"/>
                </a:solidFill>
                <a:latin typeface="Arial Narrow"/>
              </a:rPr>
              <a:t>10</a:t>
            </a:r>
            <a:r>
              <a:rPr b="1" lang="en-GB" sz="1400" strike="noStrike" baseline="30000">
                <a:solidFill>
                  <a:srgbClr val="333399"/>
                </a:solidFill>
                <a:latin typeface="Arial Narrow"/>
              </a:rPr>
              <a:t>9</a:t>
            </a:r>
            <a:r>
              <a:rPr b="1" lang="en-GB" sz="1400" strike="noStrike">
                <a:solidFill>
                  <a:srgbClr val="333399"/>
                </a:solidFill>
                <a:latin typeface="Arial Narrow"/>
              </a:rPr>
              <a:t> Ar</a:t>
            </a:r>
            <a:r>
              <a:rPr b="1" lang="en-GB" sz="1400" strike="noStrike" baseline="30000">
                <a:solidFill>
                  <a:srgbClr val="333399"/>
                </a:solidFill>
                <a:latin typeface="Arial Narrow"/>
              </a:rPr>
              <a:t>18+</a:t>
            </a:r>
            <a:r>
              <a:rPr b="1" lang="en-GB" sz="1400" strike="noStrike">
                <a:solidFill>
                  <a:srgbClr val="333399"/>
                </a:solidFill>
                <a:latin typeface="Arial Narrow"/>
              </a:rPr>
              <a:t>
</a:t>
            </a:r>
            <a:r>
              <a:rPr b="1" lang="en-GB" sz="1400" strike="noStrike">
                <a:solidFill>
                  <a:srgbClr val="333399"/>
                </a:solidFill>
                <a:latin typeface="Arial Narrow"/>
              </a:rPr>
              <a:t>E: 11.4 → 300 MeV/u</a:t>
            </a:r>
            <a:r>
              <a:rPr b="1" lang="en-GB" sz="1400" strike="noStrike">
                <a:solidFill>
                  <a:srgbClr val="333399"/>
                </a:solidFill>
                <a:latin typeface="Arial Narrow"/>
              </a:rPr>
              <a:t>
</a:t>
            </a:r>
            <a:r>
              <a:rPr b="1" lang="en-GB" sz="1400" strike="noStrike">
                <a:solidFill>
                  <a:srgbClr val="333399"/>
                </a:solidFill>
                <a:latin typeface="Arial Narrow"/>
              </a:rPr>
              <a:t>rf: 0.85 → 3.6 MHz</a:t>
            </a:r>
            <a:endParaRPr/>
          </a:p>
        </p:txBody>
      </p:sp>
      <p:sp>
        <p:nvSpPr>
          <p:cNvPr id="693" name="CustomShape 13"/>
          <p:cNvSpPr/>
          <p:nvPr/>
        </p:nvSpPr>
        <p:spPr>
          <a:xfrm>
            <a:off x="1571760" y="5877000"/>
            <a:ext cx="237600" cy="132840"/>
          </a:xfrm>
          <a:prstGeom prst="rect">
            <a:avLst/>
          </a:prstGeom>
          <a:noFill/>
          <a:ln w="2844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94" name="Line 14"/>
          <p:cNvSpPr/>
          <p:nvPr/>
        </p:nvSpPr>
        <p:spPr>
          <a:xfrm>
            <a:off x="1809720" y="5962320"/>
            <a:ext cx="1885680" cy="0"/>
          </a:xfrm>
          <a:prstGeom prst="line">
            <a:avLst/>
          </a:prstGeom>
          <a:ln w="19080">
            <a:solidFill>
              <a:srgbClr val="ff3300"/>
            </a:solidFill>
            <a:round/>
          </a:ln>
        </p:spPr>
      </p:sp>
      <p:sp>
        <p:nvSpPr>
          <p:cNvPr id="695" name="Line 15"/>
          <p:cNvSpPr/>
          <p:nvPr/>
        </p:nvSpPr>
        <p:spPr>
          <a:xfrm flipH="1" flipV="1">
            <a:off x="3686040" y="5467320"/>
            <a:ext cx="9360" cy="504720"/>
          </a:xfrm>
          <a:prstGeom prst="line">
            <a:avLst/>
          </a:prstGeom>
          <a:ln w="28440">
            <a:solidFill>
              <a:srgbClr val="ff3300"/>
            </a:solidFill>
            <a:round/>
            <a:tailEnd len="med" type="triangle" w="med"/>
          </a:ln>
        </p:spPr>
      </p:sp>
      <p:sp>
        <p:nvSpPr>
          <p:cNvPr id="696" name="CustomShape 16"/>
          <p:cNvSpPr/>
          <p:nvPr/>
        </p:nvSpPr>
        <p:spPr>
          <a:xfrm>
            <a:off x="5069520" y="1219680"/>
            <a:ext cx="3887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trike="noStrike" u="sng">
                <a:solidFill>
                  <a:srgbClr val="cc6600"/>
                </a:solidFill>
                <a:latin typeface="Arial"/>
              </a:rPr>
              <a:t>SIS18 TOPOS - Prototype</a:t>
            </a:r>
            <a:endParaRPr/>
          </a:p>
        </p:txBody>
      </p:sp>
      <p:sp>
        <p:nvSpPr>
          <p:cNvPr id="697" name="TextShape 17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5F4D2F88-B373-4E2F-9CD9-CCBE410087BB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698" name="CustomShape 18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</p:spTree>
  </p:cSld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TextShape 1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SIS100 BPM: DAQ Design </a:t>
            </a:r>
            <a:endParaRPr/>
          </a:p>
        </p:txBody>
      </p:sp>
      <p:sp>
        <p:nvSpPr>
          <p:cNvPr id="700" name="TextShape 2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E9E956B6-ADF6-4499-89C7-A4C7575C45A9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701" name="CustomShape 3"/>
          <p:cNvSpPr/>
          <p:nvPr/>
        </p:nvSpPr>
        <p:spPr>
          <a:xfrm>
            <a:off x="160200" y="2919240"/>
            <a:ext cx="4304880" cy="385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trike="noStrike" u="sng">
                <a:solidFill>
                  <a:srgbClr val="000000"/>
                </a:solidFill>
                <a:latin typeface="Arial"/>
              </a:rPr>
              <a:t>4 Principal Modes of Operation:</a:t>
            </a:r>
            <a:endParaRPr/>
          </a:p>
          <a:p>
            <a:pPr>
              <a:lnSpc>
                <a:spcPct val="100000"/>
              </a:lnSpc>
              <a:buFont typeface="Arial"/>
              <a:buAutoNum type="arabicPeriod"/>
            </a:pPr>
            <a:r>
              <a:rPr b="1" lang="en-GB" sz="1600" strike="noStrike">
                <a:solidFill>
                  <a:srgbClr val="000000"/>
                </a:solidFill>
                <a:latin typeface="Arial"/>
              </a:rPr>
              <a:t>Bunch-by-bunch mode</a:t>
            </a:r>
            <a:r>
              <a:rPr b="1" lang="en-GB" sz="16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6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- closed orbit, X,Y vs. BPM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- Trending X,Y vs. time/bunch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- Trending mean over n BPMs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- Sum of amplitudes vs. time/bunch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- Tune: FFT of BbB data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AutoNum type="arabicPeriod"/>
            </a:pPr>
            <a:r>
              <a:rPr b="1" lang="en-GB" sz="1600" strike="noStrike">
                <a:solidFill>
                  <a:srgbClr val="000000"/>
                </a:solidFill>
                <a:latin typeface="Arial"/>
              </a:rPr>
              <a:t>Raw ADC data mode</a:t>
            </a:r>
            <a:r>
              <a:rPr b="1" lang="en-GB" sz="16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- subset of 14 BPMs vs. time/samples</a:t>
            </a:r>
            <a:endParaRPr/>
          </a:p>
          <a:p>
            <a:pPr>
              <a:lnSpc>
                <a:spcPct val="100000"/>
              </a:lnSpc>
              <a:buFont typeface="Arial"/>
              <a:buAutoNum type="arabicPeriod"/>
            </a:pPr>
            <a:r>
              <a:rPr b="1" lang="en-GB" sz="1600" strike="noStrike">
                <a:solidFill>
                  <a:srgbClr val="000000"/>
                </a:solidFill>
                <a:latin typeface="Arial"/>
              </a:rPr>
              <a:t>Zero ADC calibration mode</a:t>
            </a:r>
            <a:r>
              <a:rPr b="1" lang="en-GB" sz="16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- R-,L-,U-,D-offsets for all BPMs</a:t>
            </a:r>
            <a:endParaRPr/>
          </a:p>
          <a:p>
            <a:pPr>
              <a:lnSpc>
                <a:spcPct val="100000"/>
              </a:lnSpc>
              <a:buFont typeface="Arial"/>
              <a:buAutoNum type="arabicPeriod"/>
            </a:pPr>
            <a:r>
              <a:rPr b="1" lang="en-GB" sz="1600" strike="noStrike">
                <a:solidFill>
                  <a:srgbClr val="000000"/>
                </a:solidFill>
                <a:latin typeface="Arial"/>
              </a:rPr>
              <a:t>Position calibration mode</a:t>
            </a:r>
            <a:r>
              <a:rPr lang="en-GB" sz="16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600" strike="noStrike">
                <a:solidFill>
                  <a:srgbClr val="000000"/>
                </a:solidFill>
                <a:latin typeface="Arial"/>
              </a:rPr>
              <a:t>- 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X</a:t>
            </a:r>
            <a:r>
              <a:rPr lang="en-GB" sz="1400" strike="noStrike" baseline="-25000">
                <a:solidFill>
                  <a:srgbClr val="000000"/>
                </a:solidFill>
                <a:latin typeface="Arial"/>
              </a:rPr>
              <a:t>off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, Y</a:t>
            </a:r>
            <a:r>
              <a:rPr lang="en-GB" sz="1400" strike="noStrike" baseline="-25000">
                <a:solidFill>
                  <a:srgbClr val="000000"/>
                </a:solidFill>
                <a:latin typeface="Arial"/>
              </a:rPr>
              <a:t>off  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for all BPMs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702" name="CustomShape 4"/>
          <p:cNvSpPr/>
          <p:nvPr/>
        </p:nvSpPr>
        <p:spPr>
          <a:xfrm>
            <a:off x="160200" y="1225080"/>
            <a:ext cx="4830480" cy="164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trike="noStrike" u="sng">
                <a:solidFill>
                  <a:srgbClr val="000000"/>
                </a:solidFill>
                <a:latin typeface="Arial"/>
              </a:rPr>
              <a:t>Hardware Layout: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24 LIBERA Hadron Platform B stations (Instrumentation Technologies)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84 BPM modules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0.04 – 55 MHz RF front end bandwidth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250 MSa/s sampling frequency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16 bit ADC, 12 effective bits</a:t>
            </a:r>
            <a:endParaRPr/>
          </a:p>
        </p:txBody>
      </p:sp>
      <p:pic>
        <p:nvPicPr>
          <p:cNvPr id="703" name="Picture 3" descr=""/>
          <p:cNvPicPr/>
          <p:nvPr/>
        </p:nvPicPr>
        <p:blipFill>
          <a:blip r:embed="rId1"/>
          <a:stretch/>
        </p:blipFill>
        <p:spPr>
          <a:xfrm>
            <a:off x="4848120" y="1554120"/>
            <a:ext cx="3609720" cy="878400"/>
          </a:xfrm>
          <a:prstGeom prst="rect">
            <a:avLst/>
          </a:prstGeom>
          <a:ln>
            <a:noFill/>
          </a:ln>
        </p:spPr>
      </p:pic>
      <p:sp>
        <p:nvSpPr>
          <p:cNvPr id="704" name="CustomShape 5"/>
          <p:cNvSpPr/>
          <p:nvPr/>
        </p:nvSpPr>
        <p:spPr>
          <a:xfrm>
            <a:off x="5120640" y="1192680"/>
            <a:ext cx="3447720" cy="36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1" lang="en-GB" strike="noStrike">
                <a:solidFill>
                  <a:srgbClr val="000000"/>
                </a:solidFill>
                <a:latin typeface="Arial"/>
              </a:rPr>
              <a:t>Libera Hadron Platform B</a:t>
            </a:r>
            <a:endParaRPr/>
          </a:p>
        </p:txBody>
      </p:sp>
      <p:sp>
        <p:nvSpPr>
          <p:cNvPr id="705" name="CustomShape 6"/>
          <p:cNvSpPr/>
          <p:nvPr/>
        </p:nvSpPr>
        <p:spPr>
          <a:xfrm>
            <a:off x="4465800" y="2432880"/>
            <a:ext cx="4516200" cy="517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(courtesy Instrumentation Technologies, www. i-tech.si)</a:t>
            </a:r>
            <a:endParaRPr/>
          </a:p>
        </p:txBody>
      </p:sp>
      <p:pic>
        <p:nvPicPr>
          <p:cNvPr id="706" name="Picture 4" descr=""/>
          <p:cNvPicPr/>
          <p:nvPr/>
        </p:nvPicPr>
        <p:blipFill>
          <a:blip r:embed="rId2"/>
          <a:stretch/>
        </p:blipFill>
        <p:spPr>
          <a:xfrm>
            <a:off x="3776040" y="2887200"/>
            <a:ext cx="2947680" cy="769320"/>
          </a:xfrm>
          <a:prstGeom prst="rect">
            <a:avLst/>
          </a:prstGeom>
          <a:ln>
            <a:noFill/>
          </a:ln>
        </p:spPr>
      </p:pic>
      <p:pic>
        <p:nvPicPr>
          <p:cNvPr id="707" name="Picture 5" descr=""/>
          <p:cNvPicPr/>
          <p:nvPr/>
        </p:nvPicPr>
        <p:blipFill>
          <a:blip r:embed="rId3"/>
          <a:stretch/>
        </p:blipFill>
        <p:spPr>
          <a:xfrm>
            <a:off x="6033960" y="3291120"/>
            <a:ext cx="2947680" cy="1240200"/>
          </a:xfrm>
          <a:prstGeom prst="rect">
            <a:avLst/>
          </a:prstGeom>
          <a:ln>
            <a:noFill/>
          </a:ln>
        </p:spPr>
      </p:pic>
      <p:pic>
        <p:nvPicPr>
          <p:cNvPr id="708" name="Picture 6" descr=""/>
          <p:cNvPicPr/>
          <p:nvPr/>
        </p:nvPicPr>
        <p:blipFill>
          <a:blip r:embed="rId4"/>
          <a:stretch/>
        </p:blipFill>
        <p:spPr>
          <a:xfrm>
            <a:off x="4130280" y="4302720"/>
            <a:ext cx="3625560" cy="2197800"/>
          </a:xfrm>
          <a:prstGeom prst="rect">
            <a:avLst/>
          </a:prstGeom>
          <a:ln>
            <a:noFill/>
          </a:ln>
        </p:spPr>
      </p:pic>
      <p:sp>
        <p:nvSpPr>
          <p:cNvPr id="709" name="CustomShape 7"/>
          <p:cNvSpPr/>
          <p:nvPr/>
        </p:nvSpPr>
        <p:spPr>
          <a:xfrm flipV="1">
            <a:off x="2752560" y="3271680"/>
            <a:ext cx="1022760" cy="547200"/>
          </a:xfrm>
          <a:prstGeom prst="straightConnector1">
            <a:avLst/>
          </a:prstGeom>
          <a:noFill/>
          <a:ln>
            <a:solidFill>
              <a:schemeClr val="tx1"/>
            </a:solidFill>
            <a:round/>
            <a:tailEnd len="med" type="arrow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10" name="CustomShape 8"/>
          <p:cNvSpPr/>
          <p:nvPr/>
        </p:nvSpPr>
        <p:spPr>
          <a:xfrm flipV="1">
            <a:off x="2995920" y="3911760"/>
            <a:ext cx="3038040" cy="136080"/>
          </a:xfrm>
          <a:prstGeom prst="straightConnector1">
            <a:avLst/>
          </a:prstGeom>
          <a:noFill/>
          <a:ln>
            <a:solidFill>
              <a:schemeClr val="tx1"/>
            </a:solidFill>
            <a:round/>
            <a:tailEnd len="med" type="arrow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11" name="CustomShape 9"/>
          <p:cNvSpPr/>
          <p:nvPr/>
        </p:nvSpPr>
        <p:spPr>
          <a:xfrm>
            <a:off x="2505240" y="4705200"/>
            <a:ext cx="1625040" cy="695880"/>
          </a:xfrm>
          <a:prstGeom prst="straightConnector1">
            <a:avLst/>
          </a:prstGeom>
          <a:noFill/>
          <a:ln>
            <a:solidFill>
              <a:schemeClr val="tx1"/>
            </a:solidFill>
            <a:round/>
            <a:tailEnd len="med" type="arrow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12" name="CustomShape 10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TextShape 1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SIS100 Closed Orbit Feedback</a:t>
            </a:r>
            <a:endParaRPr/>
          </a:p>
        </p:txBody>
      </p:sp>
      <p:pic>
        <p:nvPicPr>
          <p:cNvPr id="714" name="Picture 3" descr=""/>
          <p:cNvPicPr/>
          <p:nvPr/>
        </p:nvPicPr>
        <p:blipFill>
          <a:blip r:embed="rId1"/>
          <a:stretch/>
        </p:blipFill>
        <p:spPr>
          <a:xfrm>
            <a:off x="4058280" y="1546200"/>
            <a:ext cx="4992480" cy="2273040"/>
          </a:xfrm>
          <a:prstGeom prst="rect">
            <a:avLst/>
          </a:prstGeom>
          <a:ln>
            <a:noFill/>
          </a:ln>
        </p:spPr>
      </p:pic>
      <p:pic>
        <p:nvPicPr>
          <p:cNvPr id="715" name="Picture 4" descr=""/>
          <p:cNvPicPr/>
          <p:nvPr/>
        </p:nvPicPr>
        <p:blipFill>
          <a:blip r:embed="rId2"/>
          <a:stretch/>
        </p:blipFill>
        <p:spPr>
          <a:xfrm>
            <a:off x="4144320" y="4323960"/>
            <a:ext cx="4803120" cy="2171160"/>
          </a:xfrm>
          <a:prstGeom prst="rect">
            <a:avLst/>
          </a:prstGeom>
          <a:ln>
            <a:noFill/>
          </a:ln>
        </p:spPr>
      </p:pic>
      <p:pic>
        <p:nvPicPr>
          <p:cNvPr id="716" name="Picture 5" descr=""/>
          <p:cNvPicPr/>
          <p:nvPr/>
        </p:nvPicPr>
        <p:blipFill>
          <a:blip r:embed="rId3"/>
          <a:stretch/>
        </p:blipFill>
        <p:spPr>
          <a:xfrm>
            <a:off x="426600" y="4577760"/>
            <a:ext cx="3059280" cy="747720"/>
          </a:xfrm>
          <a:prstGeom prst="rect">
            <a:avLst/>
          </a:prstGeom>
          <a:ln>
            <a:noFill/>
          </a:ln>
        </p:spPr>
      </p:pic>
      <p:pic>
        <p:nvPicPr>
          <p:cNvPr id="717" name="Picture 6" descr=""/>
          <p:cNvPicPr/>
          <p:nvPr/>
        </p:nvPicPr>
        <p:blipFill>
          <a:blip r:embed="rId4"/>
          <a:stretch/>
        </p:blipFill>
        <p:spPr>
          <a:xfrm>
            <a:off x="422640" y="5258880"/>
            <a:ext cx="3023640" cy="1198800"/>
          </a:xfrm>
          <a:prstGeom prst="rect">
            <a:avLst/>
          </a:prstGeom>
          <a:ln>
            <a:noFill/>
          </a:ln>
        </p:spPr>
      </p:pic>
      <p:sp>
        <p:nvSpPr>
          <p:cNvPr id="718" name="TextShape 2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46303363-4E21-434B-AD70-5E15A9D5D664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719" name="CustomShape 3"/>
          <p:cNvSpPr/>
          <p:nvPr/>
        </p:nvSpPr>
        <p:spPr>
          <a:xfrm>
            <a:off x="160200" y="1546200"/>
            <a:ext cx="3897720" cy="2860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70c0"/>
                </a:solidFill>
                <a:latin typeface="Arial"/>
              </a:rPr>
              <a:t>Libera Hadron 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measure beam position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export in real-time at a </a:t>
            </a:r>
            <a:r>
              <a:rPr lang="en-GB" sz="1400" strike="noStrike">
                <a:solidFill>
                  <a:srgbClr val="0070c0"/>
                </a:solidFill>
                <a:latin typeface="Arial"/>
              </a:rPr>
              <a:t>fixed rate 10 kHz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Position data concentrator collects data from all BPMs and builds the actual orbit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Interconnection of Libera stations by 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0070c0"/>
                </a:solidFill>
                <a:latin typeface="Arial"/>
              </a:rPr>
              <a:t>GDX module with Libera Grouping protocol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Control logic/Data Processing Unit (DPU) calculates magnet correction signal based on desired and actual orbit, algorithm resides in the GDX modules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70c0"/>
                </a:solidFill>
                <a:latin typeface="Arial"/>
              </a:rPr>
              <a:t>Power converter interface 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sends correction signal to the steerer magnets (USI protocol, RS-485).</a:t>
            </a:r>
            <a:endParaRPr/>
          </a:p>
        </p:txBody>
      </p:sp>
      <p:sp>
        <p:nvSpPr>
          <p:cNvPr id="720" name="CustomShape 4"/>
          <p:cNvSpPr/>
          <p:nvPr/>
        </p:nvSpPr>
        <p:spPr>
          <a:xfrm>
            <a:off x="160200" y="1208160"/>
            <a:ext cx="1980720" cy="36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trike="noStrike" u="sng">
                <a:solidFill>
                  <a:srgbClr val="000000"/>
                </a:solidFill>
                <a:latin typeface="Arial"/>
              </a:rPr>
              <a:t>Concept:</a:t>
            </a:r>
            <a:endParaRPr/>
          </a:p>
        </p:txBody>
      </p:sp>
      <p:sp>
        <p:nvSpPr>
          <p:cNvPr id="721" name="CustomShape 5"/>
          <p:cNvSpPr/>
          <p:nvPr/>
        </p:nvSpPr>
        <p:spPr>
          <a:xfrm>
            <a:off x="5848200" y="1176840"/>
            <a:ext cx="2171520" cy="36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trike="noStrike" u="sng">
                <a:solidFill>
                  <a:srgbClr val="000000"/>
                </a:solidFill>
                <a:latin typeface="Arial"/>
              </a:rPr>
              <a:t>System Schematic</a:t>
            </a:r>
            <a:endParaRPr/>
          </a:p>
        </p:txBody>
      </p:sp>
      <p:sp>
        <p:nvSpPr>
          <p:cNvPr id="722" name="CustomShape 6"/>
          <p:cNvSpPr/>
          <p:nvPr/>
        </p:nvSpPr>
        <p:spPr>
          <a:xfrm>
            <a:off x="5848200" y="3921120"/>
            <a:ext cx="2171520" cy="36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trike="noStrike" u="sng">
                <a:solidFill>
                  <a:srgbClr val="000000"/>
                </a:solidFill>
                <a:latin typeface="Arial"/>
              </a:rPr>
              <a:t>Timing Diagram</a:t>
            </a:r>
            <a:endParaRPr/>
          </a:p>
        </p:txBody>
      </p:sp>
      <p:sp>
        <p:nvSpPr>
          <p:cNvPr id="723" name="CustomShape 7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TextShape 1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Tune Measurement: BBQ &amp; TOPOS</a:t>
            </a:r>
            <a:endParaRPr/>
          </a:p>
        </p:txBody>
      </p:sp>
      <p:pic>
        <p:nvPicPr>
          <p:cNvPr id="725" name="Picture 2" descr=""/>
          <p:cNvPicPr/>
          <p:nvPr/>
        </p:nvPicPr>
        <p:blipFill>
          <a:blip r:embed="rId1"/>
          <a:srcRect l="0" t="0" r="0" b="17004"/>
          <a:stretch/>
        </p:blipFill>
        <p:spPr>
          <a:xfrm>
            <a:off x="4596480" y="1744200"/>
            <a:ext cx="4157640" cy="2706120"/>
          </a:xfrm>
          <a:prstGeom prst="rect">
            <a:avLst/>
          </a:prstGeom>
          <a:ln>
            <a:noFill/>
          </a:ln>
        </p:spPr>
      </p:pic>
      <p:pic>
        <p:nvPicPr>
          <p:cNvPr id="726" name="Picture 3" descr=""/>
          <p:cNvPicPr/>
          <p:nvPr/>
        </p:nvPicPr>
        <p:blipFill>
          <a:blip r:embed="rId2"/>
          <a:srcRect l="0" t="0" r="0" b="19276"/>
          <a:stretch/>
        </p:blipFill>
        <p:spPr>
          <a:xfrm>
            <a:off x="207360" y="1879560"/>
            <a:ext cx="4080600" cy="2463480"/>
          </a:xfrm>
          <a:prstGeom prst="rect">
            <a:avLst/>
          </a:prstGeom>
          <a:ln>
            <a:noFill/>
          </a:ln>
        </p:spPr>
      </p:pic>
      <p:sp>
        <p:nvSpPr>
          <p:cNvPr id="727" name="CustomShape 2"/>
          <p:cNvSpPr/>
          <p:nvPr/>
        </p:nvSpPr>
        <p:spPr>
          <a:xfrm>
            <a:off x="4880520" y="1394280"/>
            <a:ext cx="4059720" cy="36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1" lang="en-GB" strike="noStrike">
                <a:solidFill>
                  <a:srgbClr val="000000"/>
                </a:solidFill>
                <a:latin typeface="Arial"/>
              </a:rPr>
              <a:t>Tune Measurement with TOPOS</a:t>
            </a:r>
            <a:endParaRPr/>
          </a:p>
        </p:txBody>
      </p:sp>
      <p:sp>
        <p:nvSpPr>
          <p:cNvPr id="728" name="CustomShape 3"/>
          <p:cNvSpPr/>
          <p:nvPr/>
        </p:nvSpPr>
        <p:spPr>
          <a:xfrm>
            <a:off x="160200" y="1394280"/>
            <a:ext cx="4254480" cy="36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1" lang="en-GB" strike="noStrike">
                <a:solidFill>
                  <a:srgbClr val="000000"/>
                </a:solidFill>
                <a:latin typeface="Arial"/>
              </a:rPr>
              <a:t>BBQ: Base-Band Tune Measurement</a:t>
            </a:r>
            <a:endParaRPr/>
          </a:p>
        </p:txBody>
      </p:sp>
      <p:pic>
        <p:nvPicPr>
          <p:cNvPr id="729" name="Picture 4" descr=""/>
          <p:cNvPicPr/>
          <p:nvPr/>
        </p:nvPicPr>
        <p:blipFill>
          <a:blip r:embed="rId3"/>
          <a:stretch/>
        </p:blipFill>
        <p:spPr>
          <a:xfrm>
            <a:off x="5113800" y="4416840"/>
            <a:ext cx="3454200" cy="2187000"/>
          </a:xfrm>
          <a:prstGeom prst="rect">
            <a:avLst/>
          </a:prstGeom>
          <a:ln>
            <a:noFill/>
          </a:ln>
        </p:spPr>
      </p:pic>
      <p:pic>
        <p:nvPicPr>
          <p:cNvPr id="730" name="Picture 5" descr=""/>
          <p:cNvPicPr/>
          <p:nvPr/>
        </p:nvPicPr>
        <p:blipFill>
          <a:blip r:embed="rId4"/>
          <a:stretch/>
        </p:blipFill>
        <p:spPr>
          <a:xfrm>
            <a:off x="296280" y="4343400"/>
            <a:ext cx="3452760" cy="2187000"/>
          </a:xfrm>
          <a:prstGeom prst="rect">
            <a:avLst/>
          </a:prstGeom>
          <a:ln>
            <a:noFill/>
          </a:ln>
        </p:spPr>
      </p:pic>
      <p:sp>
        <p:nvSpPr>
          <p:cNvPr id="731" name="CustomShape 4"/>
          <p:cNvSpPr/>
          <p:nvPr/>
        </p:nvSpPr>
        <p:spPr>
          <a:xfrm>
            <a:off x="3813480" y="4127760"/>
            <a:ext cx="1299960" cy="5785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600" strike="noStrike">
                <a:solidFill>
                  <a:srgbClr val="000000"/>
                </a:solidFill>
                <a:latin typeface="Arial"/>
              </a:rPr>
              <a:t>Courtesy of R. Singh</a:t>
            </a:r>
            <a:endParaRPr/>
          </a:p>
        </p:txBody>
      </p:sp>
      <p:sp>
        <p:nvSpPr>
          <p:cNvPr id="732" name="TextShape 5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6DA9FF18-56F0-4AE8-AF28-0185DB26763A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733" name="CustomShape 6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TextShape 1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Summary</a:t>
            </a:r>
            <a:endParaRPr/>
          </a:p>
        </p:txBody>
      </p:sp>
      <p:sp>
        <p:nvSpPr>
          <p:cNvPr id="735" name="TextShape 2"/>
          <p:cNvSpPr txBox="1"/>
          <p:nvPr/>
        </p:nvSpPr>
        <p:spPr>
          <a:xfrm>
            <a:off x="336960" y="1422000"/>
            <a:ext cx="8597160" cy="49032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b="1" lang="de-DE" strike="noStrike">
                <a:solidFill>
                  <a:srgbClr val="4f81bd"/>
                </a:solidFill>
                <a:latin typeface="Arial"/>
              </a:rPr>
              <a:t>BI-Mission to provide all relevant beam parameters... </a:t>
            </a:r>
            <a:r>
              <a:rPr b="1" lang="de-DE" strike="noStrike">
                <a:solidFill>
                  <a:srgbClr val="4f81bd"/>
                </a:solidFill>
                <a:latin typeface="Arial"/>
              </a:rPr>
              <a:t>
</a:t>
            </a:r>
            <a:r>
              <a:rPr b="1" lang="de-DE" strike="noStrike">
                <a:solidFill>
                  <a:srgbClr val="4f81bd"/>
                </a:solidFill>
                <a:latin typeface="Arial"/>
              </a:rPr>
              <a:t>	</a:t>
            </a:r>
            <a:r>
              <a:rPr b="1" lang="de-DE" strike="noStrike">
                <a:solidFill>
                  <a:srgbClr val="4f81bd"/>
                </a:solidFill>
                <a:latin typeface="Arial"/>
              </a:rPr>
              <a:t>	</a:t>
            </a:r>
            <a:r>
              <a:rPr b="1" lang="de-DE" strike="noStrike">
                <a:solidFill>
                  <a:srgbClr val="4f81bd"/>
                </a:solidFill>
                <a:latin typeface="Arial"/>
              </a:rPr>
              <a:t>	</a:t>
            </a:r>
            <a:r>
              <a:rPr b="1" lang="de-DE" strike="noStrike">
                <a:solidFill>
                  <a:srgbClr val="4f81bd"/>
                </a:solidFill>
                <a:latin typeface="Arial"/>
              </a:rPr>
              <a:t>...up to FEC level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trike="noStrike">
                <a:solidFill>
                  <a:srgbClr val="333333"/>
                </a:solidFill>
                <a:latin typeface="Arial"/>
              </a:rPr>
              <a:t>Infrastructure: FESA, PROFINET, Siemens PLC, MBox, REMBRANDT...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b="1" lang="de-DE" strike="noStrike">
                <a:solidFill>
                  <a:srgbClr val="4f81bd"/>
                </a:solidFill>
                <a:latin typeface="Arial"/>
              </a:rPr>
              <a:t>In-Kind Contributions 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by Slovenia, Russia, India, France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trike="noStrike">
                <a:solidFill>
                  <a:srgbClr val="333333"/>
                </a:solidFill>
                <a:latin typeface="Arial"/>
              </a:rPr>
              <a:t>Integrated BI systems: 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
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	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LASSIE 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	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	</a:t>
            </a:r>
            <a:r>
              <a:rPr lang="de-DE" sz="1600" strike="noStrike">
                <a:solidFill>
                  <a:srgbClr val="333333"/>
                </a:solidFill>
                <a:latin typeface="Arial"/>
              </a:rPr>
              <a:t>(all particle counters &amp; more), 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
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	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CUPID 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	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	</a:t>
            </a:r>
            <a:r>
              <a:rPr lang="de-DE" sz="1600" strike="noStrike">
                <a:solidFill>
                  <a:srgbClr val="333333"/>
                </a:solidFill>
                <a:latin typeface="Arial"/>
              </a:rPr>
              <a:t>(scintillating screens), 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
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	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POLAND 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	</a:t>
            </a:r>
            <a:r>
              <a:rPr lang="de-DE" sz="1600" strike="noStrike">
                <a:solidFill>
                  <a:srgbClr val="333333"/>
                </a:solidFill>
                <a:latin typeface="Arial"/>
              </a:rPr>
              <a:t>(SEM-grids, multi-wire proportional chambers), </a:t>
            </a:r>
            <a:r>
              <a:rPr lang="de-DE" sz="1600" strike="noStrike">
                <a:solidFill>
                  <a:srgbClr val="333333"/>
                </a:solidFill>
                <a:latin typeface="Arial"/>
              </a:rPr>
              <a:t>
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	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TOPOS 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	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	</a:t>
            </a:r>
            <a:r>
              <a:rPr lang="de-DE" sz="1600" strike="noStrike">
                <a:solidFill>
                  <a:srgbClr val="333333"/>
                </a:solidFill>
                <a:latin typeface="Arial"/>
              </a:rPr>
              <a:t>(beam position monitors, tune measurement)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trike="noStrike">
                <a:solidFill>
                  <a:srgbClr val="333333"/>
                </a:solidFill>
                <a:latin typeface="Arial"/>
              </a:rPr>
              <a:t>Beam </a:t>
            </a:r>
            <a:r>
              <a:rPr b="1" lang="de-DE" strike="noStrike">
                <a:solidFill>
                  <a:srgbClr val="4f81bd"/>
                </a:solidFill>
                <a:latin typeface="Arial"/>
              </a:rPr>
              <a:t>Intensity Measurement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
</a:t>
            </a:r>
            <a:r>
              <a:rPr lang="de-DE" sz="1400" strike="noStrike">
                <a:solidFill>
                  <a:srgbClr val="333333"/>
                </a:solidFill>
                <a:latin typeface="Arial"/>
              </a:rPr>
              <a:t>(DC Current Transformer, Novel DC Current Transformer, Fast Current Transformer, Resonant Transformer, Cryogenic Current Comparator, Scintillating Counter, Secondary Electron Monitor, Ionization Chamber)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trike="noStrike">
                <a:solidFill>
                  <a:srgbClr val="333333"/>
                </a:solidFill>
                <a:latin typeface="Arial"/>
              </a:rPr>
              <a:t>Beam </a:t>
            </a:r>
            <a:r>
              <a:rPr b="1" lang="de-DE" strike="noStrike">
                <a:solidFill>
                  <a:srgbClr val="4f81bd"/>
                </a:solidFill>
                <a:latin typeface="Arial"/>
              </a:rPr>
              <a:t>Profile Measurement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
</a:t>
            </a:r>
            <a:r>
              <a:rPr lang="de-DE" sz="1400" strike="noStrike">
                <a:solidFill>
                  <a:srgbClr val="333333"/>
                </a:solidFill>
                <a:latin typeface="Arial"/>
              </a:rPr>
              <a:t>(Scintillating Screen, Multi-Wire Proportional Chamber)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b="1" lang="de-DE" strike="noStrike">
                <a:solidFill>
                  <a:srgbClr val="4f81bd"/>
                </a:solidFill>
                <a:latin typeface="Arial"/>
              </a:rPr>
              <a:t>Position Measurement </a:t>
            </a:r>
            <a:r>
              <a:rPr lang="de-DE" sz="1400" strike="noStrike">
                <a:solidFill>
                  <a:srgbClr val="333333"/>
                </a:solidFill>
                <a:latin typeface="Arial"/>
              </a:rPr>
              <a:t>(Beam Position Monitors, Closed-Orbit Feedback)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 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b="1" lang="de-DE" strike="noStrike">
                <a:solidFill>
                  <a:srgbClr val="4f81bd"/>
                </a:solidFill>
                <a:latin typeface="Arial"/>
              </a:rPr>
              <a:t>Tune Measurement 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by noise excitation and Base-Band Tune System (BBQ)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736" name="TextShape 3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B973FCE1-EA30-4D48-B816-FF996FE412C7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737" name="CustomShape 4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TextShape 1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Thank you!</a:t>
            </a:r>
            <a:endParaRPr/>
          </a:p>
        </p:txBody>
      </p:sp>
      <p:pic>
        <p:nvPicPr>
          <p:cNvPr id="739" name="Picture 2" descr=""/>
          <p:cNvPicPr/>
          <p:nvPr/>
        </p:nvPicPr>
        <p:blipFill>
          <a:blip r:embed="rId1"/>
          <a:stretch/>
        </p:blipFill>
        <p:spPr>
          <a:xfrm>
            <a:off x="1285920" y="2033640"/>
            <a:ext cx="6571800" cy="2790360"/>
          </a:xfrm>
          <a:prstGeom prst="rect">
            <a:avLst/>
          </a:prstGeom>
          <a:ln>
            <a:noFill/>
          </a:ln>
        </p:spPr>
      </p:pic>
      <p:sp>
        <p:nvSpPr>
          <p:cNvPr id="740" name="CustomShape 2"/>
          <p:cNvSpPr/>
          <p:nvPr/>
        </p:nvSpPr>
        <p:spPr>
          <a:xfrm>
            <a:off x="914400" y="1352520"/>
            <a:ext cx="7314840" cy="51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2800" strike="noStrike">
                <a:solidFill>
                  <a:srgbClr val="000000"/>
                </a:solidFill>
                <a:latin typeface="Arial"/>
              </a:rPr>
              <a:t>Special thanks to the fantastic BI-team !!</a:t>
            </a:r>
            <a:endParaRPr/>
          </a:p>
        </p:txBody>
      </p:sp>
      <p:sp>
        <p:nvSpPr>
          <p:cNvPr id="741" name="CustomShape 3"/>
          <p:cNvSpPr/>
          <p:nvPr/>
        </p:nvSpPr>
        <p:spPr>
          <a:xfrm>
            <a:off x="752400" y="5029200"/>
            <a:ext cx="7962480" cy="1431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1" lang="en-GB" sz="4400" strike="noStrike">
                <a:solidFill>
                  <a:srgbClr val="0070c0"/>
                </a:solidFill>
                <a:latin typeface="Berlin Sans FB Demi"/>
              </a:rPr>
              <a:t>Thank you for your attention!</a:t>
            </a:r>
            <a:endParaRPr/>
          </a:p>
        </p:txBody>
      </p:sp>
      <p:sp>
        <p:nvSpPr>
          <p:cNvPr id="742" name="CustomShape 4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TextShape 1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Open Questions BI</a:t>
            </a:r>
            <a:endParaRPr/>
          </a:p>
        </p:txBody>
      </p:sp>
      <p:sp>
        <p:nvSpPr>
          <p:cNvPr id="744" name="TextShape 2"/>
          <p:cNvSpPr txBox="1"/>
          <p:nvPr/>
        </p:nvSpPr>
        <p:spPr>
          <a:xfrm>
            <a:off x="422640" y="1450800"/>
            <a:ext cx="8211600" cy="49032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trike="noStrike">
                <a:solidFill>
                  <a:srgbClr val="333333"/>
                </a:solidFill>
                <a:latin typeface="Arial"/>
              </a:rPr>
              <a:t>BI Detectors, Devices, Infrastructure and FEC SW are clearly defined, ready for production and to great deal ready for tests (eg. Cryring),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
</a:t>
            </a:r>
            <a:r>
              <a:rPr lang="de-DE" strike="noStrike">
                <a:solidFill>
                  <a:srgbClr val="333333"/>
                </a:solidFill>
                <a:latin typeface="Arial"/>
              </a:rPr>
              <a:t>superordinate/integrated systems (eg. Transmission Monitoring, Machine Protection...) are NOT !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trike="noStrike">
                <a:solidFill>
                  <a:srgbClr val="333333"/>
                </a:solidFill>
                <a:latin typeface="Arial"/>
              </a:rPr>
              <a:t>No clear procedure for development of integrated systems yet! (who?, what?, how?)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trike="noStrike">
                <a:solidFill>
                  <a:srgbClr val="333333"/>
                </a:solidFill>
                <a:latin typeface="Arial"/>
              </a:rPr>
              <a:t>User requirements are missing to large extent! (For the moment we try to supply maximum set of parameters to be prepared.)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trike="noStrike">
                <a:solidFill>
                  <a:srgbClr val="333333"/>
                </a:solidFill>
                <a:latin typeface="Arial"/>
              </a:rPr>
              <a:t>Larger discussion / agreement on infrastructure topics (PROFINET, database, safety issues) is required.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trike="noStrike">
                <a:solidFill>
                  <a:srgbClr val="333333"/>
                </a:solidFill>
                <a:latin typeface="Arial"/>
              </a:rPr>
              <a:t>Open issues:</a:t>
            </a:r>
            <a:endParaRPr/>
          </a:p>
          <a:p>
            <a:pPr lvl="1">
              <a:lnSpc>
                <a:spcPct val="100000"/>
              </a:lnSpc>
              <a:buFont typeface="Wingdings" charset="2"/>
              <a:buChar char=""/>
            </a:pPr>
            <a:r>
              <a:rPr lang="de-DE" sz="1400" strike="noStrike">
                <a:solidFill>
                  <a:srgbClr val="333333"/>
                </a:solidFill>
                <a:latin typeface="Arial"/>
              </a:rPr>
              <a:t>Definition, technical layout, manufacturing plan for interlock system </a:t>
            </a:r>
            <a:r>
              <a:rPr lang="de-DE" sz="1400" strike="noStrike">
                <a:solidFill>
                  <a:srgbClr val="333333"/>
                </a:solidFill>
                <a:latin typeface="Arial"/>
              </a:rPr>
              <a:t>
</a:t>
            </a:r>
            <a:r>
              <a:rPr lang="de-DE" sz="1400" strike="noStrike">
                <a:solidFill>
                  <a:srgbClr val="333333"/>
                </a:solidFill>
                <a:latin typeface="Arial"/>
              </a:rPr>
              <a:t>(many ILKs from BI devices)</a:t>
            </a:r>
            <a:endParaRPr/>
          </a:p>
          <a:p>
            <a:pPr lvl="1">
              <a:lnSpc>
                <a:spcPct val="100000"/>
              </a:lnSpc>
              <a:buFont typeface="Wingdings" charset="2"/>
              <a:buChar char=""/>
            </a:pPr>
            <a:r>
              <a:rPr lang="de-DE" sz="1400" strike="noStrike">
                <a:solidFill>
                  <a:srgbClr val="333333"/>
                </a:solidFill>
                <a:latin typeface="Arial"/>
              </a:rPr>
              <a:t>Definition Definition, technical layout, manufacturing plan for machine protection system</a:t>
            </a:r>
            <a:r>
              <a:rPr lang="de-DE" sz="1400" strike="noStrike">
                <a:solidFill>
                  <a:srgbClr val="333333"/>
                </a:solidFill>
                <a:latin typeface="Arial"/>
              </a:rPr>
              <a:t>
</a:t>
            </a:r>
            <a:r>
              <a:rPr lang="de-DE" sz="1400" strike="noStrike">
                <a:solidFill>
                  <a:srgbClr val="333333"/>
                </a:solidFill>
                <a:latin typeface="Arial"/>
              </a:rPr>
              <a:t>(many BI devices are sources/drains for machine protection, eg. BLMs, Stopper....)</a:t>
            </a:r>
            <a:endParaRPr/>
          </a:p>
          <a:p>
            <a:pPr lvl="1">
              <a:lnSpc>
                <a:spcPct val="100000"/>
              </a:lnSpc>
              <a:buFont typeface="Wingdings" charset="2"/>
              <a:buChar char=""/>
            </a:pPr>
            <a:r>
              <a:rPr lang="de-DE" sz="1400" strike="noStrike">
                <a:solidFill>
                  <a:srgbClr val="333333"/>
                </a:solidFill>
                <a:latin typeface="Arial"/>
              </a:rPr>
              <a:t>Commissioning Concept for each machine (general strategy, required measurements....)</a:t>
            </a:r>
            <a:endParaRPr/>
          </a:p>
          <a:p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LOBI – Organizational Chart</a:t>
            </a:r>
            <a:endParaRPr/>
          </a:p>
        </p:txBody>
      </p:sp>
      <p:sp>
        <p:nvSpPr>
          <p:cNvPr id="203" name="CustomShape 2"/>
          <p:cNvSpPr/>
          <p:nvPr/>
        </p:nvSpPr>
        <p:spPr>
          <a:xfrm>
            <a:off x="3156120" y="3538080"/>
            <a:ext cx="1367640" cy="290268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d2bc"/>
              </a:gs>
              <a:gs pos="35000">
                <a:srgbClr val="ffded0"/>
              </a:gs>
              <a:gs pos="100000">
                <a:srgbClr val="fff1ec"/>
              </a:gs>
            </a:gsLst>
            <a:lin ang="16200000"/>
          </a:gradFill>
          <a:ln w="9360">
            <a:solidFill>
              <a:srgbClr val="f59240"/>
            </a:solidFill>
            <a:round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04" name="CustomShape 3"/>
          <p:cNvSpPr/>
          <p:nvPr/>
        </p:nvSpPr>
        <p:spPr>
          <a:xfrm>
            <a:off x="107640" y="3538080"/>
            <a:ext cx="1367640" cy="29106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d2bc"/>
              </a:gs>
              <a:gs pos="35000">
                <a:srgbClr val="ffded0"/>
              </a:gs>
              <a:gs pos="100000">
                <a:srgbClr val="fff1ec"/>
              </a:gs>
            </a:gsLst>
            <a:lin ang="16200000"/>
          </a:gradFill>
          <a:ln w="9360">
            <a:solidFill>
              <a:srgbClr val="f59240"/>
            </a:solidFill>
            <a:round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05" name="CustomShape 4"/>
          <p:cNvSpPr/>
          <p:nvPr/>
        </p:nvSpPr>
        <p:spPr>
          <a:xfrm>
            <a:off x="-180360" y="3538080"/>
            <a:ext cx="1944000" cy="88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GB" sz="2400" strike="noStrike">
                <a:solidFill>
                  <a:srgbClr val="000000"/>
                </a:solidFill>
                <a:latin typeface="Calibri"/>
              </a:rPr>
              <a:t>MI </a:t>
            </a:r>
            <a:r>
              <a:rPr lang="en-GB" strike="noStrike">
                <a:solidFill>
                  <a:srgbClr val="000000"/>
                </a:solidFill>
                <a:latin typeface="Calibri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 Narrow"/>
              </a:rPr>
              <a:t>Mechanics &amp; </a:t>
            </a:r>
            <a:r>
              <a:rPr lang="en-GB" sz="1400" strike="noStrike">
                <a:solidFill>
                  <a:srgbClr val="000000"/>
                </a:solidFill>
                <a:latin typeface="Arial Narrow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 Narrow"/>
              </a:rPr>
              <a:t>Infrastructure</a:t>
            </a:r>
            <a:endParaRPr/>
          </a:p>
        </p:txBody>
      </p:sp>
      <p:sp>
        <p:nvSpPr>
          <p:cNvPr id="206" name="CustomShape 5"/>
          <p:cNvSpPr/>
          <p:nvPr/>
        </p:nvSpPr>
        <p:spPr>
          <a:xfrm>
            <a:off x="107640" y="4435920"/>
            <a:ext cx="1367640" cy="182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Calibri"/>
              </a:rPr>
              <a:t>Leader: R. Fischer</a:t>
            </a:r>
            <a:r>
              <a:rPr lang="en-GB" sz="1200" strike="noStrike">
                <a:solidFill>
                  <a:srgbClr val="000000"/>
                </a:solidFill>
                <a:latin typeface="Calibri"/>
              </a:rPr>
              <a:t>
</a:t>
            </a:r>
            <a:r>
              <a:rPr lang="en-GB" sz="1200" strike="noStrike">
                <a:solidFill>
                  <a:srgbClr val="000000"/>
                </a:solidFill>
                <a:latin typeface="Calibri"/>
              </a:rPr>
              <a:t>Dpty: C. Dorn</a:t>
            </a:r>
            <a:endParaRPr/>
          </a:p>
          <a:p>
            <a:pPr algn="ctr"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Calibri"/>
              </a:rPr>
              <a:t>
</a:t>
            </a:r>
            <a:r>
              <a:rPr b="1" lang="en-GB" sz="1000" strike="noStrike">
                <a:solidFill>
                  <a:srgbClr val="000000"/>
                </a:solidFill>
                <a:latin typeface="Calibri"/>
              </a:rPr>
              <a:t>R. Boywitt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GB" sz="1000" strike="noStrike">
                <a:solidFill>
                  <a:srgbClr val="000000"/>
                </a:solidFill>
                <a:latin typeface="Calibri"/>
              </a:rPr>
              <a:t>S. Fiedler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GB" sz="1000" strike="noStrike">
                <a:solidFill>
                  <a:srgbClr val="000000"/>
                </a:solidFill>
                <a:latin typeface="Calibri"/>
              </a:rPr>
              <a:t>M. Glück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GB" sz="1000" strike="noStrike">
                <a:solidFill>
                  <a:srgbClr val="000000"/>
                </a:solidFill>
                <a:latin typeface="Calibri"/>
              </a:rPr>
              <a:t>M. Hartung</a:t>
            </a:r>
            <a:r>
              <a:rPr b="1" lang="en-GB" sz="1000" strike="noStrike" baseline="30000">
                <a:solidFill>
                  <a:srgbClr val="000000"/>
                </a:solidFill>
                <a:latin typeface="Calibri"/>
              </a:rPr>
              <a:t>SP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GB" sz="1000" strike="noStrike">
                <a:solidFill>
                  <a:srgbClr val="000000"/>
                </a:solidFill>
                <a:latin typeface="Calibri"/>
              </a:rPr>
              <a:t>R. Mahr</a:t>
            </a:r>
            <a:r>
              <a:rPr b="1" lang="en-GB" sz="1000" strike="noStrike">
                <a:solidFill>
                  <a:srgbClr val="000000"/>
                </a:solidFill>
                <a:latin typeface="Calibri"/>
              </a:rPr>
              <a:t>
</a:t>
            </a:r>
            <a:r>
              <a:rPr b="1" lang="en-GB" sz="1000" strike="noStrike">
                <a:solidFill>
                  <a:srgbClr val="000000"/>
                </a:solidFill>
                <a:latin typeface="Calibri"/>
              </a:rPr>
              <a:t>S. Schuhmacher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GB" sz="1000" strike="noStrike">
                <a:solidFill>
                  <a:srgbClr val="000000"/>
                </a:solidFill>
                <a:latin typeface="Calibri"/>
              </a:rPr>
              <a:t>K. Steiner</a:t>
            </a:r>
            <a:r>
              <a:rPr b="1" lang="en-GB" sz="1000" strike="noStrike" baseline="30000">
                <a:solidFill>
                  <a:srgbClr val="000000"/>
                </a:solidFill>
                <a:latin typeface="Calibri"/>
              </a:rPr>
              <a:t>SP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GB" sz="1000" strike="noStrike">
                <a:solidFill>
                  <a:srgbClr val="000000"/>
                </a:solidFill>
                <a:latin typeface="Calibri"/>
              </a:rPr>
              <a:t>J. Wohlers</a:t>
            </a:r>
            <a:endParaRPr/>
          </a:p>
        </p:txBody>
      </p:sp>
      <p:sp>
        <p:nvSpPr>
          <p:cNvPr id="207" name="CustomShape 6"/>
          <p:cNvSpPr/>
          <p:nvPr/>
        </p:nvSpPr>
        <p:spPr>
          <a:xfrm>
            <a:off x="1624680" y="3538080"/>
            <a:ext cx="1367640" cy="29106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d2bc"/>
              </a:gs>
              <a:gs pos="35000">
                <a:srgbClr val="ffded0"/>
              </a:gs>
              <a:gs pos="100000">
                <a:srgbClr val="fff1ec"/>
              </a:gs>
            </a:gsLst>
            <a:lin ang="16200000"/>
          </a:gradFill>
          <a:ln w="9360">
            <a:solidFill>
              <a:srgbClr val="f59240"/>
            </a:solidFill>
            <a:round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08" name="CustomShape 7"/>
          <p:cNvSpPr/>
          <p:nvPr/>
        </p:nvSpPr>
        <p:spPr>
          <a:xfrm>
            <a:off x="1360080" y="3538080"/>
            <a:ext cx="1944000" cy="88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GB" sz="2400" strike="noStrike">
                <a:solidFill>
                  <a:srgbClr val="000000"/>
                </a:solidFill>
                <a:latin typeface="Calibri"/>
              </a:rPr>
              <a:t>ED </a:t>
            </a:r>
            <a:r>
              <a:rPr lang="en-GB" strike="noStrike">
                <a:solidFill>
                  <a:srgbClr val="000000"/>
                </a:solidFill>
                <a:latin typeface="Calibri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 Narrow"/>
              </a:rPr>
              <a:t>Electronics </a:t>
            </a:r>
            <a:r>
              <a:rPr lang="en-GB" sz="1400" strike="noStrike">
                <a:solidFill>
                  <a:srgbClr val="000000"/>
                </a:solidFill>
                <a:latin typeface="Arial Narrow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 Narrow"/>
              </a:rPr>
              <a:t>Development</a:t>
            </a:r>
            <a:endParaRPr/>
          </a:p>
        </p:txBody>
      </p:sp>
      <p:sp>
        <p:nvSpPr>
          <p:cNvPr id="209" name="CustomShape 8"/>
          <p:cNvSpPr/>
          <p:nvPr/>
        </p:nvSpPr>
        <p:spPr>
          <a:xfrm>
            <a:off x="1475640" y="4446000"/>
            <a:ext cx="1680120" cy="197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Calibri"/>
              </a:rPr>
              <a:t>Leader: H. Reeg</a:t>
            </a:r>
            <a:r>
              <a:rPr lang="en-GB" sz="1200" strike="noStrike">
                <a:solidFill>
                  <a:srgbClr val="000000"/>
                </a:solidFill>
                <a:latin typeface="Calibri"/>
              </a:rPr>
              <a:t>
</a:t>
            </a:r>
            <a:r>
              <a:rPr lang="en-GB" sz="1200" strike="noStrike">
                <a:solidFill>
                  <a:srgbClr val="000000"/>
                </a:solidFill>
                <a:latin typeface="Calibri"/>
              </a:rPr>
              <a:t>Dpty: W. Kaufmann</a:t>
            </a:r>
            <a:r>
              <a:rPr lang="en-GB" sz="1200" strike="noStrike" baseline="30000">
                <a:solidFill>
                  <a:srgbClr val="000000"/>
                </a:solidFill>
                <a:latin typeface="Calibri"/>
              </a:rPr>
              <a:t>SP</a:t>
            </a:r>
            <a:endParaRPr/>
          </a:p>
          <a:p>
            <a:pPr algn="ctr"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Calibri"/>
              </a:rPr>
              <a:t>
</a:t>
            </a:r>
            <a:r>
              <a:rPr b="1" lang="en-GB" sz="1000" strike="noStrike">
                <a:solidFill>
                  <a:srgbClr val="000000"/>
                </a:solidFill>
                <a:latin typeface="Calibri"/>
              </a:rPr>
              <a:t>R. Johänntges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GB" sz="1000" strike="noStrike">
                <a:solidFill>
                  <a:srgbClr val="000000"/>
                </a:solidFill>
                <a:latin typeface="Calibri"/>
              </a:rPr>
              <a:t>C. Krüger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GB" sz="1000" strike="noStrike">
                <a:solidFill>
                  <a:srgbClr val="000000"/>
                </a:solidFill>
                <a:latin typeface="Calibri"/>
              </a:rPr>
              <a:t>K. Lang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GB" sz="1000" strike="noStrike">
                <a:solidFill>
                  <a:srgbClr val="000000"/>
                </a:solidFill>
                <a:latin typeface="Calibri"/>
              </a:rPr>
              <a:t>C. Müller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GB" sz="1000" strike="noStrike">
                <a:solidFill>
                  <a:srgbClr val="000000"/>
                </a:solidFill>
                <a:latin typeface="Calibri"/>
              </a:rPr>
              <a:t>H. Rödl</a:t>
            </a:r>
            <a:r>
              <a:rPr b="1" lang="en-GB" sz="1000" strike="noStrike" baseline="30000">
                <a:solidFill>
                  <a:srgbClr val="000000"/>
                </a:solidFill>
                <a:latin typeface="Calibri"/>
              </a:rPr>
              <a:t>DO,SP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GB" sz="1000" strike="noStrike">
                <a:solidFill>
                  <a:srgbClr val="000000"/>
                </a:solidFill>
                <a:latin typeface="Calibri"/>
              </a:rPr>
              <a:t>C. Schmidt</a:t>
            </a:r>
            <a:r>
              <a:rPr b="1" lang="en-GB" sz="1000" strike="noStrike" baseline="30000">
                <a:solidFill>
                  <a:srgbClr val="000000"/>
                </a:solidFill>
                <a:latin typeface="Calibri"/>
              </a:rPr>
              <a:t>DO,SP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GB" sz="1000" strike="noStrike">
                <a:solidFill>
                  <a:srgbClr val="000000"/>
                </a:solidFill>
                <a:latin typeface="Calibri"/>
              </a:rPr>
              <a:t>J. Wiessmann</a:t>
            </a:r>
            <a:r>
              <a:rPr b="1" lang="en-GB" sz="1000" strike="noStrike" baseline="30000">
                <a:solidFill>
                  <a:srgbClr val="000000"/>
                </a:solidFill>
                <a:latin typeface="Calibri"/>
              </a:rPr>
              <a:t>DO,SP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GB" sz="1000" strike="noStrike">
                <a:solidFill>
                  <a:srgbClr val="000000"/>
                </a:solidFill>
                <a:latin typeface="Calibri"/>
              </a:rPr>
              <a:t>M. Witthaus </a:t>
            </a:r>
            <a:endParaRPr/>
          </a:p>
          <a:p>
            <a:pPr algn="ctr">
              <a:lnSpc>
                <a:spcPct val="100000"/>
              </a:lnSpc>
            </a:pPr>
            <a:r>
              <a:rPr b="1" i="1" lang="en-GB" sz="1000" strike="noStrike">
                <a:solidFill>
                  <a:srgbClr val="000000"/>
                </a:solidFill>
                <a:latin typeface="Calibri"/>
              </a:rPr>
              <a:t>F. Kurian</a:t>
            </a:r>
            <a:r>
              <a:rPr b="1" i="1" lang="en-GB" sz="1000" strike="noStrike" baseline="30000">
                <a:solidFill>
                  <a:srgbClr val="000000"/>
                </a:solidFill>
                <a:latin typeface="Calibri"/>
              </a:rPr>
              <a:t>*</a:t>
            </a:r>
            <a:endParaRPr/>
          </a:p>
        </p:txBody>
      </p:sp>
      <p:sp>
        <p:nvSpPr>
          <p:cNvPr id="210" name="CustomShape 9"/>
          <p:cNvSpPr/>
          <p:nvPr/>
        </p:nvSpPr>
        <p:spPr>
          <a:xfrm>
            <a:off x="2868120" y="3538080"/>
            <a:ext cx="1944000" cy="88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GB" sz="2400" strike="noStrike">
                <a:solidFill>
                  <a:srgbClr val="000000"/>
                </a:solidFill>
                <a:latin typeface="Calibri"/>
              </a:rPr>
              <a:t>DS </a:t>
            </a:r>
            <a:r>
              <a:rPr lang="en-GB" strike="noStrike">
                <a:solidFill>
                  <a:srgbClr val="000000"/>
                </a:solidFill>
                <a:latin typeface="Calibri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 Narrow"/>
              </a:rPr>
              <a:t>Data Acquisition &amp; </a:t>
            </a:r>
            <a:r>
              <a:rPr lang="en-GB" sz="1400" strike="noStrike">
                <a:solidFill>
                  <a:srgbClr val="000000"/>
                </a:solidFill>
                <a:latin typeface="Arial Narrow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 Narrow"/>
              </a:rPr>
              <a:t>Software</a:t>
            </a:r>
            <a:endParaRPr/>
          </a:p>
        </p:txBody>
      </p:sp>
      <p:sp>
        <p:nvSpPr>
          <p:cNvPr id="211" name="CustomShape 10"/>
          <p:cNvSpPr/>
          <p:nvPr/>
        </p:nvSpPr>
        <p:spPr>
          <a:xfrm>
            <a:off x="2868120" y="4430520"/>
            <a:ext cx="1944000" cy="136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Calibri"/>
              </a:rPr>
              <a:t>Leader: T. Hoffmann</a:t>
            </a:r>
            <a:r>
              <a:rPr lang="en-GB" sz="1200" strike="noStrike">
                <a:solidFill>
                  <a:srgbClr val="000000"/>
                </a:solidFill>
                <a:latin typeface="Calibri"/>
              </a:rPr>
              <a:t>
</a:t>
            </a:r>
            <a:r>
              <a:rPr lang="en-GB" sz="1200" strike="noStrike">
                <a:solidFill>
                  <a:srgbClr val="000000"/>
                </a:solidFill>
                <a:latin typeface="Calibri"/>
              </a:rPr>
              <a:t>Dpty: R. Haseitl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b="1" lang="en-GB" sz="1000" strike="noStrike">
                <a:solidFill>
                  <a:srgbClr val="000000"/>
                </a:solidFill>
                <a:latin typeface="Calibri"/>
              </a:rPr>
              <a:t>H. Bräuning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GB" sz="1000" strike="noStrike">
                <a:solidFill>
                  <a:srgbClr val="000000"/>
                </a:solidFill>
                <a:latin typeface="Calibri"/>
              </a:rPr>
              <a:t>R. Lonsing</a:t>
            </a:r>
            <a:r>
              <a:rPr b="1" lang="en-GB" sz="1000" strike="noStrike" baseline="30000">
                <a:solidFill>
                  <a:srgbClr val="000000"/>
                </a:solidFill>
                <a:latin typeface="Calibri"/>
              </a:rPr>
              <a:t>SP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GB" sz="1000" strike="noStrike">
                <a:solidFill>
                  <a:srgbClr val="000000"/>
                </a:solidFill>
                <a:latin typeface="Calibri"/>
              </a:rPr>
              <a:t>P. Miedzik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GB" sz="1000" strike="noStrike">
                <a:solidFill>
                  <a:srgbClr val="000000"/>
                </a:solidFill>
                <a:latin typeface="Calibri"/>
              </a:rPr>
              <a:t>T. Milosic</a:t>
            </a:r>
            <a:endParaRPr/>
          </a:p>
          <a:p>
            <a:pPr algn="ctr">
              <a:lnSpc>
                <a:spcPct val="100000"/>
              </a:lnSpc>
            </a:pPr>
            <a:r>
              <a:rPr b="1" i="1" lang="en-GB" sz="1000" strike="noStrike">
                <a:solidFill>
                  <a:srgbClr val="000000"/>
                </a:solidFill>
                <a:latin typeface="Calibri"/>
              </a:rPr>
              <a:t>M. Beck</a:t>
            </a:r>
            <a:r>
              <a:rPr b="1" i="1" lang="en-GB" sz="1000" strike="noStrike" baseline="30000">
                <a:solidFill>
                  <a:srgbClr val="000000"/>
                </a:solidFill>
                <a:latin typeface="Calibri"/>
              </a:rPr>
              <a:t>+</a:t>
            </a:r>
            <a:endParaRPr/>
          </a:p>
        </p:txBody>
      </p:sp>
      <p:sp>
        <p:nvSpPr>
          <p:cNvPr id="212" name="CustomShape 11"/>
          <p:cNvSpPr/>
          <p:nvPr/>
        </p:nvSpPr>
        <p:spPr>
          <a:xfrm>
            <a:off x="6156000" y="3552840"/>
            <a:ext cx="1367640" cy="288792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d2bc"/>
              </a:gs>
              <a:gs pos="35000">
                <a:srgbClr val="ffded0"/>
              </a:gs>
              <a:gs pos="100000">
                <a:srgbClr val="fff1ec"/>
              </a:gs>
            </a:gsLst>
            <a:lin ang="16200000"/>
          </a:gradFill>
          <a:ln w="9360">
            <a:solidFill>
              <a:srgbClr val="f59240"/>
            </a:solidFill>
            <a:round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13" name="CustomShape 12"/>
          <p:cNvSpPr/>
          <p:nvPr/>
        </p:nvSpPr>
        <p:spPr>
          <a:xfrm>
            <a:off x="5868000" y="3552840"/>
            <a:ext cx="1944000" cy="66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GB" sz="2400" strike="noStrike">
                <a:solidFill>
                  <a:srgbClr val="000000"/>
                </a:solidFill>
                <a:latin typeface="Calibri"/>
              </a:rPr>
              <a:t>RI </a:t>
            </a:r>
            <a:r>
              <a:rPr lang="en-GB" strike="noStrike">
                <a:solidFill>
                  <a:srgbClr val="000000"/>
                </a:solidFill>
                <a:latin typeface="Calibri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 Narrow"/>
              </a:rPr>
              <a:t>Ring Instruments</a:t>
            </a:r>
            <a:endParaRPr/>
          </a:p>
        </p:txBody>
      </p:sp>
      <p:sp>
        <p:nvSpPr>
          <p:cNvPr id="214" name="CustomShape 13"/>
          <p:cNvSpPr/>
          <p:nvPr/>
        </p:nvSpPr>
        <p:spPr>
          <a:xfrm>
            <a:off x="5868000" y="4416840"/>
            <a:ext cx="1944000" cy="1521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Calibri"/>
              </a:rPr>
              <a:t>Leader: P. Kowina</a:t>
            </a:r>
            <a:r>
              <a:rPr lang="en-GB" sz="1200" strike="noStrike">
                <a:solidFill>
                  <a:srgbClr val="000000"/>
                </a:solidFill>
                <a:latin typeface="Calibri"/>
              </a:rPr>
              <a:t>
</a:t>
            </a:r>
            <a:r>
              <a:rPr lang="en-GB" sz="1200" strike="noStrike">
                <a:solidFill>
                  <a:srgbClr val="000000"/>
                </a:solidFill>
                <a:latin typeface="Calibri"/>
              </a:rPr>
              <a:t>Dpty: T. Giacomini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b="1" lang="en-GB" sz="1000" strike="noStrike">
                <a:solidFill>
                  <a:srgbClr val="000000"/>
                </a:solidFill>
                <a:latin typeface="Calibri"/>
              </a:rPr>
              <a:t>P. Burkhard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GB" sz="1000" strike="noStrike">
                <a:solidFill>
                  <a:srgbClr val="000000"/>
                </a:solidFill>
                <a:latin typeface="Calibri"/>
              </a:rPr>
              <a:t>O. Chorniy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GB" sz="1000" strike="noStrike">
                <a:solidFill>
                  <a:srgbClr val="000000"/>
                </a:solidFill>
                <a:latin typeface="Calibri"/>
              </a:rPr>
              <a:t>M. Müller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GB" sz="1000" strike="noStrike">
                <a:solidFill>
                  <a:srgbClr val="000000"/>
                </a:solidFill>
                <a:latin typeface="Calibri"/>
              </a:rPr>
              <a:t>C. Wetzel</a:t>
            </a:r>
            <a:r>
              <a:rPr b="1" lang="en-GB" sz="1000" strike="noStrike" baseline="30000">
                <a:solidFill>
                  <a:srgbClr val="000000"/>
                </a:solidFill>
                <a:latin typeface="Calibri"/>
              </a:rPr>
              <a:t>DO,SP</a:t>
            </a:r>
            <a:endParaRPr/>
          </a:p>
          <a:p>
            <a:pPr algn="ctr">
              <a:lnSpc>
                <a:spcPct val="100000"/>
              </a:lnSpc>
            </a:pPr>
            <a:r>
              <a:rPr b="1" i="1" lang="en-GB" sz="1000" strike="noStrike">
                <a:solidFill>
                  <a:srgbClr val="000000"/>
                </a:solidFill>
                <a:latin typeface="Calibri"/>
              </a:rPr>
              <a:t>T. Reichert</a:t>
            </a:r>
            <a:r>
              <a:rPr b="1" i="1" lang="en-GB" sz="1000" strike="noStrike" baseline="30000">
                <a:solidFill>
                  <a:srgbClr val="000000"/>
                </a:solidFill>
                <a:latin typeface="Calibri"/>
              </a:rPr>
              <a:t>*</a:t>
            </a:r>
            <a:r>
              <a:rPr b="1" i="1" lang="en-GB" sz="1000" strike="noStrike" baseline="30000">
                <a:solidFill>
                  <a:srgbClr val="000000"/>
                </a:solidFill>
                <a:latin typeface="Calibri"/>
              </a:rPr>
              <a:t>
</a:t>
            </a:r>
            <a:r>
              <a:rPr b="1" i="1" lang="en-GB" sz="1000" strike="noStrike">
                <a:solidFill>
                  <a:srgbClr val="000000"/>
                </a:solidFill>
                <a:latin typeface="Calibri"/>
              </a:rPr>
              <a:t>J. Latzko</a:t>
            </a:r>
            <a:r>
              <a:rPr b="1" i="1" lang="en-GB" sz="1000" strike="noStrike" baseline="30000">
                <a:solidFill>
                  <a:srgbClr val="000000"/>
                </a:solidFill>
                <a:latin typeface="Calibri"/>
              </a:rPr>
              <a:t>+</a:t>
            </a:r>
            <a:endParaRPr/>
          </a:p>
        </p:txBody>
      </p:sp>
      <p:sp>
        <p:nvSpPr>
          <p:cNvPr id="215" name="CustomShape 14"/>
          <p:cNvSpPr/>
          <p:nvPr/>
        </p:nvSpPr>
        <p:spPr>
          <a:xfrm>
            <a:off x="7668360" y="3552840"/>
            <a:ext cx="1367640" cy="288792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d2bc"/>
              </a:gs>
              <a:gs pos="35000">
                <a:srgbClr val="ffded0"/>
              </a:gs>
              <a:gs pos="100000">
                <a:srgbClr val="fff1ec"/>
              </a:gs>
            </a:gsLst>
            <a:lin ang="16200000"/>
          </a:gradFill>
          <a:ln w="9360">
            <a:solidFill>
              <a:srgbClr val="f59240"/>
            </a:solidFill>
            <a:round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16" name="CustomShape 15"/>
          <p:cNvSpPr/>
          <p:nvPr/>
        </p:nvSpPr>
        <p:spPr>
          <a:xfrm>
            <a:off x="107640" y="1222920"/>
            <a:ext cx="8928720" cy="5036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4c1ff"/>
              </a:gs>
              <a:gs pos="35000">
                <a:srgbClr val="bfd4fe"/>
              </a:gs>
              <a:gs pos="100000">
                <a:srgbClr val="e5efff"/>
              </a:gs>
            </a:gsLst>
            <a:lin ang="16200000"/>
          </a:gradFill>
          <a:ln w="9360">
            <a:solidFill>
              <a:srgbClr val="4a7ebb"/>
            </a:solidFill>
            <a:round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17" name="CustomShape 16"/>
          <p:cNvSpPr/>
          <p:nvPr/>
        </p:nvSpPr>
        <p:spPr>
          <a:xfrm>
            <a:off x="107640" y="1290240"/>
            <a:ext cx="8928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GB" strike="noStrike">
                <a:solidFill>
                  <a:srgbClr val="000000"/>
                </a:solidFill>
                <a:latin typeface="Calibri"/>
              </a:rPr>
              <a:t>Department Head: M. Schwickert, Deputy: A. Reiter </a:t>
            </a:r>
            <a:r>
              <a:rPr lang="en-GB" sz="1400" strike="noStrike">
                <a:solidFill>
                  <a:srgbClr val="000000"/>
                </a:solidFill>
                <a:latin typeface="Calibri"/>
              </a:rPr>
              <a:t>(48,3 FTE)</a:t>
            </a:r>
            <a:endParaRPr/>
          </a:p>
        </p:txBody>
      </p:sp>
      <p:sp>
        <p:nvSpPr>
          <p:cNvPr id="218" name="CustomShape 17"/>
          <p:cNvSpPr/>
          <p:nvPr/>
        </p:nvSpPr>
        <p:spPr>
          <a:xfrm>
            <a:off x="107640" y="1845000"/>
            <a:ext cx="8928720" cy="13676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9fda6"/>
              </a:gs>
              <a:gs pos="35000">
                <a:srgbClr val="e3fbc2"/>
              </a:gs>
              <a:gs pos="100000">
                <a:srgbClr val="f4ffe6"/>
              </a:gs>
            </a:gsLst>
            <a:lin ang="16200000"/>
          </a:gradFill>
          <a:ln w="9360">
            <a:solidFill>
              <a:srgbClr val="98b855"/>
            </a:solidFill>
            <a:round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19" name="CustomShape 18"/>
          <p:cNvSpPr/>
          <p:nvPr/>
        </p:nvSpPr>
        <p:spPr>
          <a:xfrm>
            <a:off x="107640" y="1845000"/>
            <a:ext cx="8928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GB" strike="noStrike">
                <a:solidFill>
                  <a:srgbClr val="000000"/>
                </a:solidFill>
                <a:latin typeface="Calibri"/>
              </a:rPr>
              <a:t>7 LOBI – Work Package Leader</a:t>
            </a:r>
            <a:endParaRPr/>
          </a:p>
        </p:txBody>
      </p:sp>
      <p:sp>
        <p:nvSpPr>
          <p:cNvPr id="220" name="CustomShape 19"/>
          <p:cNvSpPr/>
          <p:nvPr/>
        </p:nvSpPr>
        <p:spPr>
          <a:xfrm>
            <a:off x="6481080" y="2299680"/>
            <a:ext cx="1114920" cy="768960"/>
          </a:xfrm>
          <a:prstGeom prst="roundRect">
            <a:avLst>
              <a:gd name="adj" fmla="val 16667"/>
            </a:avLst>
          </a:prstGeom>
          <a:noFill/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1" name="CustomShape 20"/>
          <p:cNvSpPr/>
          <p:nvPr/>
        </p:nvSpPr>
        <p:spPr>
          <a:xfrm>
            <a:off x="6481080" y="2290680"/>
            <a:ext cx="1114920" cy="54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GB" strike="noStrike">
                <a:solidFill>
                  <a:srgbClr val="000000"/>
                </a:solidFill>
                <a:latin typeface="Calibri"/>
              </a:rPr>
              <a:t>p-Target</a:t>
            </a:r>
            <a:r>
              <a:rPr lang="en-GB" strike="noStrike">
                <a:solidFill>
                  <a:srgbClr val="000000"/>
                </a:solidFill>
                <a:latin typeface="Calibri"/>
              </a:rPr>
              <a:t>
</a:t>
            </a:r>
            <a:r>
              <a:rPr lang="en-GB" sz="1200" strike="noStrike">
                <a:solidFill>
                  <a:srgbClr val="000000"/>
                </a:solidFill>
                <a:latin typeface="Arial Narrow"/>
              </a:rPr>
              <a:t>A. Reiter</a:t>
            </a:r>
            <a:endParaRPr/>
          </a:p>
        </p:txBody>
      </p:sp>
      <p:sp>
        <p:nvSpPr>
          <p:cNvPr id="222" name="CustomShape 21"/>
          <p:cNvSpPr/>
          <p:nvPr/>
        </p:nvSpPr>
        <p:spPr>
          <a:xfrm>
            <a:off x="1584720" y="2290680"/>
            <a:ext cx="111492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GB" sz="2000" strike="noStrike">
                <a:solidFill>
                  <a:srgbClr val="000000"/>
                </a:solidFill>
                <a:latin typeface="Calibri"/>
              </a:rPr>
              <a:t>CR</a:t>
            </a:r>
            <a:r>
              <a:rPr lang="en-GB" strike="noStrike">
                <a:solidFill>
                  <a:srgbClr val="000000"/>
                </a:solidFill>
                <a:latin typeface="Calibri"/>
              </a:rPr>
              <a:t>
</a:t>
            </a:r>
            <a:r>
              <a:rPr lang="en-GB" sz="1200" strike="noStrike">
                <a:solidFill>
                  <a:srgbClr val="000000"/>
                </a:solidFill>
                <a:latin typeface="Arial Narrow"/>
              </a:rPr>
              <a:t>O. Chorniy</a:t>
            </a:r>
            <a:endParaRPr/>
          </a:p>
        </p:txBody>
      </p:sp>
      <p:sp>
        <p:nvSpPr>
          <p:cNvPr id="223" name="CustomShape 22"/>
          <p:cNvSpPr/>
          <p:nvPr/>
        </p:nvSpPr>
        <p:spPr>
          <a:xfrm>
            <a:off x="1584720" y="2299680"/>
            <a:ext cx="1114920" cy="768960"/>
          </a:xfrm>
          <a:prstGeom prst="roundRect">
            <a:avLst>
              <a:gd name="adj" fmla="val 16667"/>
            </a:avLst>
          </a:prstGeom>
          <a:noFill/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4" name="CustomShape 23"/>
          <p:cNvSpPr/>
          <p:nvPr/>
        </p:nvSpPr>
        <p:spPr>
          <a:xfrm>
            <a:off x="7705440" y="2290680"/>
            <a:ext cx="111492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GB" sz="2000" strike="noStrike">
                <a:solidFill>
                  <a:srgbClr val="000000"/>
                </a:solidFill>
                <a:latin typeface="Calibri"/>
              </a:rPr>
              <a:t>p-Linac</a:t>
            </a:r>
            <a:r>
              <a:rPr lang="en-GB" strike="noStrike">
                <a:solidFill>
                  <a:srgbClr val="000000"/>
                </a:solidFill>
                <a:latin typeface="Calibri"/>
              </a:rPr>
              <a:t>
</a:t>
            </a:r>
            <a:r>
              <a:rPr lang="en-GB" sz="1200" strike="noStrike">
                <a:solidFill>
                  <a:srgbClr val="000000"/>
                </a:solidFill>
                <a:latin typeface="Arial Narrow"/>
              </a:rPr>
              <a:t>P. Forck</a:t>
            </a:r>
            <a:endParaRPr/>
          </a:p>
        </p:txBody>
      </p:sp>
      <p:sp>
        <p:nvSpPr>
          <p:cNvPr id="225" name="CustomShape 24"/>
          <p:cNvSpPr/>
          <p:nvPr/>
        </p:nvSpPr>
        <p:spPr>
          <a:xfrm>
            <a:off x="7705440" y="2288520"/>
            <a:ext cx="1114920" cy="780120"/>
          </a:xfrm>
          <a:prstGeom prst="roundRect">
            <a:avLst>
              <a:gd name="adj" fmla="val 16667"/>
            </a:avLst>
          </a:prstGeom>
          <a:noFill/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6" name="CustomShape 25"/>
          <p:cNvSpPr/>
          <p:nvPr/>
        </p:nvSpPr>
        <p:spPr>
          <a:xfrm>
            <a:off x="402120" y="2290680"/>
            <a:ext cx="100404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GB" sz="2000" strike="noStrike">
                <a:solidFill>
                  <a:srgbClr val="000000"/>
                </a:solidFill>
                <a:latin typeface="Calibri"/>
              </a:rPr>
              <a:t>SIS100</a:t>
            </a:r>
            <a:r>
              <a:rPr lang="en-GB" sz="2000" strike="noStrike">
                <a:solidFill>
                  <a:srgbClr val="000000"/>
                </a:solidFill>
                <a:latin typeface="Calibri"/>
              </a:rPr>
              <a:t>
</a:t>
            </a:r>
            <a:r>
              <a:rPr lang="en-GB" sz="1200" strike="noStrike">
                <a:solidFill>
                  <a:srgbClr val="000000"/>
                </a:solidFill>
                <a:latin typeface="Arial Narrow"/>
              </a:rPr>
              <a:t>P. Kowina</a:t>
            </a:r>
            <a:endParaRPr/>
          </a:p>
        </p:txBody>
      </p:sp>
      <p:sp>
        <p:nvSpPr>
          <p:cNvPr id="227" name="CustomShape 26"/>
          <p:cNvSpPr/>
          <p:nvPr/>
        </p:nvSpPr>
        <p:spPr>
          <a:xfrm>
            <a:off x="346680" y="2288520"/>
            <a:ext cx="1114920" cy="780120"/>
          </a:xfrm>
          <a:prstGeom prst="roundRect">
            <a:avLst>
              <a:gd name="adj" fmla="val 16667"/>
            </a:avLst>
          </a:prstGeom>
          <a:noFill/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8" name="CustomShape 27"/>
          <p:cNvSpPr/>
          <p:nvPr/>
        </p:nvSpPr>
        <p:spPr>
          <a:xfrm>
            <a:off x="4100760" y="2296800"/>
            <a:ext cx="1004040" cy="76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GB" sz="2000" strike="noStrike">
                <a:solidFill>
                  <a:srgbClr val="000000"/>
                </a:solidFill>
                <a:latin typeface="Calibri"/>
              </a:rPr>
              <a:t>HEBT</a:t>
            </a:r>
            <a:r>
              <a:rPr lang="en-GB" strike="noStrike">
                <a:solidFill>
                  <a:srgbClr val="000000"/>
                </a:solidFill>
                <a:latin typeface="Calibri"/>
              </a:rPr>
              <a:t>
</a:t>
            </a:r>
            <a:r>
              <a:rPr lang="en-GB" sz="1200" strike="noStrike">
                <a:solidFill>
                  <a:srgbClr val="000000"/>
                </a:solidFill>
                <a:latin typeface="Arial Narrow"/>
              </a:rPr>
              <a:t>B. Walasek-Höhne</a:t>
            </a:r>
            <a:endParaRPr/>
          </a:p>
        </p:txBody>
      </p:sp>
      <p:sp>
        <p:nvSpPr>
          <p:cNvPr id="229" name="CustomShape 28"/>
          <p:cNvSpPr/>
          <p:nvPr/>
        </p:nvSpPr>
        <p:spPr>
          <a:xfrm>
            <a:off x="4045320" y="2288160"/>
            <a:ext cx="1114920" cy="777960"/>
          </a:xfrm>
          <a:prstGeom prst="roundRect">
            <a:avLst>
              <a:gd name="adj" fmla="val 16667"/>
            </a:avLst>
          </a:prstGeom>
          <a:noFill/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0" name="CustomShape 29"/>
          <p:cNvSpPr/>
          <p:nvPr/>
        </p:nvSpPr>
        <p:spPr>
          <a:xfrm>
            <a:off x="5257080" y="2295000"/>
            <a:ext cx="111492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GB" sz="2000" strike="noStrike">
                <a:solidFill>
                  <a:srgbClr val="000000"/>
                </a:solidFill>
                <a:latin typeface="Calibri"/>
              </a:rPr>
              <a:t>SFRS</a:t>
            </a:r>
            <a:r>
              <a:rPr lang="en-GB" strike="noStrike">
                <a:solidFill>
                  <a:srgbClr val="000000"/>
                </a:solidFill>
                <a:latin typeface="Calibri"/>
              </a:rPr>
              <a:t>
</a:t>
            </a:r>
            <a:r>
              <a:rPr lang="en-GB" sz="1200" strike="noStrike">
                <a:solidFill>
                  <a:srgbClr val="000000"/>
                </a:solidFill>
                <a:latin typeface="Arial Narrow"/>
              </a:rPr>
              <a:t>M. Schwickert</a:t>
            </a:r>
            <a:endParaRPr/>
          </a:p>
        </p:txBody>
      </p:sp>
      <p:sp>
        <p:nvSpPr>
          <p:cNvPr id="231" name="CustomShape 30"/>
          <p:cNvSpPr/>
          <p:nvPr/>
        </p:nvSpPr>
        <p:spPr>
          <a:xfrm>
            <a:off x="5257080" y="2288880"/>
            <a:ext cx="1114920" cy="768960"/>
          </a:xfrm>
          <a:prstGeom prst="roundRect">
            <a:avLst>
              <a:gd name="adj" fmla="val 16667"/>
            </a:avLst>
          </a:prstGeom>
          <a:noFill/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CustomShape 31"/>
          <p:cNvSpPr/>
          <p:nvPr/>
        </p:nvSpPr>
        <p:spPr>
          <a:xfrm>
            <a:off x="2833200" y="2304000"/>
            <a:ext cx="111492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GB" sz="2000" strike="noStrike">
                <a:solidFill>
                  <a:srgbClr val="000000"/>
                </a:solidFill>
                <a:latin typeface="Calibri"/>
              </a:rPr>
              <a:t>IPM</a:t>
            </a:r>
            <a:r>
              <a:rPr lang="en-GB" strike="noStrike">
                <a:solidFill>
                  <a:srgbClr val="000000"/>
                </a:solidFill>
                <a:latin typeface="Calibri"/>
              </a:rPr>
              <a:t>
</a:t>
            </a:r>
            <a:r>
              <a:rPr lang="en-GB" sz="1200" strike="noStrike">
                <a:solidFill>
                  <a:srgbClr val="000000"/>
                </a:solidFill>
                <a:latin typeface="Arial Narrow"/>
              </a:rPr>
              <a:t>T. Giacomini</a:t>
            </a:r>
            <a:endParaRPr/>
          </a:p>
        </p:txBody>
      </p:sp>
      <p:sp>
        <p:nvSpPr>
          <p:cNvPr id="233" name="CustomShape 32"/>
          <p:cNvSpPr/>
          <p:nvPr/>
        </p:nvSpPr>
        <p:spPr>
          <a:xfrm>
            <a:off x="2833200" y="2298240"/>
            <a:ext cx="1114920" cy="768960"/>
          </a:xfrm>
          <a:prstGeom prst="roundRect">
            <a:avLst>
              <a:gd name="adj" fmla="val 16667"/>
            </a:avLst>
          </a:prstGeom>
          <a:noFill/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4" name="Line 33"/>
          <p:cNvSpPr/>
          <p:nvPr/>
        </p:nvSpPr>
        <p:spPr>
          <a:xfrm>
            <a:off x="6642720" y="2401920"/>
            <a:ext cx="108360" cy="0"/>
          </a:xfrm>
          <a:prstGeom prst="line">
            <a:avLst/>
          </a:prstGeom>
          <a:ln w="19080">
            <a:solidFill>
              <a:srgbClr val="000000"/>
            </a:solidFill>
            <a:round/>
          </a:ln>
        </p:spPr>
      </p:sp>
      <p:sp>
        <p:nvSpPr>
          <p:cNvPr id="235" name="CustomShape 34"/>
          <p:cNvSpPr/>
          <p:nvPr/>
        </p:nvSpPr>
        <p:spPr>
          <a:xfrm>
            <a:off x="4663080" y="3552840"/>
            <a:ext cx="1367640" cy="288792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d2bc"/>
              </a:gs>
              <a:gs pos="35000">
                <a:srgbClr val="ffded0"/>
              </a:gs>
              <a:gs pos="100000">
                <a:srgbClr val="fff1ec"/>
              </a:gs>
            </a:gsLst>
            <a:lin ang="16200000"/>
          </a:gradFill>
          <a:ln w="9360">
            <a:solidFill>
              <a:srgbClr val="f59240"/>
            </a:solidFill>
            <a:round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36" name="CustomShape 35"/>
          <p:cNvSpPr/>
          <p:nvPr/>
        </p:nvSpPr>
        <p:spPr>
          <a:xfrm>
            <a:off x="4375080" y="3552840"/>
            <a:ext cx="1944000" cy="66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GB" sz="2400" strike="noStrike">
                <a:solidFill>
                  <a:srgbClr val="000000"/>
                </a:solidFill>
                <a:latin typeface="Calibri"/>
              </a:rPr>
              <a:t>HI</a:t>
            </a:r>
            <a:r>
              <a:rPr lang="en-GB" strike="noStrike">
                <a:solidFill>
                  <a:srgbClr val="000000"/>
                </a:solidFill>
                <a:latin typeface="Calibri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 Narrow"/>
              </a:rPr>
              <a:t>HEBT Instruments</a:t>
            </a:r>
            <a:endParaRPr/>
          </a:p>
        </p:txBody>
      </p:sp>
      <p:sp>
        <p:nvSpPr>
          <p:cNvPr id="237" name="CustomShape 36"/>
          <p:cNvSpPr/>
          <p:nvPr/>
        </p:nvSpPr>
        <p:spPr>
          <a:xfrm>
            <a:off x="4375080" y="4235760"/>
            <a:ext cx="1944000" cy="1551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Calibri"/>
              </a:rPr>
              <a:t>Leader: </a:t>
            </a:r>
            <a:r>
              <a:rPr lang="en-GB" sz="1200" strike="noStrike">
                <a:solidFill>
                  <a:srgbClr val="000000"/>
                </a:solidFill>
                <a:latin typeface="Calibri"/>
              </a:rPr>
              <a:t>
</a:t>
            </a:r>
            <a:r>
              <a:rPr lang="en-GB" sz="1200" strike="noStrike">
                <a:solidFill>
                  <a:srgbClr val="000000"/>
                </a:solidFill>
                <a:latin typeface="Calibri"/>
              </a:rPr>
              <a:t>B. Walasek-Höhne</a:t>
            </a:r>
            <a:r>
              <a:rPr lang="en-GB" sz="1200" strike="noStrike">
                <a:solidFill>
                  <a:srgbClr val="000000"/>
                </a:solidFill>
                <a:latin typeface="Calibri"/>
              </a:rPr>
              <a:t>
</a:t>
            </a:r>
            <a:r>
              <a:rPr lang="en-GB" sz="1200" strike="noStrike">
                <a:solidFill>
                  <a:srgbClr val="000000"/>
                </a:solidFill>
                <a:latin typeface="Calibri"/>
              </a:rPr>
              <a:t>Dpty: C. Andre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b="1" lang="en-GB" sz="1000" strike="noStrike">
                <a:solidFill>
                  <a:srgbClr val="000000"/>
                </a:solidFill>
                <a:latin typeface="Calibri"/>
              </a:rPr>
              <a:t>P. Boutachkov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GB" sz="1000" strike="noStrike">
                <a:solidFill>
                  <a:srgbClr val="000000"/>
                </a:solidFill>
                <a:latin typeface="Calibri"/>
              </a:rPr>
              <a:t>H. Graf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GB" sz="1000" strike="noStrike">
                <a:solidFill>
                  <a:srgbClr val="000000"/>
                </a:solidFill>
                <a:latin typeface="Calibri"/>
              </a:rPr>
              <a:t>{A. LeFevre -&gt;  RBDL}</a:t>
            </a:r>
            <a:endParaRPr/>
          </a:p>
          <a:p>
            <a:pPr algn="ctr">
              <a:lnSpc>
                <a:spcPct val="100000"/>
              </a:lnSpc>
            </a:pPr>
            <a:r>
              <a:rPr b="1" i="1" lang="en-GB" sz="1000" strike="noStrike">
                <a:solidFill>
                  <a:srgbClr val="000000"/>
                </a:solidFill>
                <a:latin typeface="Calibri"/>
              </a:rPr>
              <a:t>V. Lavrik</a:t>
            </a:r>
            <a:r>
              <a:rPr b="1" i="1" lang="en-GB" sz="1000" strike="noStrike" baseline="30000">
                <a:solidFill>
                  <a:srgbClr val="000000"/>
                </a:solidFill>
                <a:latin typeface="Calibri"/>
              </a:rPr>
              <a:t>*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238" name="CustomShape 37"/>
          <p:cNvSpPr/>
          <p:nvPr/>
        </p:nvSpPr>
        <p:spPr>
          <a:xfrm>
            <a:off x="107640" y="3197880"/>
            <a:ext cx="8928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GB" strike="noStrike">
                <a:solidFill>
                  <a:srgbClr val="000000"/>
                </a:solidFill>
                <a:latin typeface="Calibri"/>
              </a:rPr>
              <a:t>6 LOBI – Groups</a:t>
            </a:r>
            <a:endParaRPr/>
          </a:p>
        </p:txBody>
      </p:sp>
      <p:sp>
        <p:nvSpPr>
          <p:cNvPr id="239" name="CustomShape 38"/>
          <p:cNvSpPr/>
          <p:nvPr/>
        </p:nvSpPr>
        <p:spPr>
          <a:xfrm flipH="1">
            <a:off x="107640" y="3382560"/>
            <a:ext cx="3456000" cy="360"/>
          </a:xfrm>
          <a:prstGeom prst="straightConnector1">
            <a:avLst/>
          </a:prstGeom>
          <a:solidFill>
            <a:schemeClr val="accent1"/>
          </a:solidFill>
          <a:ln w="28440">
            <a:solidFill>
              <a:schemeClr val="tx1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0" name="CustomShape 39"/>
          <p:cNvSpPr/>
          <p:nvPr/>
        </p:nvSpPr>
        <p:spPr>
          <a:xfrm>
            <a:off x="5508000" y="3382560"/>
            <a:ext cx="3528000" cy="360"/>
          </a:xfrm>
          <a:prstGeom prst="straightConnector1">
            <a:avLst/>
          </a:prstGeom>
          <a:solidFill>
            <a:schemeClr val="accent1"/>
          </a:solidFill>
          <a:ln w="28440">
            <a:solidFill>
              <a:schemeClr val="tx1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CustomShape 40"/>
          <p:cNvSpPr/>
          <p:nvPr/>
        </p:nvSpPr>
        <p:spPr>
          <a:xfrm>
            <a:off x="971640" y="3705840"/>
            <a:ext cx="575640" cy="21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GB" sz="800" strike="noStrike">
                <a:solidFill>
                  <a:srgbClr val="000000"/>
                </a:solidFill>
                <a:latin typeface="Arial"/>
              </a:rPr>
              <a:t>8,7 FTE</a:t>
            </a:r>
            <a:endParaRPr/>
          </a:p>
        </p:txBody>
      </p:sp>
      <p:sp>
        <p:nvSpPr>
          <p:cNvPr id="242" name="CustomShape 41"/>
          <p:cNvSpPr/>
          <p:nvPr/>
        </p:nvSpPr>
        <p:spPr>
          <a:xfrm>
            <a:off x="2471400" y="3716640"/>
            <a:ext cx="575640" cy="21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GB" sz="800" strike="noStrike">
                <a:solidFill>
                  <a:srgbClr val="000000"/>
                </a:solidFill>
                <a:latin typeface="Arial"/>
              </a:rPr>
              <a:t>11 FTE</a:t>
            </a:r>
            <a:endParaRPr/>
          </a:p>
        </p:txBody>
      </p:sp>
      <p:sp>
        <p:nvSpPr>
          <p:cNvPr id="243" name="CustomShape 42"/>
          <p:cNvSpPr/>
          <p:nvPr/>
        </p:nvSpPr>
        <p:spPr>
          <a:xfrm>
            <a:off x="4026960" y="3716640"/>
            <a:ext cx="575640" cy="21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GB" sz="800" strike="noStrike">
                <a:solidFill>
                  <a:srgbClr val="000000"/>
                </a:solidFill>
                <a:latin typeface="Arial"/>
              </a:rPr>
              <a:t>6,2 FTE</a:t>
            </a:r>
            <a:endParaRPr/>
          </a:p>
        </p:txBody>
      </p:sp>
      <p:sp>
        <p:nvSpPr>
          <p:cNvPr id="244" name="CustomShape 43"/>
          <p:cNvSpPr/>
          <p:nvPr/>
        </p:nvSpPr>
        <p:spPr>
          <a:xfrm>
            <a:off x="5508000" y="3727440"/>
            <a:ext cx="575640" cy="21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GB" sz="800" strike="noStrike">
                <a:solidFill>
                  <a:srgbClr val="000000"/>
                </a:solidFill>
                <a:latin typeface="Arial"/>
              </a:rPr>
              <a:t>4,2 FTE</a:t>
            </a:r>
            <a:endParaRPr/>
          </a:p>
        </p:txBody>
      </p:sp>
      <p:sp>
        <p:nvSpPr>
          <p:cNvPr id="245" name="CustomShape 44"/>
          <p:cNvSpPr/>
          <p:nvPr/>
        </p:nvSpPr>
        <p:spPr>
          <a:xfrm>
            <a:off x="7011720" y="3727440"/>
            <a:ext cx="575640" cy="21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GB" sz="800" strike="noStrike">
                <a:solidFill>
                  <a:srgbClr val="000000"/>
                </a:solidFill>
                <a:latin typeface="Arial"/>
              </a:rPr>
              <a:t>7,2 FTE</a:t>
            </a:r>
            <a:endParaRPr/>
          </a:p>
        </p:txBody>
      </p:sp>
      <p:sp>
        <p:nvSpPr>
          <p:cNvPr id="246" name="CustomShape 45"/>
          <p:cNvSpPr/>
          <p:nvPr/>
        </p:nvSpPr>
        <p:spPr>
          <a:xfrm>
            <a:off x="8532360" y="3719880"/>
            <a:ext cx="575640" cy="21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GB" sz="800" strike="noStrike">
                <a:solidFill>
                  <a:srgbClr val="000000"/>
                </a:solidFill>
                <a:latin typeface="Arial"/>
              </a:rPr>
              <a:t>9 FTE</a:t>
            </a:r>
            <a:endParaRPr/>
          </a:p>
        </p:txBody>
      </p:sp>
      <p:sp>
        <p:nvSpPr>
          <p:cNvPr id="247" name="CustomShape 46"/>
          <p:cNvSpPr/>
          <p:nvPr/>
        </p:nvSpPr>
        <p:spPr>
          <a:xfrm>
            <a:off x="7380360" y="4416840"/>
            <a:ext cx="1944000" cy="167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Calibri"/>
              </a:rPr>
              <a:t>Leader: P. Forck</a:t>
            </a:r>
            <a:r>
              <a:rPr lang="en-GB" sz="1200" strike="noStrike">
                <a:solidFill>
                  <a:srgbClr val="000000"/>
                </a:solidFill>
                <a:latin typeface="Calibri"/>
              </a:rPr>
              <a:t>
</a:t>
            </a:r>
            <a:r>
              <a:rPr lang="en-GB" sz="1200" strike="noStrike">
                <a:solidFill>
                  <a:srgbClr val="000000"/>
                </a:solidFill>
                <a:latin typeface="Calibri"/>
              </a:rPr>
              <a:t>Dpty: T. Sieber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b="1" lang="en-GB" sz="1000" strike="noStrike">
                <a:solidFill>
                  <a:srgbClr val="000000"/>
                </a:solidFill>
                <a:latin typeface="Calibri"/>
              </a:rPr>
              <a:t>R. Singh</a:t>
            </a:r>
            <a:r>
              <a:rPr b="1" lang="en-GB" sz="1000" strike="noStrike">
                <a:solidFill>
                  <a:srgbClr val="000000"/>
                </a:solidFill>
                <a:latin typeface="Calibri"/>
              </a:rPr>
              <a:t>
</a:t>
            </a:r>
            <a:r>
              <a:rPr b="1" lang="en-GB" sz="1000" strike="noStrike">
                <a:solidFill>
                  <a:srgbClr val="000000"/>
                </a:solidFill>
                <a:latin typeface="Calibri"/>
              </a:rPr>
              <a:t>S. Udrea</a:t>
            </a:r>
            <a:r>
              <a:rPr b="1" lang="en-GB" sz="1000" strike="noStrike" baseline="30000">
                <a:solidFill>
                  <a:srgbClr val="000000"/>
                </a:solidFill>
                <a:latin typeface="Calibri"/>
              </a:rPr>
              <a:t>EC</a:t>
            </a:r>
            <a:r>
              <a:rPr b="1" i="1" lang="en-GB" sz="1000" strike="noStrike">
                <a:solidFill>
                  <a:srgbClr val="00b050"/>
                </a:solidFill>
                <a:latin typeface="Calibri"/>
              </a:rPr>
              <a:t>
</a:t>
            </a:r>
            <a:r>
              <a:rPr b="1" i="1" lang="en-GB" sz="1000" strike="noStrike">
                <a:solidFill>
                  <a:srgbClr val="000000"/>
                </a:solidFill>
                <a:latin typeface="Calibri"/>
              </a:rPr>
              <a:t>M. Almalki</a:t>
            </a:r>
            <a:r>
              <a:rPr b="1" i="1" lang="en-GB" sz="1000" strike="noStrike" baseline="30000">
                <a:solidFill>
                  <a:srgbClr val="000000"/>
                </a:solidFill>
                <a:latin typeface="Calibri"/>
              </a:rPr>
              <a:t>*</a:t>
            </a:r>
            <a:endParaRPr/>
          </a:p>
          <a:p>
            <a:pPr algn="ctr">
              <a:lnSpc>
                <a:spcPct val="100000"/>
              </a:lnSpc>
            </a:pPr>
            <a:r>
              <a:rPr b="1" i="1" lang="en-GB" sz="1000" strike="noStrike">
                <a:solidFill>
                  <a:srgbClr val="000000"/>
                </a:solidFill>
                <a:latin typeface="Calibri"/>
              </a:rPr>
              <a:t>S. Lederer</a:t>
            </a:r>
            <a:r>
              <a:rPr b="1" i="1" lang="en-GB" sz="1000" strike="noStrike" baseline="30000">
                <a:solidFill>
                  <a:srgbClr val="000000"/>
                </a:solidFill>
                <a:latin typeface="Calibri"/>
              </a:rPr>
              <a:t>*</a:t>
            </a:r>
            <a:endParaRPr/>
          </a:p>
          <a:p>
            <a:pPr algn="ctr">
              <a:lnSpc>
                <a:spcPct val="100000"/>
              </a:lnSpc>
            </a:pPr>
            <a:r>
              <a:rPr b="1" i="1" lang="en-GB" sz="1000" strike="noStrike">
                <a:solidFill>
                  <a:srgbClr val="000000"/>
                </a:solidFill>
                <a:latin typeface="Calibri"/>
              </a:rPr>
              <a:t>A. Lieberwirth</a:t>
            </a:r>
            <a:r>
              <a:rPr b="1" i="1" lang="en-GB" sz="1000" strike="noStrike" baseline="30000">
                <a:solidFill>
                  <a:srgbClr val="000000"/>
                </a:solidFill>
                <a:latin typeface="Calibri"/>
              </a:rPr>
              <a:t>*</a:t>
            </a:r>
            <a:endParaRPr/>
          </a:p>
          <a:p>
            <a:pPr algn="ctr">
              <a:lnSpc>
                <a:spcPct val="100000"/>
              </a:lnSpc>
            </a:pPr>
            <a:r>
              <a:rPr b="1" i="1" lang="en-GB" sz="1000" strike="noStrike">
                <a:solidFill>
                  <a:srgbClr val="000000"/>
                </a:solidFill>
                <a:latin typeface="Calibri"/>
              </a:rPr>
              <a:t>Y. Shutko</a:t>
            </a:r>
            <a:r>
              <a:rPr b="1" i="1" lang="en-GB" sz="1000" strike="noStrike" baseline="30000">
                <a:solidFill>
                  <a:srgbClr val="000000"/>
                </a:solidFill>
                <a:latin typeface="Calibri"/>
              </a:rPr>
              <a:t>*</a:t>
            </a:r>
            <a:endParaRPr/>
          </a:p>
          <a:p>
            <a:pPr algn="ctr">
              <a:lnSpc>
                <a:spcPct val="100000"/>
              </a:lnSpc>
            </a:pPr>
            <a:r>
              <a:rPr b="1" i="1" lang="en-GB" sz="1000" strike="noStrike">
                <a:solidFill>
                  <a:srgbClr val="000000"/>
                </a:solidFill>
                <a:latin typeface="Calibri"/>
              </a:rPr>
              <a:t>B. Zwicker</a:t>
            </a:r>
            <a:r>
              <a:rPr b="1" i="1" lang="en-GB" sz="1000" strike="noStrike" baseline="30000">
                <a:solidFill>
                  <a:srgbClr val="000000"/>
                </a:solidFill>
                <a:latin typeface="Calibri"/>
              </a:rPr>
              <a:t>*</a:t>
            </a:r>
            <a:endParaRPr/>
          </a:p>
        </p:txBody>
      </p:sp>
      <p:sp>
        <p:nvSpPr>
          <p:cNvPr id="248" name="CustomShape 47"/>
          <p:cNvSpPr/>
          <p:nvPr/>
        </p:nvSpPr>
        <p:spPr>
          <a:xfrm>
            <a:off x="7668360" y="3552840"/>
            <a:ext cx="1367640" cy="88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GB" sz="2400" strike="noStrike">
                <a:solidFill>
                  <a:srgbClr val="000000"/>
                </a:solidFill>
                <a:latin typeface="Calibri"/>
              </a:rPr>
              <a:t>RD </a:t>
            </a:r>
            <a:r>
              <a:rPr lang="en-GB" strike="noStrike">
                <a:solidFill>
                  <a:srgbClr val="000000"/>
                </a:solidFill>
                <a:latin typeface="Calibri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 Narrow"/>
              </a:rPr>
              <a:t>Research &amp; </a:t>
            </a:r>
            <a:r>
              <a:rPr lang="en-GB" sz="1400" strike="noStrike">
                <a:solidFill>
                  <a:srgbClr val="000000"/>
                </a:solidFill>
                <a:latin typeface="Arial Narrow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 Narrow"/>
              </a:rPr>
              <a:t>Development</a:t>
            </a:r>
            <a:endParaRPr/>
          </a:p>
        </p:txBody>
      </p:sp>
      <p:sp>
        <p:nvSpPr>
          <p:cNvPr id="249" name="CustomShape 48"/>
          <p:cNvSpPr/>
          <p:nvPr/>
        </p:nvSpPr>
        <p:spPr>
          <a:xfrm>
            <a:off x="3870720" y="6388560"/>
            <a:ext cx="5123520" cy="257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i="1" lang="en-GB" sz="1100" strike="noStrike" baseline="30000">
                <a:solidFill>
                  <a:srgbClr val="000000"/>
                </a:solidFill>
                <a:latin typeface="Calibri"/>
              </a:rPr>
              <a:t>+</a:t>
            </a:r>
            <a:r>
              <a:rPr b="1" i="1" lang="en-GB" sz="1100" strike="noStrike">
                <a:solidFill>
                  <a:srgbClr val="000000"/>
                </a:solidFill>
                <a:latin typeface="Calibri"/>
              </a:rPr>
              <a:t>student,</a:t>
            </a:r>
            <a:r>
              <a:rPr b="1" i="1" lang="en-GB" sz="1100" strike="noStrike" baseline="30000">
                <a:solidFill>
                  <a:srgbClr val="000000"/>
                </a:solidFill>
                <a:latin typeface="Calibri"/>
              </a:rPr>
              <a:t> *</a:t>
            </a:r>
            <a:r>
              <a:rPr b="1" i="1" lang="en-GB" sz="1100" strike="noStrike">
                <a:solidFill>
                  <a:srgbClr val="000000"/>
                </a:solidFill>
                <a:latin typeface="Calibri"/>
              </a:rPr>
              <a:t>phd student, </a:t>
            </a:r>
            <a:r>
              <a:rPr b="1" i="1" lang="en-GB" sz="1100" strike="noStrike" baseline="30000">
                <a:solidFill>
                  <a:srgbClr val="000000"/>
                </a:solidFill>
                <a:latin typeface="Calibri"/>
              </a:rPr>
              <a:t>DO</a:t>
            </a:r>
            <a:r>
              <a:rPr b="1" i="1" lang="en-GB" sz="1100" strike="noStrike">
                <a:solidFill>
                  <a:srgbClr val="000000"/>
                </a:solidFill>
                <a:latin typeface="Calibri"/>
              </a:rPr>
              <a:t> delegated operator, </a:t>
            </a:r>
            <a:r>
              <a:rPr b="1" i="1" lang="en-GB" sz="1100" strike="noStrike" baseline="30000">
                <a:solidFill>
                  <a:srgbClr val="000000"/>
                </a:solidFill>
                <a:latin typeface="Calibri"/>
              </a:rPr>
              <a:t>SP</a:t>
            </a:r>
            <a:r>
              <a:rPr b="1" i="1" lang="en-GB" sz="1100" strike="noStrike">
                <a:solidFill>
                  <a:srgbClr val="000000"/>
                </a:solidFill>
                <a:latin typeface="Calibri"/>
              </a:rPr>
              <a:t> shift participant,  </a:t>
            </a:r>
            <a:r>
              <a:rPr b="1" i="1" lang="en-GB" sz="1100" strike="noStrike" baseline="30000">
                <a:solidFill>
                  <a:srgbClr val="000000"/>
                </a:solidFill>
                <a:latin typeface="Calibri"/>
              </a:rPr>
              <a:t>EC</a:t>
            </a:r>
            <a:r>
              <a:rPr b="1" i="1" lang="en-GB" sz="1100" strike="noStrike">
                <a:solidFill>
                  <a:srgbClr val="000000"/>
                </a:solidFill>
                <a:latin typeface="Calibri"/>
              </a:rPr>
              <a:t> external contract </a:t>
            </a:r>
            <a:endParaRPr/>
          </a:p>
        </p:txBody>
      </p:sp>
      <p:sp>
        <p:nvSpPr>
          <p:cNvPr id="250" name="TextShape 49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BFC5CA47-FC90-45E1-B976-3DCAD5959474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251" name="CustomShape 50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TextShape 1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endParaRPr/>
          </a:p>
        </p:txBody>
      </p:sp>
      <p:sp>
        <p:nvSpPr>
          <p:cNvPr id="746" name="TextShape 2"/>
          <p:cNvSpPr txBox="1"/>
          <p:nvPr/>
        </p:nvSpPr>
        <p:spPr>
          <a:xfrm>
            <a:off x="422640" y="1450800"/>
            <a:ext cx="8211600" cy="49032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z="8000" strike="noStrike">
                <a:solidFill>
                  <a:srgbClr val="333333"/>
                </a:solidFill>
                <a:latin typeface="Arial"/>
              </a:rPr>
              <a:t>Spare Slides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747" name="TextShape 3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90E0AA50-B61D-49B6-900A-BD6EE5C9C8C4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extShape 1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Fast ADC Board (FCT...)</a:t>
            </a:r>
            <a:endParaRPr/>
          </a:p>
        </p:txBody>
      </p:sp>
      <p:pic>
        <p:nvPicPr>
          <p:cNvPr id="749" name="Picture 2" descr=""/>
          <p:cNvPicPr/>
          <p:nvPr/>
        </p:nvPicPr>
        <p:blipFill>
          <a:blip r:embed="rId1"/>
          <a:srcRect l="958020" t="557919" r="984895" b="609828"/>
          <a:stretch/>
        </p:blipFill>
        <p:spPr>
          <a:xfrm>
            <a:off x="2956680" y="1201680"/>
            <a:ext cx="5347440" cy="5393520"/>
          </a:xfrm>
          <a:prstGeom prst="rect">
            <a:avLst/>
          </a:prstGeom>
          <a:ln>
            <a:noFill/>
          </a:ln>
        </p:spPr>
      </p:pic>
      <p:pic>
        <p:nvPicPr>
          <p:cNvPr id="750" name="Picture 2" descr=""/>
          <p:cNvPicPr/>
          <p:nvPr/>
        </p:nvPicPr>
        <p:blipFill>
          <a:blip r:embed="rId2"/>
          <a:srcRect l="653541" t="329580" r="-333316" b="-1769529"/>
          <a:stretch/>
        </p:blipFill>
        <p:spPr>
          <a:xfrm>
            <a:off x="573120" y="3273120"/>
            <a:ext cx="1511280" cy="546480"/>
          </a:xfrm>
          <a:prstGeom prst="rect">
            <a:avLst/>
          </a:prstGeom>
          <a:ln>
            <a:noFill/>
          </a:ln>
        </p:spPr>
      </p:pic>
      <p:sp>
        <p:nvSpPr>
          <p:cNvPr id="751" name="CustomShape 2"/>
          <p:cNvSpPr/>
          <p:nvPr/>
        </p:nvSpPr>
        <p:spPr>
          <a:xfrm>
            <a:off x="160200" y="1320840"/>
            <a:ext cx="2336400" cy="91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trike="noStrike">
                <a:solidFill>
                  <a:srgbClr val="000000"/>
                </a:solidFill>
                <a:latin typeface="Arial"/>
              </a:rPr>
              <a:t>Example for commercially available ADC board:</a:t>
            </a:r>
            <a:endParaRPr/>
          </a:p>
        </p:txBody>
      </p:sp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TextShape 1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Slow ADC (DCT, N-DCCT, CCC,....)</a:t>
            </a:r>
            <a:endParaRPr/>
          </a:p>
        </p:txBody>
      </p:sp>
      <p:pic>
        <p:nvPicPr>
          <p:cNvPr id="753" name="Picture 2" descr=""/>
          <p:cNvPicPr/>
          <p:nvPr/>
        </p:nvPicPr>
        <p:blipFill>
          <a:blip r:embed="rId1"/>
          <a:srcRect l="946354" t="538931" r="974375" b="885496"/>
          <a:stretch/>
        </p:blipFill>
        <p:spPr>
          <a:xfrm>
            <a:off x="2800800" y="1247760"/>
            <a:ext cx="6258240" cy="5226120"/>
          </a:xfrm>
          <a:prstGeom prst="rect">
            <a:avLst/>
          </a:prstGeom>
          <a:ln>
            <a:noFill/>
          </a:ln>
        </p:spPr>
      </p:pic>
      <p:pic>
        <p:nvPicPr>
          <p:cNvPr id="754" name="Picture 2" descr=""/>
          <p:cNvPicPr/>
          <p:nvPr/>
        </p:nvPicPr>
        <p:blipFill>
          <a:blip r:embed="rId2"/>
          <a:srcRect l="653541" t="329580" r="-333316" b="-1769529"/>
          <a:stretch/>
        </p:blipFill>
        <p:spPr>
          <a:xfrm>
            <a:off x="573120" y="3273120"/>
            <a:ext cx="1511280" cy="546480"/>
          </a:xfrm>
          <a:prstGeom prst="rect">
            <a:avLst/>
          </a:prstGeom>
          <a:ln>
            <a:noFill/>
          </a:ln>
        </p:spPr>
      </p:pic>
      <p:sp>
        <p:nvSpPr>
          <p:cNvPr id="755" name="CustomShape 2"/>
          <p:cNvSpPr/>
          <p:nvPr/>
        </p:nvSpPr>
        <p:spPr>
          <a:xfrm>
            <a:off x="160200" y="1320840"/>
            <a:ext cx="2336400" cy="91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trike="noStrike">
                <a:solidFill>
                  <a:srgbClr val="000000"/>
                </a:solidFill>
                <a:latin typeface="Arial"/>
              </a:rPr>
              <a:t>Example for commercially available ADC board:</a:t>
            </a:r>
            <a:endParaRPr/>
          </a:p>
        </p:txBody>
      </p:sp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TextShape 1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Multi-Channel Scaler Module</a:t>
            </a:r>
            <a:endParaRPr/>
          </a:p>
        </p:txBody>
      </p:sp>
      <p:pic>
        <p:nvPicPr>
          <p:cNvPr id="757" name="Picture 2" descr=""/>
          <p:cNvPicPr/>
          <p:nvPr/>
        </p:nvPicPr>
        <p:blipFill>
          <a:blip r:embed="rId1"/>
          <a:srcRect l="961927" t="264122" r="-959826" b="1296469"/>
          <a:stretch/>
        </p:blipFill>
        <p:spPr>
          <a:xfrm>
            <a:off x="4281480" y="1866960"/>
            <a:ext cx="3563280" cy="4080240"/>
          </a:xfrm>
          <a:prstGeom prst="rect">
            <a:avLst/>
          </a:prstGeom>
          <a:ln>
            <a:noFill/>
          </a:ln>
        </p:spPr>
      </p:pic>
      <p:pic>
        <p:nvPicPr>
          <p:cNvPr id="758" name="Picture 2" descr=""/>
          <p:cNvPicPr/>
          <p:nvPr/>
        </p:nvPicPr>
        <p:blipFill>
          <a:blip r:embed="rId2"/>
          <a:srcRect l="960156" t="1591984" r="-883212" b="101908"/>
          <a:stretch/>
        </p:blipFill>
        <p:spPr>
          <a:xfrm>
            <a:off x="6033240" y="1866960"/>
            <a:ext cx="3078360" cy="3598920"/>
          </a:xfrm>
          <a:prstGeom prst="rect">
            <a:avLst/>
          </a:prstGeom>
          <a:ln>
            <a:noFill/>
          </a:ln>
        </p:spPr>
      </p:pic>
      <p:pic>
        <p:nvPicPr>
          <p:cNvPr id="759" name="Picture 3" descr=""/>
          <p:cNvPicPr/>
          <p:nvPr/>
        </p:nvPicPr>
        <p:blipFill>
          <a:blip r:embed="rId3"/>
          <a:srcRect l="953229" t="554484" r="978020" b="1262500"/>
          <a:stretch/>
        </p:blipFill>
        <p:spPr>
          <a:xfrm>
            <a:off x="160200" y="2271960"/>
            <a:ext cx="4205880" cy="2579040"/>
          </a:xfrm>
          <a:prstGeom prst="rect">
            <a:avLst/>
          </a:prstGeom>
          <a:ln>
            <a:noFill/>
          </a:ln>
        </p:spPr>
      </p:pic>
      <p:pic>
        <p:nvPicPr>
          <p:cNvPr id="760" name="Picture 2" descr=""/>
          <p:cNvPicPr/>
          <p:nvPr/>
        </p:nvPicPr>
        <p:blipFill>
          <a:blip r:embed="rId4"/>
          <a:srcRect l="653541" t="329580" r="-333316" b="-1769529"/>
          <a:stretch/>
        </p:blipFill>
        <p:spPr>
          <a:xfrm>
            <a:off x="695520" y="5503320"/>
            <a:ext cx="1511280" cy="546480"/>
          </a:xfrm>
          <a:prstGeom prst="rect">
            <a:avLst/>
          </a:prstGeom>
          <a:ln>
            <a:noFill/>
          </a:ln>
        </p:spPr>
      </p:pic>
      <p:sp>
        <p:nvSpPr>
          <p:cNvPr id="761" name="CustomShape 2"/>
          <p:cNvSpPr/>
          <p:nvPr/>
        </p:nvSpPr>
        <p:spPr>
          <a:xfrm>
            <a:off x="160200" y="1436760"/>
            <a:ext cx="5351040" cy="64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trike="noStrike">
                <a:solidFill>
                  <a:srgbClr val="000000"/>
                </a:solidFill>
                <a:latin typeface="Arial"/>
              </a:rPr>
              <a:t>Example for commercially available scaler module (uTCA variant now available):</a:t>
            </a:r>
            <a:endParaRPr/>
          </a:p>
        </p:txBody>
      </p:sp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TextShape 1"/>
          <p:cNvSpPr txBox="1"/>
          <p:nvPr/>
        </p:nvSpPr>
        <p:spPr>
          <a:xfrm>
            <a:off x="422640" y="27000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endParaRPr/>
          </a:p>
        </p:txBody>
      </p:sp>
      <p:pic>
        <p:nvPicPr>
          <p:cNvPr id="763" name="Picture 2" descr=""/>
          <p:cNvPicPr/>
          <p:nvPr/>
        </p:nvPicPr>
        <p:blipFill>
          <a:blip r:embed="rId1"/>
          <a:stretch/>
        </p:blipFill>
        <p:spPr>
          <a:xfrm>
            <a:off x="422640" y="122760"/>
            <a:ext cx="5950440" cy="6431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TextShape 1"/>
          <p:cNvSpPr txBox="1"/>
          <p:nvPr/>
        </p:nvSpPr>
        <p:spPr>
          <a:xfrm>
            <a:off x="422640" y="27000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endParaRPr/>
          </a:p>
        </p:txBody>
      </p:sp>
      <p:pic>
        <p:nvPicPr>
          <p:cNvPr id="765" name="Picture 2" descr=""/>
          <p:cNvPicPr/>
          <p:nvPr/>
        </p:nvPicPr>
        <p:blipFill>
          <a:blip r:embed="rId1"/>
          <a:stretch/>
        </p:blipFill>
        <p:spPr>
          <a:xfrm>
            <a:off x="281880" y="234000"/>
            <a:ext cx="6950880" cy="6280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" name="Content Placeholder 50" descr=""/>
          <p:cNvPicPr/>
          <p:nvPr/>
        </p:nvPicPr>
        <p:blipFill>
          <a:blip r:embed="rId1"/>
          <a:stretch/>
        </p:blipFill>
        <p:spPr>
          <a:xfrm>
            <a:off x="5938200" y="1233360"/>
            <a:ext cx="2738520" cy="4937400"/>
          </a:xfrm>
          <a:prstGeom prst="rect">
            <a:avLst/>
          </a:prstGeom>
          <a:ln>
            <a:noFill/>
          </a:ln>
        </p:spPr>
      </p:pic>
      <p:sp>
        <p:nvSpPr>
          <p:cNvPr id="767" name="CustomShape 1"/>
          <p:cNvSpPr/>
          <p:nvPr/>
        </p:nvSpPr>
        <p:spPr>
          <a:xfrm>
            <a:off x="437400" y="1511640"/>
            <a:ext cx="4235040" cy="4834440"/>
          </a:xfrm>
          <a:prstGeom prst="rect">
            <a:avLst/>
          </a:prstGeom>
          <a:solidFill>
            <a:schemeClr val="bg1"/>
          </a:solidFill>
          <a:ln w="9360">
            <a:solidFill>
              <a:schemeClr val="bg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768" name="Picture 5" descr=""/>
          <p:cNvPicPr/>
          <p:nvPr/>
        </p:nvPicPr>
        <p:blipFill>
          <a:blip r:embed="rId2"/>
          <a:stretch/>
        </p:blipFill>
        <p:spPr>
          <a:xfrm>
            <a:off x="567720" y="1395000"/>
            <a:ext cx="3990240" cy="4875120"/>
          </a:xfrm>
          <a:prstGeom prst="rect">
            <a:avLst/>
          </a:prstGeom>
          <a:ln w="9360">
            <a:noFill/>
          </a:ln>
          <a:effectLst>
            <a:outerShdw algn="tr" blurRad="50800" dir="8100000" dist="38100" rotWithShape="0">
              <a:srgbClr val="000000">
                <a:alpha val="40000"/>
              </a:srgbClr>
            </a:outerShdw>
          </a:effectLst>
        </p:spPr>
      </p:pic>
      <p:sp>
        <p:nvSpPr>
          <p:cNvPr id="769" name="CustomShape 2"/>
          <p:cNvSpPr/>
          <p:nvPr/>
        </p:nvSpPr>
        <p:spPr>
          <a:xfrm>
            <a:off x="2760480" y="4119840"/>
            <a:ext cx="136800" cy="159120"/>
          </a:xfrm>
          <a:prstGeom prst="rect">
            <a:avLst/>
          </a:prstGeom>
          <a:solidFill>
            <a:schemeClr val="bg2"/>
          </a:solidFill>
          <a:ln w="936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70" name="CustomShape 3"/>
          <p:cNvSpPr/>
          <p:nvPr/>
        </p:nvSpPr>
        <p:spPr>
          <a:xfrm>
            <a:off x="2769120" y="4941360"/>
            <a:ext cx="136800" cy="159120"/>
          </a:xfrm>
          <a:prstGeom prst="rect">
            <a:avLst/>
          </a:prstGeom>
          <a:solidFill>
            <a:schemeClr val="bg2"/>
          </a:solidFill>
          <a:ln w="936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71" name="CustomShape 4"/>
          <p:cNvSpPr/>
          <p:nvPr/>
        </p:nvSpPr>
        <p:spPr>
          <a:xfrm>
            <a:off x="2749320" y="4918680"/>
            <a:ext cx="175680" cy="205920"/>
          </a:xfrm>
          <a:prstGeom prst="rect">
            <a:avLst/>
          </a:prstGeom>
          <a:noFill/>
          <a:ln w="936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72" name="CustomShape 5"/>
          <p:cNvSpPr/>
          <p:nvPr/>
        </p:nvSpPr>
        <p:spPr>
          <a:xfrm>
            <a:off x="2742480" y="4093920"/>
            <a:ext cx="175680" cy="205920"/>
          </a:xfrm>
          <a:prstGeom prst="rect">
            <a:avLst/>
          </a:prstGeom>
          <a:noFill/>
          <a:ln w="936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73" name="CustomShape 6"/>
          <p:cNvSpPr/>
          <p:nvPr/>
        </p:nvSpPr>
        <p:spPr>
          <a:xfrm>
            <a:off x="2733840" y="4842360"/>
            <a:ext cx="37800" cy="87120"/>
          </a:xfrm>
          <a:prstGeom prst="triangle">
            <a:avLst>
              <a:gd name="adj" fmla="val 21600"/>
            </a:avLst>
          </a:prstGeom>
          <a:solidFill>
            <a:schemeClr val="bg1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74" name="CustomShape 7"/>
          <p:cNvSpPr/>
          <p:nvPr/>
        </p:nvSpPr>
        <p:spPr>
          <a:xfrm>
            <a:off x="2732760" y="4266720"/>
            <a:ext cx="39240" cy="87120"/>
          </a:xfrm>
          <a:prstGeom prst="triangle">
            <a:avLst>
              <a:gd name="adj" fmla="val 21600"/>
            </a:avLst>
          </a:prstGeom>
          <a:solidFill>
            <a:schemeClr val="bg1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75" name="CustomShape 8"/>
          <p:cNvSpPr/>
          <p:nvPr/>
        </p:nvSpPr>
        <p:spPr>
          <a:xfrm>
            <a:off x="1620720" y="4517280"/>
            <a:ext cx="2279880" cy="185040"/>
          </a:xfrm>
          <a:prstGeom prst="rightArrow">
            <a:avLst>
              <a:gd name="adj1" fmla="val 50000"/>
              <a:gd name="adj2" fmla="val 49861"/>
            </a:avLst>
          </a:prstGeom>
          <a:solidFill>
            <a:schemeClr val="accent3">
              <a:lumMod val="65000"/>
              <a:alpha val="47000"/>
            </a:schemeClr>
          </a:solidFill>
          <a:ln w="936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76" name="CustomShape 9"/>
          <p:cNvSpPr/>
          <p:nvPr/>
        </p:nvSpPr>
        <p:spPr>
          <a:xfrm>
            <a:off x="959400" y="4442040"/>
            <a:ext cx="540720" cy="272880"/>
          </a:xfrm>
          <a:prstGeom prst="rect">
            <a:avLst/>
          </a:prstGeom>
          <a:solidFill>
            <a:srgbClr val="ffedb3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beam</a:t>
            </a:r>
            <a:endParaRPr/>
          </a:p>
        </p:txBody>
      </p:sp>
      <p:sp>
        <p:nvSpPr>
          <p:cNvPr id="777" name="CustomShape 10"/>
          <p:cNvSpPr/>
          <p:nvPr/>
        </p:nvSpPr>
        <p:spPr>
          <a:xfrm>
            <a:off x="3644280" y="3720960"/>
            <a:ext cx="893880" cy="257760"/>
          </a:xfrm>
          <a:prstGeom prst="rect">
            <a:avLst/>
          </a:prstGeom>
          <a:solidFill>
            <a:srgbClr val="ffedb3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z="1100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DC SQUID</a:t>
            </a:r>
            <a:endParaRPr/>
          </a:p>
        </p:txBody>
      </p:sp>
      <p:sp>
        <p:nvSpPr>
          <p:cNvPr id="778" name="CustomShape 11"/>
          <p:cNvSpPr/>
          <p:nvPr/>
        </p:nvSpPr>
        <p:spPr>
          <a:xfrm flipH="1">
            <a:off x="2976480" y="3852000"/>
            <a:ext cx="667440" cy="130320"/>
          </a:xfrm>
          <a:prstGeom prst="straightConnector1">
            <a:avLst/>
          </a:prstGeom>
          <a:noFill/>
          <a:ln w="9360">
            <a:solidFill>
              <a:schemeClr val="tx1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79" name="CustomShape 12"/>
          <p:cNvSpPr/>
          <p:nvPr/>
        </p:nvSpPr>
        <p:spPr>
          <a:xfrm>
            <a:off x="2931480" y="1575720"/>
            <a:ext cx="1662840" cy="342720"/>
          </a:xfrm>
          <a:custGeom>
            <a:avLst/>
            <a:gdLst/>
            <a:ahLst/>
            <a:rect l="0" t="0" r="r" b="b"/>
            <a:pathLst>
              <a:path w="1540577" h="1551693">
                <a:moveTo>
                  <a:pt x="0" y="814254"/>
                </a:moveTo>
                <a:cubicBezTo>
                  <a:pt x="63500" y="744404"/>
                  <a:pt x="82882" y="531701"/>
                  <a:pt x="295976" y="421392"/>
                </a:cubicBezTo>
                <a:cubicBezTo>
                  <a:pt x="509070" y="311083"/>
                  <a:pt x="1090184" y="0"/>
                  <a:pt x="1278567" y="152400"/>
                </a:cubicBezTo>
                <a:cubicBezTo>
                  <a:pt x="1466950" y="304800"/>
                  <a:pt x="1345843" y="1191859"/>
                  <a:pt x="1426276" y="1335792"/>
                </a:cubicBezTo>
                <a:cubicBezTo>
                  <a:pt x="1506709" y="1479725"/>
                  <a:pt x="1523642" y="1515708"/>
                  <a:pt x="1540576" y="1551692"/>
                </a:cubicBezTo>
              </a:path>
            </a:pathLst>
          </a:custGeom>
          <a:noFill/>
          <a:ln w="1908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0" name="CustomShape 13"/>
          <p:cNvSpPr/>
          <p:nvPr/>
        </p:nvSpPr>
        <p:spPr>
          <a:xfrm>
            <a:off x="26640" y="1389240"/>
            <a:ext cx="1753200" cy="455400"/>
          </a:xfrm>
          <a:prstGeom prst="rect">
            <a:avLst/>
          </a:prstGeom>
          <a:solidFill>
            <a:srgbClr val="ffedb3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Temperature /Pressure/ LHe level Readout</a:t>
            </a:r>
            <a:endParaRPr/>
          </a:p>
        </p:txBody>
      </p:sp>
      <p:sp>
        <p:nvSpPr>
          <p:cNvPr id="781" name="CustomShape 14"/>
          <p:cNvSpPr/>
          <p:nvPr/>
        </p:nvSpPr>
        <p:spPr>
          <a:xfrm>
            <a:off x="3049560" y="5744880"/>
            <a:ext cx="1154880" cy="272880"/>
          </a:xfrm>
          <a:prstGeom prst="rect">
            <a:avLst/>
          </a:prstGeom>
          <a:solidFill>
            <a:srgbClr val="ffedb3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GM refrigerator</a:t>
            </a:r>
            <a:endParaRPr/>
          </a:p>
        </p:txBody>
      </p:sp>
      <p:sp>
        <p:nvSpPr>
          <p:cNvPr id="782" name="CustomShape 15"/>
          <p:cNvSpPr/>
          <p:nvPr/>
        </p:nvSpPr>
        <p:spPr>
          <a:xfrm flipH="1">
            <a:off x="2653200" y="5945760"/>
            <a:ext cx="386640" cy="360"/>
          </a:xfrm>
          <a:prstGeom prst="straightConnector1">
            <a:avLst/>
          </a:prstGeom>
          <a:noFill/>
          <a:ln w="9360">
            <a:solidFill>
              <a:schemeClr val="tx1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3" name="CustomShape 16"/>
          <p:cNvSpPr/>
          <p:nvPr/>
        </p:nvSpPr>
        <p:spPr>
          <a:xfrm>
            <a:off x="18360" y="2832840"/>
            <a:ext cx="1482480" cy="455400"/>
          </a:xfrm>
          <a:prstGeom prst="rect">
            <a:avLst/>
          </a:prstGeom>
          <a:solidFill>
            <a:srgbClr val="ffedb3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Thermal insulation + Radiation shield</a:t>
            </a:r>
            <a:endParaRPr/>
          </a:p>
        </p:txBody>
      </p:sp>
      <p:sp>
        <p:nvSpPr>
          <p:cNvPr id="784" name="CustomShape 17"/>
          <p:cNvSpPr/>
          <p:nvPr/>
        </p:nvSpPr>
        <p:spPr>
          <a:xfrm>
            <a:off x="1500480" y="3142080"/>
            <a:ext cx="304920" cy="205200"/>
          </a:xfrm>
          <a:prstGeom prst="straightConnector1">
            <a:avLst/>
          </a:prstGeom>
          <a:noFill/>
          <a:ln w="9360">
            <a:solidFill>
              <a:schemeClr val="tx1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5" name="CustomShape 18"/>
          <p:cNvSpPr/>
          <p:nvPr/>
        </p:nvSpPr>
        <p:spPr>
          <a:xfrm>
            <a:off x="1611000" y="1572120"/>
            <a:ext cx="480600" cy="514440"/>
          </a:xfrm>
          <a:custGeom>
            <a:avLst/>
            <a:gdLst/>
            <a:ahLst/>
            <a:rect l="0" t="0" r="r" b="b"/>
            <a:pathLst>
              <a:path w="239184" h="552451">
                <a:moveTo>
                  <a:pt x="215900" y="552450"/>
                </a:moveTo>
                <a:cubicBezTo>
                  <a:pt x="227541" y="346075"/>
                  <a:pt x="239183" y="139700"/>
                  <a:pt x="203200" y="69850"/>
                </a:cubicBezTo>
                <a:cubicBezTo>
                  <a:pt x="167217" y="0"/>
                  <a:pt x="83608" y="66675"/>
                  <a:pt x="0" y="133350"/>
                </a:cubicBezTo>
              </a:path>
            </a:pathLst>
          </a:custGeom>
          <a:noFill/>
          <a:ln w="936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6" name="CustomShape 19"/>
          <p:cNvSpPr/>
          <p:nvPr/>
        </p:nvSpPr>
        <p:spPr>
          <a:xfrm>
            <a:off x="4617720" y="4072680"/>
            <a:ext cx="1276920" cy="455400"/>
          </a:xfrm>
          <a:prstGeom prst="rect">
            <a:avLst/>
          </a:prstGeom>
          <a:solidFill>
            <a:srgbClr val="ffedb3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SQUID control + </a:t>
            </a:r>
            <a:endParaRPr/>
          </a:p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Readout</a:t>
            </a:r>
            <a:endParaRPr/>
          </a:p>
        </p:txBody>
      </p:sp>
      <p:sp>
        <p:nvSpPr>
          <p:cNvPr id="787" name="CustomShape 20"/>
          <p:cNvSpPr/>
          <p:nvPr/>
        </p:nvSpPr>
        <p:spPr>
          <a:xfrm rot="10800000">
            <a:off x="1768680" y="5612760"/>
            <a:ext cx="110520" cy="204840"/>
          </a:xfrm>
          <a:custGeom>
            <a:avLst/>
            <a:gdLst/>
            <a:ahLst/>
            <a:rect l="0" t="0" r="r" b="b"/>
            <a:pathLst>
              <a:path w="23632" h="26584">
                <a:moveTo>
                  <a:pt x="1523" y="0"/>
                </a:moveTo>
                <a:lnTo>
                  <a:pt x="22615" y="0"/>
                </a:lnTo>
                <a:cubicBezTo>
                  <a:pt x="22954" y="8861"/>
                  <a:pt x="23292" y="17722"/>
                  <a:pt x="23631" y="26583"/>
                </a:cubicBezTo>
                <a:cubicBezTo>
                  <a:pt x="12831" y="26583"/>
                  <a:pt x="10800" y="23261"/>
                  <a:pt x="0" y="19511"/>
                </a:cubicBezTo>
                <a:lnTo>
                  <a:pt x="1523" y="0"/>
                </a:lnTo>
              </a:path>
            </a:pathLst>
          </a:custGeom>
          <a:solidFill>
            <a:schemeClr val="bg2"/>
          </a:solidFill>
          <a:ln w="936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8" name="CustomShape 21"/>
          <p:cNvSpPr/>
          <p:nvPr/>
        </p:nvSpPr>
        <p:spPr>
          <a:xfrm rot="10585800">
            <a:off x="3412440" y="5401800"/>
            <a:ext cx="135360" cy="210600"/>
          </a:xfrm>
          <a:custGeom>
            <a:avLst/>
            <a:gdLst/>
            <a:ahLst/>
            <a:rect l="0" t="0" r="r" b="b"/>
            <a:pathLst>
              <a:path w="47310" h="27362">
                <a:moveTo>
                  <a:pt x="36656" y="810"/>
                </a:moveTo>
                <a:lnTo>
                  <a:pt x="13581" y="0"/>
                </a:lnTo>
                <a:lnTo>
                  <a:pt x="10800" y="27361"/>
                </a:lnTo>
                <a:cubicBezTo>
                  <a:pt x="0" y="27361"/>
                  <a:pt x="47309" y="21973"/>
                  <a:pt x="36509" y="18223"/>
                </a:cubicBezTo>
                <a:lnTo>
                  <a:pt x="36656" y="810"/>
                </a:lnTo>
              </a:path>
            </a:pathLst>
          </a:custGeom>
          <a:solidFill>
            <a:schemeClr val="bg2"/>
          </a:solidFill>
          <a:ln w="936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9" name="Line 22"/>
          <p:cNvSpPr/>
          <p:nvPr/>
        </p:nvSpPr>
        <p:spPr>
          <a:xfrm>
            <a:off x="759600" y="5929560"/>
            <a:ext cx="1332000" cy="0"/>
          </a:xfrm>
          <a:prstGeom prst="line">
            <a:avLst/>
          </a:prstGeom>
          <a:ln w="9360">
            <a:solidFill>
              <a:schemeClr val="tx1"/>
            </a:solidFill>
            <a:round/>
            <a:headEnd len="med" type="diamond" w="med"/>
            <a:tailEnd len="med" type="diamond" w="med"/>
          </a:ln>
        </p:spPr>
      </p:sp>
      <p:sp>
        <p:nvSpPr>
          <p:cNvPr id="790" name="CustomShape 23"/>
          <p:cNvSpPr/>
          <p:nvPr/>
        </p:nvSpPr>
        <p:spPr>
          <a:xfrm>
            <a:off x="1104480" y="5858640"/>
            <a:ext cx="667080" cy="31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z="1500" strike="noStrike">
                <a:solidFill>
                  <a:srgbClr val="000000"/>
                </a:solidFill>
                <a:latin typeface="Arial"/>
              </a:rPr>
              <a:t>50cm</a:t>
            </a:r>
            <a:endParaRPr/>
          </a:p>
        </p:txBody>
      </p:sp>
      <p:sp>
        <p:nvSpPr>
          <p:cNvPr id="791" name="Line 24"/>
          <p:cNvSpPr/>
          <p:nvPr/>
        </p:nvSpPr>
        <p:spPr>
          <a:xfrm>
            <a:off x="2623680" y="4330080"/>
            <a:ext cx="352440" cy="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</p:sp>
      <p:sp>
        <p:nvSpPr>
          <p:cNvPr id="792" name="Line 25"/>
          <p:cNvSpPr/>
          <p:nvPr/>
        </p:nvSpPr>
        <p:spPr>
          <a:xfrm>
            <a:off x="2612520" y="4881960"/>
            <a:ext cx="352440" cy="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</p:sp>
      <p:sp>
        <p:nvSpPr>
          <p:cNvPr id="793" name="Line 26"/>
          <p:cNvSpPr/>
          <p:nvPr/>
        </p:nvSpPr>
        <p:spPr>
          <a:xfrm flipV="1">
            <a:off x="2623680" y="4070520"/>
            <a:ext cx="0" cy="2613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794" name="Line 27"/>
          <p:cNvSpPr/>
          <p:nvPr/>
        </p:nvSpPr>
        <p:spPr>
          <a:xfrm flipV="1">
            <a:off x="2616840" y="4878360"/>
            <a:ext cx="0" cy="2613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795" name="Line 28"/>
          <p:cNvSpPr/>
          <p:nvPr/>
        </p:nvSpPr>
        <p:spPr>
          <a:xfrm flipV="1">
            <a:off x="2660040" y="4043880"/>
            <a:ext cx="0" cy="2613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796" name="Line 29"/>
          <p:cNvSpPr/>
          <p:nvPr/>
        </p:nvSpPr>
        <p:spPr>
          <a:xfrm flipV="1">
            <a:off x="2653200" y="4903200"/>
            <a:ext cx="0" cy="26100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797" name="Line 30"/>
          <p:cNvSpPr/>
          <p:nvPr/>
        </p:nvSpPr>
        <p:spPr>
          <a:xfrm flipV="1">
            <a:off x="2706480" y="4067640"/>
            <a:ext cx="0" cy="26100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798" name="Line 31"/>
          <p:cNvSpPr/>
          <p:nvPr/>
        </p:nvSpPr>
        <p:spPr>
          <a:xfrm flipV="1">
            <a:off x="2699640" y="4883040"/>
            <a:ext cx="0" cy="26100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799" name="CustomShape 32"/>
          <p:cNvSpPr/>
          <p:nvPr/>
        </p:nvSpPr>
        <p:spPr>
          <a:xfrm rot="16200000">
            <a:off x="1706400" y="3842640"/>
            <a:ext cx="1766880" cy="1156320"/>
          </a:xfrm>
          <a:custGeom>
            <a:avLst/>
            <a:gdLst/>
            <a:ahLst/>
            <a:rect l="0" t="0" r="r" b="b"/>
            <a:pathLst>
              <a:path w="1649575" h="1156538">
                <a:moveTo>
                  <a:pt x="108522" y="1156537"/>
                </a:moveTo>
                <a:cubicBezTo>
                  <a:pt x="85684" y="1059495"/>
                  <a:pt x="0" y="778907"/>
                  <a:pt x="92" y="586151"/>
                </a:cubicBezTo>
                <a:cubicBezTo>
                  <a:pt x="306" y="301847"/>
                  <a:pt x="61296" y="57086"/>
                  <a:pt x="146150" y="0"/>
                </a:cubicBezTo>
                <a:lnTo>
                  <a:pt x="1634581" y="13534"/>
                </a:lnTo>
                <a:cubicBezTo>
                  <a:pt x="1633815" y="402608"/>
                  <a:pt x="1620681" y="674293"/>
                  <a:pt x="1649574" y="1154809"/>
                </a:cubicBezTo>
              </a:path>
            </a:pathLst>
          </a:custGeom>
          <a:solidFill>
            <a:srgbClr val="00b0f0">
              <a:alpha val="40000"/>
            </a:srgbClr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0" name="CustomShape 33"/>
          <p:cNvSpPr/>
          <p:nvPr/>
        </p:nvSpPr>
        <p:spPr>
          <a:xfrm>
            <a:off x="4562640" y="2042640"/>
            <a:ext cx="1169280" cy="831600"/>
          </a:xfrm>
          <a:custGeom>
            <a:avLst/>
            <a:gdLst/>
            <a:ahLst/>
            <a:rect l="0" t="0" r="r" b="b"/>
            <a:pathLst>
              <a:path w="1548" h="1258">
                <a:moveTo>
                  <a:pt x="21" y="0"/>
                </a:moveTo>
                <a:lnTo>
                  <a:pt x="0" y="0"/>
                </a:lnTo>
                <a:lnTo>
                  <a:pt x="0" y="21"/>
                </a:lnTo>
                <a:lnTo>
                  <a:pt x="0" y="1236"/>
                </a:lnTo>
                <a:lnTo>
                  <a:pt x="0" y="1257"/>
                </a:lnTo>
                <a:lnTo>
                  <a:pt x="21" y="1257"/>
                </a:lnTo>
                <a:lnTo>
                  <a:pt x="1526" y="1257"/>
                </a:lnTo>
                <a:lnTo>
                  <a:pt x="1547" y="1257"/>
                </a:lnTo>
                <a:lnTo>
                  <a:pt x="1547" y="1236"/>
                </a:lnTo>
                <a:lnTo>
                  <a:pt x="1547" y="21"/>
                </a:lnTo>
                <a:lnTo>
                  <a:pt x="1547" y="0"/>
                </a:lnTo>
                <a:lnTo>
                  <a:pt x="1526" y="0"/>
                </a:lnTo>
                <a:lnTo>
                  <a:pt x="21" y="0"/>
                </a:lnTo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1" name="CustomShape 34"/>
          <p:cNvSpPr/>
          <p:nvPr/>
        </p:nvSpPr>
        <p:spPr>
          <a:xfrm>
            <a:off x="4594320" y="2068920"/>
            <a:ext cx="1105920" cy="77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2" name="CustomShape 35"/>
          <p:cNvSpPr/>
          <p:nvPr/>
        </p:nvSpPr>
        <p:spPr>
          <a:xfrm>
            <a:off x="5325480" y="2161800"/>
            <a:ext cx="111600" cy="88560"/>
          </a:xfrm>
          <a:custGeom>
            <a:avLst/>
            <a:gdLst/>
            <a:ahLst/>
            <a:rect l="0" t="0" r="r" b="b"/>
            <a:pathLst>
              <a:path w="150" h="136">
                <a:moveTo>
                  <a:pt x="126" y="135"/>
                </a:moveTo>
                <a:lnTo>
                  <a:pt x="135" y="133"/>
                </a:lnTo>
                <a:lnTo>
                  <a:pt x="142" y="128"/>
                </a:lnTo>
                <a:lnTo>
                  <a:pt x="147" y="121"/>
                </a:lnTo>
                <a:lnTo>
                  <a:pt x="149" y="112"/>
                </a:lnTo>
                <a:lnTo>
                  <a:pt x="149" y="22"/>
                </a:lnTo>
                <a:lnTo>
                  <a:pt x="147" y="14"/>
                </a:lnTo>
                <a:lnTo>
                  <a:pt x="142" y="7"/>
                </a:lnTo>
                <a:lnTo>
                  <a:pt x="135" y="2"/>
                </a:lnTo>
                <a:lnTo>
                  <a:pt x="126" y="0"/>
                </a:lnTo>
                <a:lnTo>
                  <a:pt x="23" y="0"/>
                </a:lnTo>
                <a:lnTo>
                  <a:pt x="14" y="2"/>
                </a:lnTo>
                <a:lnTo>
                  <a:pt x="7" y="7"/>
                </a:lnTo>
                <a:lnTo>
                  <a:pt x="2" y="14"/>
                </a:lnTo>
                <a:lnTo>
                  <a:pt x="0" y="22"/>
                </a:lnTo>
                <a:lnTo>
                  <a:pt x="0" y="112"/>
                </a:lnTo>
                <a:lnTo>
                  <a:pt x="2" y="121"/>
                </a:lnTo>
                <a:lnTo>
                  <a:pt x="7" y="128"/>
                </a:lnTo>
                <a:lnTo>
                  <a:pt x="14" y="133"/>
                </a:lnTo>
                <a:lnTo>
                  <a:pt x="23" y="135"/>
                </a:lnTo>
                <a:lnTo>
                  <a:pt x="126" y="135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3" name="CustomShape 36"/>
          <p:cNvSpPr/>
          <p:nvPr/>
        </p:nvSpPr>
        <p:spPr>
          <a:xfrm>
            <a:off x="5514480" y="2161800"/>
            <a:ext cx="111600" cy="88560"/>
          </a:xfrm>
          <a:custGeom>
            <a:avLst/>
            <a:gdLst/>
            <a:ahLst/>
            <a:rect l="0" t="0" r="r" b="b"/>
            <a:pathLst>
              <a:path w="149" h="136">
                <a:moveTo>
                  <a:pt x="126" y="135"/>
                </a:moveTo>
                <a:lnTo>
                  <a:pt x="135" y="133"/>
                </a:lnTo>
                <a:lnTo>
                  <a:pt x="142" y="128"/>
                </a:lnTo>
                <a:lnTo>
                  <a:pt x="147" y="121"/>
                </a:lnTo>
                <a:lnTo>
                  <a:pt x="148" y="112"/>
                </a:lnTo>
                <a:lnTo>
                  <a:pt x="148" y="22"/>
                </a:lnTo>
                <a:lnTo>
                  <a:pt x="147" y="14"/>
                </a:lnTo>
                <a:lnTo>
                  <a:pt x="142" y="7"/>
                </a:lnTo>
                <a:lnTo>
                  <a:pt x="135" y="2"/>
                </a:lnTo>
                <a:lnTo>
                  <a:pt x="126" y="0"/>
                </a:lnTo>
                <a:lnTo>
                  <a:pt x="22" y="0"/>
                </a:lnTo>
                <a:lnTo>
                  <a:pt x="14" y="2"/>
                </a:lnTo>
                <a:lnTo>
                  <a:pt x="7" y="7"/>
                </a:lnTo>
                <a:lnTo>
                  <a:pt x="3" y="14"/>
                </a:lnTo>
                <a:lnTo>
                  <a:pt x="0" y="22"/>
                </a:lnTo>
                <a:lnTo>
                  <a:pt x="0" y="112"/>
                </a:lnTo>
                <a:lnTo>
                  <a:pt x="3" y="121"/>
                </a:lnTo>
                <a:lnTo>
                  <a:pt x="7" y="128"/>
                </a:lnTo>
                <a:lnTo>
                  <a:pt x="14" y="133"/>
                </a:lnTo>
                <a:lnTo>
                  <a:pt x="22" y="135"/>
                </a:lnTo>
                <a:lnTo>
                  <a:pt x="126" y="135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4" name="CustomShape 37"/>
          <p:cNvSpPr/>
          <p:nvPr/>
        </p:nvSpPr>
        <p:spPr>
          <a:xfrm>
            <a:off x="5325480" y="2295360"/>
            <a:ext cx="111600" cy="89640"/>
          </a:xfrm>
          <a:custGeom>
            <a:avLst/>
            <a:gdLst/>
            <a:ahLst/>
            <a:rect l="0" t="0" r="r" b="b"/>
            <a:pathLst>
              <a:path w="150" h="136">
                <a:moveTo>
                  <a:pt x="126" y="135"/>
                </a:moveTo>
                <a:lnTo>
                  <a:pt x="135" y="133"/>
                </a:lnTo>
                <a:lnTo>
                  <a:pt x="142" y="129"/>
                </a:lnTo>
                <a:lnTo>
                  <a:pt x="147" y="122"/>
                </a:lnTo>
                <a:lnTo>
                  <a:pt x="149" y="113"/>
                </a:lnTo>
                <a:lnTo>
                  <a:pt x="149" y="22"/>
                </a:lnTo>
                <a:lnTo>
                  <a:pt x="147" y="12"/>
                </a:lnTo>
                <a:lnTo>
                  <a:pt x="142" y="6"/>
                </a:lnTo>
                <a:lnTo>
                  <a:pt x="135" y="1"/>
                </a:lnTo>
                <a:lnTo>
                  <a:pt x="126" y="0"/>
                </a:lnTo>
                <a:lnTo>
                  <a:pt x="23" y="0"/>
                </a:lnTo>
                <a:lnTo>
                  <a:pt x="14" y="1"/>
                </a:lnTo>
                <a:lnTo>
                  <a:pt x="7" y="6"/>
                </a:lnTo>
                <a:lnTo>
                  <a:pt x="2" y="12"/>
                </a:lnTo>
                <a:lnTo>
                  <a:pt x="0" y="22"/>
                </a:lnTo>
                <a:lnTo>
                  <a:pt x="0" y="113"/>
                </a:lnTo>
                <a:lnTo>
                  <a:pt x="2" y="122"/>
                </a:lnTo>
                <a:lnTo>
                  <a:pt x="7" y="129"/>
                </a:lnTo>
                <a:lnTo>
                  <a:pt x="14" y="133"/>
                </a:lnTo>
                <a:lnTo>
                  <a:pt x="23" y="135"/>
                </a:lnTo>
                <a:lnTo>
                  <a:pt x="126" y="135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5" name="CustomShape 38"/>
          <p:cNvSpPr/>
          <p:nvPr/>
        </p:nvSpPr>
        <p:spPr>
          <a:xfrm>
            <a:off x="5514480" y="2295360"/>
            <a:ext cx="111600" cy="89640"/>
          </a:xfrm>
          <a:custGeom>
            <a:avLst/>
            <a:gdLst/>
            <a:ahLst/>
            <a:rect l="0" t="0" r="r" b="b"/>
            <a:pathLst>
              <a:path w="149" h="136">
                <a:moveTo>
                  <a:pt x="126" y="135"/>
                </a:moveTo>
                <a:lnTo>
                  <a:pt x="135" y="133"/>
                </a:lnTo>
                <a:lnTo>
                  <a:pt x="142" y="129"/>
                </a:lnTo>
                <a:lnTo>
                  <a:pt x="147" y="122"/>
                </a:lnTo>
                <a:lnTo>
                  <a:pt x="148" y="113"/>
                </a:lnTo>
                <a:lnTo>
                  <a:pt x="148" y="22"/>
                </a:lnTo>
                <a:lnTo>
                  <a:pt x="147" y="12"/>
                </a:lnTo>
                <a:lnTo>
                  <a:pt x="142" y="6"/>
                </a:lnTo>
                <a:lnTo>
                  <a:pt x="135" y="1"/>
                </a:lnTo>
                <a:lnTo>
                  <a:pt x="126" y="0"/>
                </a:lnTo>
                <a:lnTo>
                  <a:pt x="22" y="0"/>
                </a:lnTo>
                <a:lnTo>
                  <a:pt x="14" y="1"/>
                </a:lnTo>
                <a:lnTo>
                  <a:pt x="7" y="6"/>
                </a:lnTo>
                <a:lnTo>
                  <a:pt x="3" y="12"/>
                </a:lnTo>
                <a:lnTo>
                  <a:pt x="0" y="22"/>
                </a:lnTo>
                <a:lnTo>
                  <a:pt x="0" y="113"/>
                </a:lnTo>
                <a:lnTo>
                  <a:pt x="3" y="122"/>
                </a:lnTo>
                <a:lnTo>
                  <a:pt x="7" y="129"/>
                </a:lnTo>
                <a:lnTo>
                  <a:pt x="14" y="133"/>
                </a:lnTo>
                <a:lnTo>
                  <a:pt x="22" y="135"/>
                </a:lnTo>
                <a:lnTo>
                  <a:pt x="126" y="135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6" name="CustomShape 39"/>
          <p:cNvSpPr/>
          <p:nvPr/>
        </p:nvSpPr>
        <p:spPr>
          <a:xfrm>
            <a:off x="5325480" y="2699280"/>
            <a:ext cx="111600" cy="88560"/>
          </a:xfrm>
          <a:custGeom>
            <a:avLst/>
            <a:gdLst/>
            <a:ahLst/>
            <a:rect l="0" t="0" r="r" b="b"/>
            <a:pathLst>
              <a:path w="150" h="136">
                <a:moveTo>
                  <a:pt x="126" y="135"/>
                </a:moveTo>
                <a:lnTo>
                  <a:pt x="135" y="133"/>
                </a:lnTo>
                <a:lnTo>
                  <a:pt x="142" y="129"/>
                </a:lnTo>
                <a:lnTo>
                  <a:pt x="147" y="122"/>
                </a:lnTo>
                <a:lnTo>
                  <a:pt x="149" y="113"/>
                </a:lnTo>
                <a:lnTo>
                  <a:pt x="149" y="22"/>
                </a:lnTo>
                <a:lnTo>
                  <a:pt x="147" y="13"/>
                </a:lnTo>
                <a:lnTo>
                  <a:pt x="142" y="6"/>
                </a:lnTo>
                <a:lnTo>
                  <a:pt x="135" y="1"/>
                </a:lnTo>
                <a:lnTo>
                  <a:pt x="126" y="0"/>
                </a:lnTo>
                <a:lnTo>
                  <a:pt x="23" y="0"/>
                </a:lnTo>
                <a:lnTo>
                  <a:pt x="14" y="1"/>
                </a:lnTo>
                <a:lnTo>
                  <a:pt x="7" y="6"/>
                </a:lnTo>
                <a:lnTo>
                  <a:pt x="2" y="13"/>
                </a:lnTo>
                <a:lnTo>
                  <a:pt x="0" y="22"/>
                </a:lnTo>
                <a:lnTo>
                  <a:pt x="0" y="113"/>
                </a:lnTo>
                <a:lnTo>
                  <a:pt x="2" y="122"/>
                </a:lnTo>
                <a:lnTo>
                  <a:pt x="7" y="129"/>
                </a:lnTo>
                <a:lnTo>
                  <a:pt x="14" y="133"/>
                </a:lnTo>
                <a:lnTo>
                  <a:pt x="23" y="135"/>
                </a:lnTo>
                <a:lnTo>
                  <a:pt x="126" y="135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7" name="CustomShape 40"/>
          <p:cNvSpPr/>
          <p:nvPr/>
        </p:nvSpPr>
        <p:spPr>
          <a:xfrm>
            <a:off x="5514480" y="2699280"/>
            <a:ext cx="111600" cy="88560"/>
          </a:xfrm>
          <a:custGeom>
            <a:avLst/>
            <a:gdLst/>
            <a:ahLst/>
            <a:rect l="0" t="0" r="r" b="b"/>
            <a:pathLst>
              <a:path w="149" h="136">
                <a:moveTo>
                  <a:pt x="126" y="135"/>
                </a:moveTo>
                <a:lnTo>
                  <a:pt x="135" y="133"/>
                </a:lnTo>
                <a:lnTo>
                  <a:pt x="142" y="129"/>
                </a:lnTo>
                <a:lnTo>
                  <a:pt x="147" y="122"/>
                </a:lnTo>
                <a:lnTo>
                  <a:pt x="148" y="113"/>
                </a:lnTo>
                <a:lnTo>
                  <a:pt x="148" y="22"/>
                </a:lnTo>
                <a:lnTo>
                  <a:pt x="147" y="13"/>
                </a:lnTo>
                <a:lnTo>
                  <a:pt x="142" y="6"/>
                </a:lnTo>
                <a:lnTo>
                  <a:pt x="135" y="1"/>
                </a:lnTo>
                <a:lnTo>
                  <a:pt x="126" y="0"/>
                </a:lnTo>
                <a:lnTo>
                  <a:pt x="22" y="0"/>
                </a:lnTo>
                <a:lnTo>
                  <a:pt x="14" y="1"/>
                </a:lnTo>
                <a:lnTo>
                  <a:pt x="7" y="6"/>
                </a:lnTo>
                <a:lnTo>
                  <a:pt x="3" y="13"/>
                </a:lnTo>
                <a:lnTo>
                  <a:pt x="0" y="22"/>
                </a:lnTo>
                <a:lnTo>
                  <a:pt x="0" y="113"/>
                </a:lnTo>
                <a:lnTo>
                  <a:pt x="3" y="122"/>
                </a:lnTo>
                <a:lnTo>
                  <a:pt x="7" y="129"/>
                </a:lnTo>
                <a:lnTo>
                  <a:pt x="14" y="133"/>
                </a:lnTo>
                <a:lnTo>
                  <a:pt x="22" y="135"/>
                </a:lnTo>
                <a:lnTo>
                  <a:pt x="126" y="135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8" name="CustomShape 41"/>
          <p:cNvSpPr/>
          <p:nvPr/>
        </p:nvSpPr>
        <p:spPr>
          <a:xfrm>
            <a:off x="5349600" y="2439720"/>
            <a:ext cx="255240" cy="222120"/>
          </a:xfrm>
          <a:custGeom>
            <a:avLst/>
            <a:gdLst/>
            <a:ahLst/>
            <a:rect l="0" t="0" r="r" b="b"/>
            <a:pathLst>
              <a:path w="338" h="339">
                <a:moveTo>
                  <a:pt x="168" y="338"/>
                </a:moveTo>
                <a:lnTo>
                  <a:pt x="202" y="334"/>
                </a:lnTo>
                <a:lnTo>
                  <a:pt x="234" y="325"/>
                </a:lnTo>
                <a:lnTo>
                  <a:pt x="262" y="309"/>
                </a:lnTo>
                <a:lnTo>
                  <a:pt x="288" y="288"/>
                </a:lnTo>
                <a:lnTo>
                  <a:pt x="308" y="264"/>
                </a:lnTo>
                <a:lnTo>
                  <a:pt x="323" y="235"/>
                </a:lnTo>
                <a:lnTo>
                  <a:pt x="334" y="204"/>
                </a:lnTo>
                <a:lnTo>
                  <a:pt x="337" y="170"/>
                </a:lnTo>
                <a:lnTo>
                  <a:pt x="334" y="135"/>
                </a:lnTo>
                <a:lnTo>
                  <a:pt x="323" y="104"/>
                </a:lnTo>
                <a:lnTo>
                  <a:pt x="308" y="75"/>
                </a:lnTo>
                <a:lnTo>
                  <a:pt x="288" y="50"/>
                </a:lnTo>
                <a:lnTo>
                  <a:pt x="262" y="29"/>
                </a:lnTo>
                <a:lnTo>
                  <a:pt x="234" y="14"/>
                </a:lnTo>
                <a:lnTo>
                  <a:pt x="202" y="4"/>
                </a:lnTo>
                <a:lnTo>
                  <a:pt x="168" y="0"/>
                </a:lnTo>
                <a:lnTo>
                  <a:pt x="133" y="4"/>
                </a:lnTo>
                <a:lnTo>
                  <a:pt x="102" y="14"/>
                </a:lnTo>
                <a:lnTo>
                  <a:pt x="73" y="29"/>
                </a:lnTo>
                <a:lnTo>
                  <a:pt x="49" y="50"/>
                </a:lnTo>
                <a:lnTo>
                  <a:pt x="28" y="75"/>
                </a:lnTo>
                <a:lnTo>
                  <a:pt x="12" y="104"/>
                </a:lnTo>
                <a:lnTo>
                  <a:pt x="3" y="135"/>
                </a:lnTo>
                <a:lnTo>
                  <a:pt x="0" y="170"/>
                </a:lnTo>
                <a:lnTo>
                  <a:pt x="3" y="204"/>
                </a:lnTo>
                <a:lnTo>
                  <a:pt x="12" y="235"/>
                </a:lnTo>
                <a:lnTo>
                  <a:pt x="28" y="264"/>
                </a:lnTo>
                <a:lnTo>
                  <a:pt x="49" y="288"/>
                </a:lnTo>
                <a:lnTo>
                  <a:pt x="73" y="309"/>
                </a:lnTo>
                <a:lnTo>
                  <a:pt x="102" y="325"/>
                </a:lnTo>
                <a:lnTo>
                  <a:pt x="133" y="334"/>
                </a:lnTo>
                <a:lnTo>
                  <a:pt x="168" y="338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9" name="CustomShape 42"/>
          <p:cNvSpPr/>
          <p:nvPr/>
        </p:nvSpPr>
        <p:spPr>
          <a:xfrm>
            <a:off x="5381280" y="2467800"/>
            <a:ext cx="191880" cy="167760"/>
          </a:xfrm>
          <a:custGeom>
            <a:avLst/>
            <a:gdLst/>
            <a:ahLst/>
            <a:rect l="0" t="0" r="r" b="b"/>
            <a:pathLst>
              <a:path w="255" h="254">
                <a:moveTo>
                  <a:pt x="0" y="127"/>
                </a:moveTo>
                <a:lnTo>
                  <a:pt x="2" y="101"/>
                </a:lnTo>
                <a:lnTo>
                  <a:pt x="10" y="77"/>
                </a:lnTo>
                <a:lnTo>
                  <a:pt x="22" y="55"/>
                </a:lnTo>
                <a:lnTo>
                  <a:pt x="37" y="37"/>
                </a:lnTo>
                <a:lnTo>
                  <a:pt x="55" y="22"/>
                </a:lnTo>
                <a:lnTo>
                  <a:pt x="77" y="10"/>
                </a:lnTo>
                <a:lnTo>
                  <a:pt x="102" y="2"/>
                </a:lnTo>
                <a:lnTo>
                  <a:pt x="127" y="0"/>
                </a:lnTo>
                <a:lnTo>
                  <a:pt x="152" y="2"/>
                </a:lnTo>
                <a:lnTo>
                  <a:pt x="176" y="10"/>
                </a:lnTo>
                <a:lnTo>
                  <a:pt x="198" y="22"/>
                </a:lnTo>
                <a:lnTo>
                  <a:pt x="217" y="37"/>
                </a:lnTo>
                <a:lnTo>
                  <a:pt x="232" y="55"/>
                </a:lnTo>
                <a:lnTo>
                  <a:pt x="243" y="77"/>
                </a:lnTo>
                <a:lnTo>
                  <a:pt x="251" y="101"/>
                </a:lnTo>
                <a:lnTo>
                  <a:pt x="254" y="127"/>
                </a:lnTo>
                <a:lnTo>
                  <a:pt x="251" y="152"/>
                </a:lnTo>
                <a:lnTo>
                  <a:pt x="243" y="175"/>
                </a:lnTo>
                <a:lnTo>
                  <a:pt x="232" y="197"/>
                </a:lnTo>
                <a:lnTo>
                  <a:pt x="217" y="215"/>
                </a:lnTo>
                <a:lnTo>
                  <a:pt x="198" y="231"/>
                </a:lnTo>
                <a:lnTo>
                  <a:pt x="176" y="243"/>
                </a:lnTo>
                <a:lnTo>
                  <a:pt x="152" y="251"/>
                </a:lnTo>
                <a:lnTo>
                  <a:pt x="127" y="253"/>
                </a:lnTo>
                <a:lnTo>
                  <a:pt x="102" y="251"/>
                </a:lnTo>
                <a:lnTo>
                  <a:pt x="77" y="243"/>
                </a:lnTo>
                <a:lnTo>
                  <a:pt x="55" y="231"/>
                </a:lnTo>
                <a:lnTo>
                  <a:pt x="37" y="215"/>
                </a:lnTo>
                <a:lnTo>
                  <a:pt x="22" y="197"/>
                </a:lnTo>
                <a:lnTo>
                  <a:pt x="10" y="175"/>
                </a:lnTo>
                <a:lnTo>
                  <a:pt x="2" y="152"/>
                </a:lnTo>
                <a:lnTo>
                  <a:pt x="0" y="127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0" name="CustomShape 43"/>
          <p:cNvSpPr/>
          <p:nvPr/>
        </p:nvSpPr>
        <p:spPr>
          <a:xfrm>
            <a:off x="4679280" y="2325960"/>
            <a:ext cx="532440" cy="311040"/>
          </a:xfrm>
          <a:custGeom>
            <a:avLst/>
            <a:gdLst/>
            <a:ahLst/>
            <a:rect l="0" t="0" r="r" b="b"/>
            <a:pathLst>
              <a:path w="705" h="469">
                <a:moveTo>
                  <a:pt x="700" y="189"/>
                </a:moveTo>
                <a:lnTo>
                  <a:pt x="589" y="0"/>
                </a:lnTo>
                <a:lnTo>
                  <a:pt x="589" y="250"/>
                </a:lnTo>
                <a:lnTo>
                  <a:pt x="588" y="258"/>
                </a:lnTo>
                <a:lnTo>
                  <a:pt x="583" y="265"/>
                </a:lnTo>
                <a:lnTo>
                  <a:pt x="578" y="269"/>
                </a:lnTo>
                <a:lnTo>
                  <a:pt x="571" y="273"/>
                </a:lnTo>
                <a:lnTo>
                  <a:pt x="563" y="273"/>
                </a:lnTo>
                <a:lnTo>
                  <a:pt x="555" y="272"/>
                </a:lnTo>
                <a:lnTo>
                  <a:pt x="549" y="267"/>
                </a:lnTo>
                <a:lnTo>
                  <a:pt x="544" y="260"/>
                </a:lnTo>
                <a:lnTo>
                  <a:pt x="434" y="21"/>
                </a:lnTo>
                <a:lnTo>
                  <a:pt x="434" y="250"/>
                </a:lnTo>
                <a:lnTo>
                  <a:pt x="432" y="258"/>
                </a:lnTo>
                <a:lnTo>
                  <a:pt x="429" y="265"/>
                </a:lnTo>
                <a:lnTo>
                  <a:pt x="423" y="269"/>
                </a:lnTo>
                <a:lnTo>
                  <a:pt x="416" y="273"/>
                </a:lnTo>
                <a:lnTo>
                  <a:pt x="408" y="273"/>
                </a:lnTo>
                <a:lnTo>
                  <a:pt x="400" y="272"/>
                </a:lnTo>
                <a:lnTo>
                  <a:pt x="394" y="267"/>
                </a:lnTo>
                <a:lnTo>
                  <a:pt x="390" y="260"/>
                </a:lnTo>
                <a:lnTo>
                  <a:pt x="275" y="17"/>
                </a:lnTo>
                <a:lnTo>
                  <a:pt x="275" y="254"/>
                </a:lnTo>
                <a:lnTo>
                  <a:pt x="273" y="262"/>
                </a:lnTo>
                <a:lnTo>
                  <a:pt x="269" y="269"/>
                </a:lnTo>
                <a:lnTo>
                  <a:pt x="263" y="274"/>
                </a:lnTo>
                <a:lnTo>
                  <a:pt x="255" y="277"/>
                </a:lnTo>
                <a:lnTo>
                  <a:pt x="247" y="277"/>
                </a:lnTo>
                <a:lnTo>
                  <a:pt x="240" y="275"/>
                </a:lnTo>
                <a:lnTo>
                  <a:pt x="233" y="270"/>
                </a:lnTo>
                <a:lnTo>
                  <a:pt x="228" y="264"/>
                </a:lnTo>
                <a:lnTo>
                  <a:pt x="125" y="27"/>
                </a:lnTo>
                <a:lnTo>
                  <a:pt x="125" y="246"/>
                </a:lnTo>
                <a:lnTo>
                  <a:pt x="124" y="253"/>
                </a:lnTo>
                <a:lnTo>
                  <a:pt x="120" y="259"/>
                </a:lnTo>
                <a:lnTo>
                  <a:pt x="116" y="265"/>
                </a:lnTo>
                <a:lnTo>
                  <a:pt x="110" y="268"/>
                </a:lnTo>
                <a:lnTo>
                  <a:pt x="103" y="269"/>
                </a:lnTo>
                <a:lnTo>
                  <a:pt x="96" y="269"/>
                </a:lnTo>
                <a:lnTo>
                  <a:pt x="89" y="267"/>
                </a:lnTo>
                <a:lnTo>
                  <a:pt x="83" y="262"/>
                </a:lnTo>
                <a:lnTo>
                  <a:pt x="0" y="171"/>
                </a:lnTo>
                <a:lnTo>
                  <a:pt x="0" y="412"/>
                </a:lnTo>
                <a:lnTo>
                  <a:pt x="1" y="424"/>
                </a:lnTo>
                <a:lnTo>
                  <a:pt x="5" y="434"/>
                </a:lnTo>
                <a:lnTo>
                  <a:pt x="10" y="443"/>
                </a:lnTo>
                <a:lnTo>
                  <a:pt x="16" y="452"/>
                </a:lnTo>
                <a:lnTo>
                  <a:pt x="25" y="459"/>
                </a:lnTo>
                <a:lnTo>
                  <a:pt x="35" y="464"/>
                </a:lnTo>
                <a:lnTo>
                  <a:pt x="44" y="467"/>
                </a:lnTo>
                <a:lnTo>
                  <a:pt x="56" y="468"/>
                </a:lnTo>
                <a:lnTo>
                  <a:pt x="648" y="468"/>
                </a:lnTo>
                <a:lnTo>
                  <a:pt x="660" y="467"/>
                </a:lnTo>
                <a:lnTo>
                  <a:pt x="670" y="464"/>
                </a:lnTo>
                <a:lnTo>
                  <a:pt x="679" y="459"/>
                </a:lnTo>
                <a:lnTo>
                  <a:pt x="688" y="452"/>
                </a:lnTo>
                <a:lnTo>
                  <a:pt x="695" y="443"/>
                </a:lnTo>
                <a:lnTo>
                  <a:pt x="700" y="434"/>
                </a:lnTo>
                <a:lnTo>
                  <a:pt x="703" y="424"/>
                </a:lnTo>
                <a:lnTo>
                  <a:pt x="704" y="412"/>
                </a:lnTo>
                <a:lnTo>
                  <a:pt x="704" y="194"/>
                </a:lnTo>
                <a:lnTo>
                  <a:pt x="703" y="193"/>
                </a:lnTo>
                <a:lnTo>
                  <a:pt x="702" y="191"/>
                </a:lnTo>
                <a:lnTo>
                  <a:pt x="701" y="190"/>
                </a:lnTo>
                <a:lnTo>
                  <a:pt x="700" y="189"/>
                </a:lnTo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1" name="CustomShape 44"/>
          <p:cNvSpPr/>
          <p:nvPr/>
        </p:nvSpPr>
        <p:spPr>
          <a:xfrm>
            <a:off x="4679280" y="2164320"/>
            <a:ext cx="532440" cy="285840"/>
          </a:xfrm>
          <a:custGeom>
            <a:avLst/>
            <a:gdLst/>
            <a:ahLst/>
            <a:rect l="0" t="0" r="r" b="b"/>
            <a:pathLst>
              <a:path w="705" h="432">
                <a:moveTo>
                  <a:pt x="78" y="162"/>
                </a:moveTo>
                <a:lnTo>
                  <a:pt x="79" y="154"/>
                </a:lnTo>
                <a:lnTo>
                  <a:pt x="82" y="147"/>
                </a:lnTo>
                <a:lnTo>
                  <a:pt x="88" y="142"/>
                </a:lnTo>
                <a:lnTo>
                  <a:pt x="96" y="139"/>
                </a:lnTo>
                <a:lnTo>
                  <a:pt x="104" y="139"/>
                </a:lnTo>
                <a:lnTo>
                  <a:pt x="111" y="141"/>
                </a:lnTo>
                <a:lnTo>
                  <a:pt x="118" y="146"/>
                </a:lnTo>
                <a:lnTo>
                  <a:pt x="122" y="153"/>
                </a:lnTo>
                <a:lnTo>
                  <a:pt x="227" y="389"/>
                </a:lnTo>
                <a:lnTo>
                  <a:pt x="227" y="158"/>
                </a:lnTo>
                <a:lnTo>
                  <a:pt x="228" y="150"/>
                </a:lnTo>
                <a:lnTo>
                  <a:pt x="232" y="144"/>
                </a:lnTo>
                <a:lnTo>
                  <a:pt x="238" y="139"/>
                </a:lnTo>
                <a:lnTo>
                  <a:pt x="246" y="135"/>
                </a:lnTo>
                <a:lnTo>
                  <a:pt x="254" y="135"/>
                </a:lnTo>
                <a:lnTo>
                  <a:pt x="261" y="137"/>
                </a:lnTo>
                <a:lnTo>
                  <a:pt x="268" y="141"/>
                </a:lnTo>
                <a:lnTo>
                  <a:pt x="272" y="148"/>
                </a:lnTo>
                <a:lnTo>
                  <a:pt x="388" y="391"/>
                </a:lnTo>
                <a:lnTo>
                  <a:pt x="388" y="158"/>
                </a:lnTo>
                <a:lnTo>
                  <a:pt x="389" y="150"/>
                </a:lnTo>
                <a:lnTo>
                  <a:pt x="392" y="144"/>
                </a:lnTo>
                <a:lnTo>
                  <a:pt x="398" y="139"/>
                </a:lnTo>
                <a:lnTo>
                  <a:pt x="406" y="135"/>
                </a:lnTo>
                <a:lnTo>
                  <a:pt x="414" y="135"/>
                </a:lnTo>
                <a:lnTo>
                  <a:pt x="421" y="137"/>
                </a:lnTo>
                <a:lnTo>
                  <a:pt x="428" y="141"/>
                </a:lnTo>
                <a:lnTo>
                  <a:pt x="432" y="148"/>
                </a:lnTo>
                <a:lnTo>
                  <a:pt x="542" y="388"/>
                </a:lnTo>
                <a:lnTo>
                  <a:pt x="542" y="158"/>
                </a:lnTo>
                <a:lnTo>
                  <a:pt x="543" y="150"/>
                </a:lnTo>
                <a:lnTo>
                  <a:pt x="547" y="144"/>
                </a:lnTo>
                <a:lnTo>
                  <a:pt x="552" y="139"/>
                </a:lnTo>
                <a:lnTo>
                  <a:pt x="559" y="135"/>
                </a:lnTo>
                <a:lnTo>
                  <a:pt x="567" y="134"/>
                </a:lnTo>
                <a:lnTo>
                  <a:pt x="574" y="137"/>
                </a:lnTo>
                <a:lnTo>
                  <a:pt x="581" y="140"/>
                </a:lnTo>
                <a:lnTo>
                  <a:pt x="586" y="146"/>
                </a:lnTo>
                <a:lnTo>
                  <a:pt x="704" y="348"/>
                </a:lnTo>
                <a:lnTo>
                  <a:pt x="704" y="55"/>
                </a:lnTo>
                <a:lnTo>
                  <a:pt x="703" y="43"/>
                </a:lnTo>
                <a:lnTo>
                  <a:pt x="700" y="34"/>
                </a:lnTo>
                <a:lnTo>
                  <a:pt x="695" y="24"/>
                </a:lnTo>
                <a:lnTo>
                  <a:pt x="688" y="16"/>
                </a:lnTo>
                <a:lnTo>
                  <a:pt x="679" y="9"/>
                </a:lnTo>
                <a:lnTo>
                  <a:pt x="670" y="4"/>
                </a:lnTo>
                <a:lnTo>
                  <a:pt x="660" y="1"/>
                </a:lnTo>
                <a:lnTo>
                  <a:pt x="648" y="0"/>
                </a:lnTo>
                <a:lnTo>
                  <a:pt x="56" y="0"/>
                </a:lnTo>
                <a:lnTo>
                  <a:pt x="44" y="1"/>
                </a:lnTo>
                <a:lnTo>
                  <a:pt x="35" y="4"/>
                </a:lnTo>
                <a:lnTo>
                  <a:pt x="25" y="9"/>
                </a:lnTo>
                <a:lnTo>
                  <a:pt x="16" y="16"/>
                </a:lnTo>
                <a:lnTo>
                  <a:pt x="10" y="24"/>
                </a:lnTo>
                <a:lnTo>
                  <a:pt x="5" y="34"/>
                </a:lnTo>
                <a:lnTo>
                  <a:pt x="1" y="43"/>
                </a:lnTo>
                <a:lnTo>
                  <a:pt x="0" y="55"/>
                </a:lnTo>
                <a:lnTo>
                  <a:pt x="0" y="346"/>
                </a:lnTo>
                <a:lnTo>
                  <a:pt x="78" y="431"/>
                </a:lnTo>
                <a:lnTo>
                  <a:pt x="78" y="162"/>
                </a:lnTo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2" name="CustomShape 45"/>
          <p:cNvSpPr/>
          <p:nvPr/>
        </p:nvSpPr>
        <p:spPr>
          <a:xfrm>
            <a:off x="4673160" y="2744640"/>
            <a:ext cx="58680" cy="52560"/>
          </a:xfrm>
          <a:custGeom>
            <a:avLst/>
            <a:gdLst/>
            <a:ahLst/>
            <a:rect l="0" t="0" r="r" b="b"/>
            <a:pathLst>
              <a:path w="80" h="80">
                <a:moveTo>
                  <a:pt x="41" y="79"/>
                </a:moveTo>
                <a:lnTo>
                  <a:pt x="49" y="78"/>
                </a:lnTo>
                <a:lnTo>
                  <a:pt x="56" y="76"/>
                </a:lnTo>
                <a:lnTo>
                  <a:pt x="61" y="72"/>
                </a:lnTo>
                <a:lnTo>
                  <a:pt x="67" y="68"/>
                </a:lnTo>
                <a:lnTo>
                  <a:pt x="72" y="62"/>
                </a:lnTo>
                <a:lnTo>
                  <a:pt x="75" y="55"/>
                </a:lnTo>
                <a:lnTo>
                  <a:pt x="77" y="48"/>
                </a:lnTo>
                <a:lnTo>
                  <a:pt x="79" y="40"/>
                </a:lnTo>
                <a:lnTo>
                  <a:pt x="77" y="32"/>
                </a:lnTo>
                <a:lnTo>
                  <a:pt x="75" y="25"/>
                </a:lnTo>
                <a:lnTo>
                  <a:pt x="72" y="18"/>
                </a:lnTo>
                <a:lnTo>
                  <a:pt x="67" y="11"/>
                </a:lnTo>
                <a:lnTo>
                  <a:pt x="61" y="7"/>
                </a:lnTo>
                <a:lnTo>
                  <a:pt x="56" y="3"/>
                </a:lnTo>
                <a:lnTo>
                  <a:pt x="49" y="1"/>
                </a:lnTo>
                <a:lnTo>
                  <a:pt x="41" y="0"/>
                </a:lnTo>
                <a:lnTo>
                  <a:pt x="33" y="1"/>
                </a:lnTo>
                <a:lnTo>
                  <a:pt x="26" y="3"/>
                </a:lnTo>
                <a:lnTo>
                  <a:pt x="19" y="7"/>
                </a:lnTo>
                <a:lnTo>
                  <a:pt x="12" y="11"/>
                </a:lnTo>
                <a:lnTo>
                  <a:pt x="7" y="18"/>
                </a:lnTo>
                <a:lnTo>
                  <a:pt x="4" y="25"/>
                </a:lnTo>
                <a:lnTo>
                  <a:pt x="1" y="32"/>
                </a:lnTo>
                <a:lnTo>
                  <a:pt x="0" y="40"/>
                </a:lnTo>
                <a:lnTo>
                  <a:pt x="1" y="48"/>
                </a:lnTo>
                <a:lnTo>
                  <a:pt x="4" y="55"/>
                </a:lnTo>
                <a:lnTo>
                  <a:pt x="7" y="62"/>
                </a:lnTo>
                <a:lnTo>
                  <a:pt x="12" y="68"/>
                </a:lnTo>
                <a:lnTo>
                  <a:pt x="19" y="72"/>
                </a:lnTo>
                <a:lnTo>
                  <a:pt x="26" y="76"/>
                </a:lnTo>
                <a:lnTo>
                  <a:pt x="33" y="78"/>
                </a:lnTo>
                <a:lnTo>
                  <a:pt x="41" y="79"/>
                </a:lnTo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3" name="CustomShape 46"/>
          <p:cNvSpPr/>
          <p:nvPr/>
        </p:nvSpPr>
        <p:spPr>
          <a:xfrm>
            <a:off x="4788000" y="2744640"/>
            <a:ext cx="58680" cy="52560"/>
          </a:xfrm>
          <a:custGeom>
            <a:avLst/>
            <a:gdLst/>
            <a:ahLst/>
            <a:rect l="0" t="0" r="r" b="b"/>
            <a:pathLst>
              <a:path w="80" h="80">
                <a:moveTo>
                  <a:pt x="39" y="79"/>
                </a:moveTo>
                <a:lnTo>
                  <a:pt x="47" y="78"/>
                </a:lnTo>
                <a:lnTo>
                  <a:pt x="54" y="76"/>
                </a:lnTo>
                <a:lnTo>
                  <a:pt x="61" y="72"/>
                </a:lnTo>
                <a:lnTo>
                  <a:pt x="67" y="68"/>
                </a:lnTo>
                <a:lnTo>
                  <a:pt x="72" y="62"/>
                </a:lnTo>
                <a:lnTo>
                  <a:pt x="75" y="55"/>
                </a:lnTo>
                <a:lnTo>
                  <a:pt x="77" y="48"/>
                </a:lnTo>
                <a:lnTo>
                  <a:pt x="79" y="40"/>
                </a:lnTo>
                <a:lnTo>
                  <a:pt x="77" y="32"/>
                </a:lnTo>
                <a:lnTo>
                  <a:pt x="75" y="25"/>
                </a:lnTo>
                <a:lnTo>
                  <a:pt x="72" y="18"/>
                </a:lnTo>
                <a:lnTo>
                  <a:pt x="67" y="11"/>
                </a:lnTo>
                <a:lnTo>
                  <a:pt x="61" y="7"/>
                </a:lnTo>
                <a:lnTo>
                  <a:pt x="54" y="3"/>
                </a:lnTo>
                <a:lnTo>
                  <a:pt x="47" y="1"/>
                </a:lnTo>
                <a:lnTo>
                  <a:pt x="39" y="0"/>
                </a:lnTo>
                <a:lnTo>
                  <a:pt x="31" y="1"/>
                </a:lnTo>
                <a:lnTo>
                  <a:pt x="24" y="3"/>
                </a:lnTo>
                <a:lnTo>
                  <a:pt x="17" y="7"/>
                </a:lnTo>
                <a:lnTo>
                  <a:pt x="12" y="11"/>
                </a:lnTo>
                <a:lnTo>
                  <a:pt x="7" y="18"/>
                </a:lnTo>
                <a:lnTo>
                  <a:pt x="4" y="25"/>
                </a:lnTo>
                <a:lnTo>
                  <a:pt x="1" y="32"/>
                </a:lnTo>
                <a:lnTo>
                  <a:pt x="0" y="40"/>
                </a:lnTo>
                <a:lnTo>
                  <a:pt x="1" y="48"/>
                </a:lnTo>
                <a:lnTo>
                  <a:pt x="4" y="55"/>
                </a:lnTo>
                <a:lnTo>
                  <a:pt x="7" y="62"/>
                </a:lnTo>
                <a:lnTo>
                  <a:pt x="12" y="68"/>
                </a:lnTo>
                <a:lnTo>
                  <a:pt x="17" y="72"/>
                </a:lnTo>
                <a:lnTo>
                  <a:pt x="24" y="76"/>
                </a:lnTo>
                <a:lnTo>
                  <a:pt x="31" y="78"/>
                </a:lnTo>
                <a:lnTo>
                  <a:pt x="39" y="79"/>
                </a:lnTo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4" name="CustomShape 47"/>
          <p:cNvSpPr/>
          <p:nvPr/>
        </p:nvSpPr>
        <p:spPr>
          <a:xfrm>
            <a:off x="4879080" y="2744640"/>
            <a:ext cx="58680" cy="52560"/>
          </a:xfrm>
          <a:custGeom>
            <a:avLst/>
            <a:gdLst/>
            <a:ahLst/>
            <a:rect l="0" t="0" r="r" b="b"/>
            <a:pathLst>
              <a:path w="80" h="80">
                <a:moveTo>
                  <a:pt x="41" y="79"/>
                </a:moveTo>
                <a:lnTo>
                  <a:pt x="49" y="78"/>
                </a:lnTo>
                <a:lnTo>
                  <a:pt x="56" y="76"/>
                </a:lnTo>
                <a:lnTo>
                  <a:pt x="61" y="72"/>
                </a:lnTo>
                <a:lnTo>
                  <a:pt x="67" y="68"/>
                </a:lnTo>
                <a:lnTo>
                  <a:pt x="72" y="62"/>
                </a:lnTo>
                <a:lnTo>
                  <a:pt x="75" y="55"/>
                </a:lnTo>
                <a:lnTo>
                  <a:pt x="77" y="48"/>
                </a:lnTo>
                <a:lnTo>
                  <a:pt x="79" y="40"/>
                </a:lnTo>
                <a:lnTo>
                  <a:pt x="77" y="32"/>
                </a:lnTo>
                <a:lnTo>
                  <a:pt x="75" y="25"/>
                </a:lnTo>
                <a:lnTo>
                  <a:pt x="72" y="18"/>
                </a:lnTo>
                <a:lnTo>
                  <a:pt x="67" y="11"/>
                </a:lnTo>
                <a:lnTo>
                  <a:pt x="61" y="7"/>
                </a:lnTo>
                <a:lnTo>
                  <a:pt x="56" y="3"/>
                </a:lnTo>
                <a:lnTo>
                  <a:pt x="49" y="1"/>
                </a:lnTo>
                <a:lnTo>
                  <a:pt x="41" y="0"/>
                </a:lnTo>
                <a:lnTo>
                  <a:pt x="33" y="1"/>
                </a:lnTo>
                <a:lnTo>
                  <a:pt x="26" y="3"/>
                </a:lnTo>
                <a:lnTo>
                  <a:pt x="19" y="7"/>
                </a:lnTo>
                <a:lnTo>
                  <a:pt x="12" y="11"/>
                </a:lnTo>
                <a:lnTo>
                  <a:pt x="7" y="18"/>
                </a:lnTo>
                <a:lnTo>
                  <a:pt x="4" y="25"/>
                </a:lnTo>
                <a:lnTo>
                  <a:pt x="1" y="32"/>
                </a:lnTo>
                <a:lnTo>
                  <a:pt x="0" y="40"/>
                </a:lnTo>
                <a:lnTo>
                  <a:pt x="1" y="48"/>
                </a:lnTo>
                <a:lnTo>
                  <a:pt x="4" y="55"/>
                </a:lnTo>
                <a:lnTo>
                  <a:pt x="7" y="62"/>
                </a:lnTo>
                <a:lnTo>
                  <a:pt x="12" y="68"/>
                </a:lnTo>
                <a:lnTo>
                  <a:pt x="19" y="72"/>
                </a:lnTo>
                <a:lnTo>
                  <a:pt x="26" y="76"/>
                </a:lnTo>
                <a:lnTo>
                  <a:pt x="33" y="78"/>
                </a:lnTo>
                <a:lnTo>
                  <a:pt x="41" y="79"/>
                </a:lnTo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5" name="CustomShape 48"/>
          <p:cNvSpPr/>
          <p:nvPr/>
        </p:nvSpPr>
        <p:spPr>
          <a:xfrm>
            <a:off x="4990680" y="2746080"/>
            <a:ext cx="58680" cy="52560"/>
          </a:xfrm>
          <a:custGeom>
            <a:avLst/>
            <a:gdLst/>
            <a:ahLst/>
            <a:rect l="0" t="0" r="r" b="b"/>
            <a:pathLst>
              <a:path w="80" h="80">
                <a:moveTo>
                  <a:pt x="41" y="79"/>
                </a:moveTo>
                <a:lnTo>
                  <a:pt x="49" y="78"/>
                </a:lnTo>
                <a:lnTo>
                  <a:pt x="56" y="76"/>
                </a:lnTo>
                <a:lnTo>
                  <a:pt x="61" y="72"/>
                </a:lnTo>
                <a:lnTo>
                  <a:pt x="67" y="68"/>
                </a:lnTo>
                <a:lnTo>
                  <a:pt x="72" y="62"/>
                </a:lnTo>
                <a:lnTo>
                  <a:pt x="75" y="55"/>
                </a:lnTo>
                <a:lnTo>
                  <a:pt x="77" y="48"/>
                </a:lnTo>
                <a:lnTo>
                  <a:pt x="79" y="40"/>
                </a:lnTo>
                <a:lnTo>
                  <a:pt x="77" y="32"/>
                </a:lnTo>
                <a:lnTo>
                  <a:pt x="75" y="25"/>
                </a:lnTo>
                <a:lnTo>
                  <a:pt x="72" y="18"/>
                </a:lnTo>
                <a:lnTo>
                  <a:pt x="67" y="11"/>
                </a:lnTo>
                <a:lnTo>
                  <a:pt x="61" y="7"/>
                </a:lnTo>
                <a:lnTo>
                  <a:pt x="56" y="3"/>
                </a:lnTo>
                <a:lnTo>
                  <a:pt x="49" y="1"/>
                </a:lnTo>
                <a:lnTo>
                  <a:pt x="41" y="0"/>
                </a:lnTo>
                <a:lnTo>
                  <a:pt x="33" y="1"/>
                </a:lnTo>
                <a:lnTo>
                  <a:pt x="26" y="3"/>
                </a:lnTo>
                <a:lnTo>
                  <a:pt x="19" y="7"/>
                </a:lnTo>
                <a:lnTo>
                  <a:pt x="12" y="11"/>
                </a:lnTo>
                <a:lnTo>
                  <a:pt x="7" y="18"/>
                </a:lnTo>
                <a:lnTo>
                  <a:pt x="4" y="25"/>
                </a:lnTo>
                <a:lnTo>
                  <a:pt x="1" y="32"/>
                </a:lnTo>
                <a:lnTo>
                  <a:pt x="0" y="40"/>
                </a:lnTo>
                <a:lnTo>
                  <a:pt x="1" y="48"/>
                </a:lnTo>
                <a:lnTo>
                  <a:pt x="4" y="55"/>
                </a:lnTo>
                <a:lnTo>
                  <a:pt x="7" y="62"/>
                </a:lnTo>
                <a:lnTo>
                  <a:pt x="12" y="68"/>
                </a:lnTo>
                <a:lnTo>
                  <a:pt x="19" y="72"/>
                </a:lnTo>
                <a:lnTo>
                  <a:pt x="26" y="76"/>
                </a:lnTo>
                <a:lnTo>
                  <a:pt x="33" y="78"/>
                </a:lnTo>
                <a:lnTo>
                  <a:pt x="41" y="79"/>
                </a:lnTo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6" name="CustomShape 49"/>
          <p:cNvSpPr/>
          <p:nvPr/>
        </p:nvSpPr>
        <p:spPr>
          <a:xfrm>
            <a:off x="4538520" y="1802520"/>
            <a:ext cx="1196640" cy="232200"/>
          </a:xfrm>
          <a:prstGeom prst="rect">
            <a:avLst/>
          </a:prstGeom>
          <a:solidFill>
            <a:srgbClr val="ffedb3"/>
          </a:solidFill>
          <a:ln w="6480">
            <a:solidFill>
              <a:srgbClr val="000000"/>
            </a:solidFill>
            <a:round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p>
            <a:pPr>
              <a:lnSpc>
                <a:spcPct val="115000"/>
              </a:lnSpc>
            </a:pPr>
            <a:r>
              <a:rPr lang="en-GB" sz="900" strike="noStrike">
                <a:solidFill>
                  <a:srgbClr val="000000"/>
                </a:solidFill>
                <a:latin typeface="Arial"/>
                <a:ea typeface="Calibri"/>
              </a:rPr>
              <a:t>Oscilloscope  &amp; FFT</a:t>
            </a:r>
            <a:endParaRPr/>
          </a:p>
        </p:txBody>
      </p:sp>
      <p:sp>
        <p:nvSpPr>
          <p:cNvPr id="817" name="CustomShape 50"/>
          <p:cNvSpPr/>
          <p:nvPr/>
        </p:nvSpPr>
        <p:spPr>
          <a:xfrm>
            <a:off x="487800" y="3544920"/>
            <a:ext cx="1012320" cy="272880"/>
          </a:xfrm>
          <a:prstGeom prst="rect">
            <a:avLst/>
          </a:prstGeom>
          <a:solidFill>
            <a:srgbClr val="ffedb3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LHe Dewar</a:t>
            </a:r>
            <a:endParaRPr/>
          </a:p>
        </p:txBody>
      </p:sp>
      <p:sp>
        <p:nvSpPr>
          <p:cNvPr id="818" name="CustomShape 51"/>
          <p:cNvSpPr/>
          <p:nvPr/>
        </p:nvSpPr>
        <p:spPr>
          <a:xfrm>
            <a:off x="1500480" y="3720960"/>
            <a:ext cx="455400" cy="274680"/>
          </a:xfrm>
          <a:prstGeom prst="straightConnector1">
            <a:avLst/>
          </a:prstGeom>
          <a:solidFill>
            <a:schemeClr val="bg2"/>
          </a:solidFill>
          <a:ln w="9360">
            <a:solidFill>
              <a:schemeClr val="tx1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19" name="CustomShape 52"/>
          <p:cNvSpPr/>
          <p:nvPr/>
        </p:nvSpPr>
        <p:spPr>
          <a:xfrm>
            <a:off x="2933640" y="1733040"/>
            <a:ext cx="1854000" cy="1874880"/>
          </a:xfrm>
          <a:custGeom>
            <a:avLst/>
            <a:gdLst/>
            <a:ahLst/>
            <a:rect l="0" t="0" r="r" b="b"/>
            <a:pathLst>
              <a:path w="1778001" h="1837268">
                <a:moveTo>
                  <a:pt x="0" y="46567"/>
                </a:moveTo>
                <a:cubicBezTo>
                  <a:pt x="149225" y="23283"/>
                  <a:pt x="298450" y="0"/>
                  <a:pt x="457200" y="21167"/>
                </a:cubicBezTo>
                <a:cubicBezTo>
                  <a:pt x="615950" y="42334"/>
                  <a:pt x="825500" y="74084"/>
                  <a:pt x="952500" y="173567"/>
                </a:cubicBezTo>
                <a:cubicBezTo>
                  <a:pt x="1079500" y="273050"/>
                  <a:pt x="1147233" y="455084"/>
                  <a:pt x="1219200" y="618067"/>
                </a:cubicBezTo>
                <a:cubicBezTo>
                  <a:pt x="1291167" y="781050"/>
                  <a:pt x="1308100" y="965200"/>
                  <a:pt x="1384300" y="1151467"/>
                </a:cubicBezTo>
                <a:cubicBezTo>
                  <a:pt x="1460500" y="1337734"/>
                  <a:pt x="1610783" y="1634067"/>
                  <a:pt x="1676400" y="1735667"/>
                </a:cubicBezTo>
                <a:cubicBezTo>
                  <a:pt x="1742017" y="1837267"/>
                  <a:pt x="1760008" y="1799167"/>
                  <a:pt x="1778000" y="1761067"/>
                </a:cubicBezTo>
              </a:path>
            </a:pathLst>
          </a:custGeom>
          <a:noFill/>
          <a:ln w="1908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20" name="CustomShape 53"/>
          <p:cNvSpPr/>
          <p:nvPr/>
        </p:nvSpPr>
        <p:spPr>
          <a:xfrm>
            <a:off x="4632480" y="3096720"/>
            <a:ext cx="1191240" cy="947160"/>
          </a:xfrm>
          <a:custGeom>
            <a:avLst/>
            <a:gdLst/>
            <a:ahLst/>
            <a:rect l="0" t="0" r="r" b="b"/>
            <a:pathLst>
              <a:path w="21601" h="21601">
                <a:moveTo>
                  <a:pt x="18250" y="17743"/>
                </a:moveTo>
                <a:lnTo>
                  <a:pt x="17557" y="16971"/>
                </a:lnTo>
                <a:lnTo>
                  <a:pt x="5429" y="16971"/>
                </a:lnTo>
                <a:lnTo>
                  <a:pt x="4736" y="17743"/>
                </a:lnTo>
                <a:lnTo>
                  <a:pt x="18250" y="17743"/>
                </a:lnTo>
                <a:lnTo>
                  <a:pt x="18250" y="17743"/>
                </a:lnTo>
                <a:lnTo>
                  <a:pt x="19405" y="19131"/>
                </a:lnTo>
                <a:lnTo>
                  <a:pt x="18712" y="18360"/>
                </a:lnTo>
                <a:lnTo>
                  <a:pt x="4274" y="18360"/>
                </a:lnTo>
                <a:lnTo>
                  <a:pt x="3581" y="19131"/>
                </a:lnTo>
                <a:lnTo>
                  <a:pt x="19405" y="19131"/>
                </a:lnTo>
                <a:lnTo>
                  <a:pt x="19405" y="19131"/>
                </a:lnTo>
                <a:lnTo>
                  <a:pt x="20560" y="20520"/>
                </a:lnTo>
                <a:lnTo>
                  <a:pt x="19867" y="19749"/>
                </a:lnTo>
                <a:lnTo>
                  <a:pt x="3119" y="19749"/>
                </a:lnTo>
                <a:lnTo>
                  <a:pt x="2426" y="20520"/>
                </a:lnTo>
                <a:lnTo>
                  <a:pt x="20560" y="20520"/>
                </a:lnTo>
                <a:lnTo>
                  <a:pt x="20560" y="20520"/>
                </a:lnTo>
                <a:lnTo>
                  <a:pt x="4620" y="16971"/>
                </a:lnTo>
                <a:lnTo>
                  <a:pt x="5313" y="16200"/>
                </a:lnTo>
                <a:lnTo>
                  <a:pt x="7624" y="16200"/>
                </a:lnTo>
                <a:lnTo>
                  <a:pt x="7624" y="14194"/>
                </a:lnTo>
                <a:lnTo>
                  <a:pt x="5891" y="14194"/>
                </a:lnTo>
                <a:lnTo>
                  <a:pt x="5891" y="0"/>
                </a:lnTo>
                <a:lnTo>
                  <a:pt x="12013" y="0"/>
                </a:lnTo>
                <a:lnTo>
                  <a:pt x="18135" y="0"/>
                </a:lnTo>
                <a:lnTo>
                  <a:pt x="18135" y="10800"/>
                </a:lnTo>
                <a:lnTo>
                  <a:pt x="18135" y="14194"/>
                </a:lnTo>
                <a:lnTo>
                  <a:pt x="16402" y="14194"/>
                </a:lnTo>
                <a:lnTo>
                  <a:pt x="16402" y="16200"/>
                </a:lnTo>
                <a:lnTo>
                  <a:pt x="17788" y="16200"/>
                </a:lnTo>
                <a:lnTo>
                  <a:pt x="19059" y="17743"/>
                </a:lnTo>
                <a:lnTo>
                  <a:pt x="21022" y="19903"/>
                </a:lnTo>
                <a:lnTo>
                  <a:pt x="21253" y="20057"/>
                </a:lnTo>
                <a:lnTo>
                  <a:pt x="21369" y="20366"/>
                </a:lnTo>
                <a:lnTo>
                  <a:pt x="21600" y="20674"/>
                </a:lnTo>
                <a:lnTo>
                  <a:pt x="21600" y="20829"/>
                </a:lnTo>
                <a:lnTo>
                  <a:pt x="21600" y="20983"/>
                </a:lnTo>
                <a:lnTo>
                  <a:pt x="21600" y="21137"/>
                </a:lnTo>
                <a:lnTo>
                  <a:pt x="21600" y="21291"/>
                </a:lnTo>
                <a:lnTo>
                  <a:pt x="21484" y="21446"/>
                </a:lnTo>
                <a:lnTo>
                  <a:pt x="21369" y="21446"/>
                </a:lnTo>
                <a:lnTo>
                  <a:pt x="21138" y="21600"/>
                </a:lnTo>
                <a:lnTo>
                  <a:pt x="21022" y="21600"/>
                </a:lnTo>
                <a:lnTo>
                  <a:pt x="10973" y="21600"/>
                </a:lnTo>
                <a:lnTo>
                  <a:pt x="2079" y="21600"/>
                </a:lnTo>
                <a:lnTo>
                  <a:pt x="1848" y="21600"/>
                </a:lnTo>
                <a:lnTo>
                  <a:pt x="1733" y="21446"/>
                </a:lnTo>
                <a:lnTo>
                  <a:pt x="1617" y="21446"/>
                </a:lnTo>
                <a:lnTo>
                  <a:pt x="1502" y="21291"/>
                </a:lnTo>
                <a:lnTo>
                  <a:pt x="1386" y="21291"/>
                </a:lnTo>
                <a:lnTo>
                  <a:pt x="1386" y="21137"/>
                </a:lnTo>
                <a:lnTo>
                  <a:pt x="1386" y="20983"/>
                </a:lnTo>
                <a:lnTo>
                  <a:pt x="1386" y="20829"/>
                </a:lnTo>
                <a:lnTo>
                  <a:pt x="1502" y="20674"/>
                </a:lnTo>
                <a:lnTo>
                  <a:pt x="1617" y="20366"/>
                </a:lnTo>
                <a:lnTo>
                  <a:pt x="1733" y="20057"/>
                </a:lnTo>
                <a:lnTo>
                  <a:pt x="1964" y="19903"/>
                </a:lnTo>
                <a:lnTo>
                  <a:pt x="0" y="19903"/>
                </a:lnTo>
                <a:lnTo>
                  <a:pt x="0" y="10800"/>
                </a:lnTo>
                <a:lnTo>
                  <a:pt x="0" y="2777"/>
                </a:lnTo>
                <a:lnTo>
                  <a:pt x="4620" y="2777"/>
                </a:lnTo>
                <a:lnTo>
                  <a:pt x="4620" y="16971"/>
                </a:lnTo>
                <a:lnTo>
                  <a:pt x="4620" y="16971"/>
                </a:lnTo>
                <a:lnTo>
                  <a:pt x="4620" y="16971"/>
                </a:lnTo>
                <a:lnTo>
                  <a:pt x="4158" y="17434"/>
                </a:lnTo>
                <a:lnTo>
                  <a:pt x="2541" y="19286"/>
                </a:lnTo>
                <a:lnTo>
                  <a:pt x="1964" y="19903"/>
                </a:lnTo>
                <a:lnTo>
                  <a:pt x="4620" y="16971"/>
                </a:lnTo>
                <a:lnTo>
                  <a:pt x="7624" y="2314"/>
                </a:lnTo>
                <a:lnTo>
                  <a:pt x="16402" y="2314"/>
                </a:lnTo>
                <a:lnTo>
                  <a:pt x="16402" y="11880"/>
                </a:lnTo>
                <a:lnTo>
                  <a:pt x="7624" y="11880"/>
                </a:lnTo>
                <a:lnTo>
                  <a:pt x="7624" y="2314"/>
                </a:lnTo>
                <a:lnTo>
                  <a:pt x="578" y="4011"/>
                </a:lnTo>
                <a:lnTo>
                  <a:pt x="4043" y="4011"/>
                </a:lnTo>
                <a:lnTo>
                  <a:pt x="4043" y="4320"/>
                </a:lnTo>
                <a:lnTo>
                  <a:pt x="578" y="4320"/>
                </a:lnTo>
                <a:lnTo>
                  <a:pt x="578" y="4011"/>
                </a:lnTo>
                <a:lnTo>
                  <a:pt x="7624" y="14194"/>
                </a:lnTo>
                <a:lnTo>
                  <a:pt x="16402" y="14194"/>
                </a:lnTo>
                <a:lnTo>
                  <a:pt x="16402" y="16200"/>
                </a:lnTo>
                <a:lnTo>
                  <a:pt x="7624" y="16200"/>
                </a:lnTo>
              </a:path>
            </a:pathLst>
          </a:custGeom>
          <a:solidFill>
            <a:schemeClr val="bg1">
              <a:lumMod val="95000"/>
            </a:schemeClr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21" name="CustomShape 54"/>
          <p:cNvSpPr/>
          <p:nvPr/>
        </p:nvSpPr>
        <p:spPr>
          <a:xfrm>
            <a:off x="2563200" y="1395000"/>
            <a:ext cx="53640" cy="388800"/>
          </a:xfrm>
          <a:prstGeom prst="straightConnector1">
            <a:avLst/>
          </a:prstGeom>
          <a:solidFill>
            <a:schemeClr val="bg2"/>
          </a:solidFill>
          <a:ln w="9360">
            <a:solidFill>
              <a:schemeClr val="tx1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22" name="CustomShape 55"/>
          <p:cNvSpPr/>
          <p:nvPr/>
        </p:nvSpPr>
        <p:spPr>
          <a:xfrm>
            <a:off x="1917720" y="1152000"/>
            <a:ext cx="1161000" cy="272880"/>
          </a:xfrm>
          <a:prstGeom prst="rect">
            <a:avLst/>
          </a:prstGeom>
          <a:solidFill>
            <a:srgbClr val="ffedb3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He gas exhaust</a:t>
            </a:r>
            <a:endParaRPr/>
          </a:p>
        </p:txBody>
      </p:sp>
      <p:sp>
        <p:nvSpPr>
          <p:cNvPr id="823" name="CustomShape 56"/>
          <p:cNvSpPr/>
          <p:nvPr/>
        </p:nvSpPr>
        <p:spPr>
          <a:xfrm>
            <a:off x="3149280" y="1395000"/>
            <a:ext cx="1161000" cy="272880"/>
          </a:xfrm>
          <a:prstGeom prst="rect">
            <a:avLst/>
          </a:prstGeom>
          <a:solidFill>
            <a:srgbClr val="ffedb3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Amplifier</a:t>
            </a:r>
            <a:endParaRPr/>
          </a:p>
        </p:txBody>
      </p:sp>
      <p:pic>
        <p:nvPicPr>
          <p:cNvPr id="824" name="Picture 2" descr=""/>
          <p:cNvPicPr/>
          <p:nvPr/>
        </p:nvPicPr>
        <p:blipFill>
          <a:blip r:embed="rId3"/>
          <a:stretch/>
        </p:blipFill>
        <p:spPr>
          <a:xfrm>
            <a:off x="5732280" y="5264280"/>
            <a:ext cx="1023480" cy="351720"/>
          </a:xfrm>
          <a:prstGeom prst="rect">
            <a:avLst/>
          </a:prstGeom>
          <a:ln>
            <a:noFill/>
          </a:ln>
        </p:spPr>
      </p:pic>
      <p:sp>
        <p:nvSpPr>
          <p:cNvPr id="825" name="CustomShape 57"/>
          <p:cNvSpPr/>
          <p:nvPr/>
        </p:nvSpPr>
        <p:spPr>
          <a:xfrm flipV="1">
            <a:off x="6244200" y="4842360"/>
            <a:ext cx="511560" cy="421920"/>
          </a:xfrm>
          <a:prstGeom prst="straightConnector1">
            <a:avLst/>
          </a:prstGeom>
          <a:solidFill>
            <a:schemeClr val="bg2"/>
          </a:solidFill>
          <a:ln w="9360">
            <a:solidFill>
              <a:schemeClr val="tx1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26" name="TextShape 58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Cryogenic Current Comparator (CCC)</a:t>
            </a:r>
            <a:endParaRPr/>
          </a:p>
        </p:txBody>
      </p:sp>
      <p:sp>
        <p:nvSpPr>
          <p:cNvPr id="827" name="CustomShape 59"/>
          <p:cNvSpPr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r">
              <a:lnSpc>
                <a:spcPct val="100000"/>
              </a:lnSpc>
            </a:pPr>
            <a:fld id="{DC76DC2B-D87D-4DA8-8614-6A99FE6BBD0B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828" name="CustomShape 60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" name="Content Placeholder 8" descr=""/>
          <p:cNvPicPr/>
          <p:nvPr/>
        </p:nvPicPr>
        <p:blipFill>
          <a:blip r:embed="rId1"/>
          <a:stretch/>
        </p:blipFill>
        <p:spPr>
          <a:xfrm>
            <a:off x="202320" y="1266840"/>
            <a:ext cx="2648160" cy="5131800"/>
          </a:xfrm>
          <a:prstGeom prst="rect">
            <a:avLst/>
          </a:prstGeom>
          <a:ln>
            <a:noFill/>
          </a:ln>
        </p:spPr>
      </p:pic>
      <p:pic>
        <p:nvPicPr>
          <p:cNvPr id="830" name="Picture 4" descr=""/>
          <p:cNvPicPr/>
          <p:nvPr/>
        </p:nvPicPr>
        <p:blipFill>
          <a:blip r:embed="rId2"/>
          <a:stretch/>
        </p:blipFill>
        <p:spPr>
          <a:xfrm>
            <a:off x="3850920" y="2209320"/>
            <a:ext cx="4420080" cy="4049280"/>
          </a:xfrm>
          <a:prstGeom prst="rect">
            <a:avLst/>
          </a:prstGeom>
          <a:ln>
            <a:noFill/>
          </a:ln>
          <a:effectLst>
            <a:outerShdw algn="ctr" blurRad="63500" rotWithShape="0" sx="102000" sy="102000">
              <a:srgbClr val="000000">
                <a:alpha val="40000"/>
              </a:srgbClr>
            </a:outerShdw>
            <a:softEdge rad="63500"/>
          </a:effectLst>
        </p:spPr>
      </p:pic>
      <p:sp>
        <p:nvSpPr>
          <p:cNvPr id="831" name="CustomShape 1"/>
          <p:cNvSpPr/>
          <p:nvPr/>
        </p:nvSpPr>
        <p:spPr>
          <a:xfrm>
            <a:off x="3850920" y="1477440"/>
            <a:ext cx="4515480" cy="4065480"/>
          </a:xfrm>
          <a:prstGeom prst="callout2">
            <a:avLst>
              <a:gd name="adj1" fmla="val 50126"/>
              <a:gd name="adj2" fmla="val -107"/>
              <a:gd name="adj3" fmla="val 53138"/>
              <a:gd name="adj4" fmla="val -17300"/>
              <a:gd name="adj5" fmla="val 99448"/>
              <a:gd name="adj6" fmla="val -41605"/>
            </a:avLst>
          </a:prstGeom>
          <a:noFill/>
          <a:ln>
            <a:round/>
            <a:tailEnd len="med" type="oval" w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2" name="TextShape 2"/>
          <p:cNvSpPr txBox="1"/>
          <p:nvPr/>
        </p:nvSpPr>
        <p:spPr>
          <a:xfrm>
            <a:off x="422640" y="27000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CCC Prototype Tests at HTP</a:t>
            </a:r>
            <a:endParaRPr/>
          </a:p>
        </p:txBody>
      </p:sp>
      <p:sp>
        <p:nvSpPr>
          <p:cNvPr id="833" name="CustomShape 3"/>
          <p:cNvSpPr/>
          <p:nvPr/>
        </p:nvSpPr>
        <p:spPr>
          <a:xfrm>
            <a:off x="4419720" y="1562040"/>
            <a:ext cx="3352320" cy="36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trike="noStrike">
                <a:solidFill>
                  <a:srgbClr val="000000"/>
                </a:solidFill>
                <a:latin typeface="Arial"/>
              </a:rPr>
              <a:t>CCC test setup at HTP</a:t>
            </a:r>
            <a:endParaRPr/>
          </a:p>
        </p:txBody>
      </p:sp>
      <p:sp>
        <p:nvSpPr>
          <p:cNvPr id="834" name="CustomShape 4"/>
          <p:cNvSpPr/>
          <p:nvPr/>
        </p:nvSpPr>
        <p:spPr>
          <a:xfrm>
            <a:off x="5400720" y="4048200"/>
            <a:ext cx="713880" cy="366120"/>
          </a:xfrm>
          <a:prstGeom prst="rect">
            <a:avLst/>
          </a:prstGeom>
          <a:solidFill>
            <a:srgbClr val="c6d9f1">
              <a:alpha val="39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1" lang="en-GB" strike="noStrike">
                <a:solidFill>
                  <a:srgbClr val="ff0000"/>
                </a:solidFill>
                <a:latin typeface="Arial"/>
              </a:rPr>
              <a:t>CCC</a:t>
            </a:r>
            <a:endParaRPr/>
          </a:p>
        </p:txBody>
      </p:sp>
      <p:sp>
        <p:nvSpPr>
          <p:cNvPr id="835" name="TextShape 5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8CF862D5-A6C0-4346-954D-FFF18B404D0F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836" name="CustomShape 6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TextShape 1"/>
          <p:cNvSpPr txBox="1"/>
          <p:nvPr/>
        </p:nvSpPr>
        <p:spPr>
          <a:xfrm>
            <a:off x="179640" y="11880"/>
            <a:ext cx="8928720" cy="962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1" lang="de-DE" sz="3200" strike="noStrike">
                <a:solidFill>
                  <a:srgbClr val="333333"/>
                </a:solidFill>
                <a:latin typeface="Arial"/>
              </a:rPr>
              <a:t>CRYRING@ESR: Beam Instrumentation</a:t>
            </a:r>
            <a:endParaRPr/>
          </a:p>
        </p:txBody>
      </p:sp>
      <p:sp>
        <p:nvSpPr>
          <p:cNvPr id="838" name="TextShape 2"/>
          <p:cNvSpPr txBox="1"/>
          <p:nvPr/>
        </p:nvSpPr>
        <p:spPr>
          <a:xfrm>
            <a:off x="8218440" y="6581880"/>
            <a:ext cx="925200" cy="2757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E3F66542-FA8B-4F24-8D27-75C7FD00AC39}" type="slidenum">
              <a:rPr lang="en-GB" sz="10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839" name="CustomShape 3"/>
          <p:cNvSpPr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r"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Verdana"/>
              </a:rPr>
              <a:t>No. </a:t>
            </a:r>
            <a:fld id="{2063D06D-D3BE-47DF-AB4E-60D3FB8C6A81}" type="slidenum">
              <a:rPr lang="en-GB" sz="1400" strike="noStrike">
                <a:solidFill>
                  <a:srgbClr val="000000"/>
                </a:solidFill>
                <a:latin typeface="Verdana"/>
              </a:rPr>
              <a:t>&lt;number&gt;</a:t>
            </a:fld>
            <a:endParaRPr/>
          </a:p>
        </p:txBody>
      </p:sp>
      <p:pic>
        <p:nvPicPr>
          <p:cNvPr id="840" name="Picture 2" descr=""/>
          <p:cNvPicPr/>
          <p:nvPr/>
        </p:nvPicPr>
        <p:blipFill>
          <a:blip r:embed="rId1"/>
          <a:srcRect l="8323" t="5592" r="2474" b="8250"/>
          <a:stretch/>
        </p:blipFill>
        <p:spPr>
          <a:xfrm>
            <a:off x="4140720" y="2030040"/>
            <a:ext cx="4957920" cy="4796640"/>
          </a:xfrm>
          <a:prstGeom prst="rect">
            <a:avLst/>
          </a:prstGeom>
          <a:ln>
            <a:noFill/>
          </a:ln>
        </p:spPr>
      </p:pic>
      <p:sp>
        <p:nvSpPr>
          <p:cNvPr id="841" name="CustomShape 4"/>
          <p:cNvSpPr/>
          <p:nvPr/>
        </p:nvSpPr>
        <p:spPr>
          <a:xfrm>
            <a:off x="457200" y="274680"/>
            <a:ext cx="8229240" cy="63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2" name="CustomShape 5"/>
          <p:cNvSpPr/>
          <p:nvPr/>
        </p:nvSpPr>
        <p:spPr>
          <a:xfrm>
            <a:off x="18000" y="1152000"/>
            <a:ext cx="5849640" cy="594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200" strike="noStrike">
                <a:solidFill>
                  <a:srgbClr val="000000"/>
                </a:solidFill>
                <a:latin typeface="Arial"/>
              </a:rPr>
              <a:t>Planning</a:t>
            </a:r>
            <a:endParaRPr/>
          </a:p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Arial"/>
              </a:rPr>
              <a:t>Hardware &amp; DAQ layout fixed</a:t>
            </a:r>
            <a:endParaRPr/>
          </a:p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Arial"/>
              </a:rPr>
              <a:t>Infrastructure in preparation (cable lists, container, racks, ProfiNet)</a:t>
            </a:r>
            <a:endParaRPr/>
          </a:p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Arial"/>
              </a:rPr>
              <a:t>Integration into ACS to be discussed soon (GSI &amp; FAIR timing, LSA, Interlock)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en-GB" sz="1200" strike="noStrike">
                <a:solidFill>
                  <a:srgbClr val="000000"/>
                </a:solidFill>
                <a:latin typeface="Arial"/>
              </a:rPr>
              <a:t>MSL Hardware Tests</a:t>
            </a:r>
            <a:endParaRPr/>
          </a:p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Arial"/>
              </a:rPr>
              <a:t>All HW was tested, </a:t>
            </a:r>
            <a:r>
              <a:rPr lang="en-GB" sz="12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200" strike="noStrike">
                <a:solidFill>
                  <a:srgbClr val="000000"/>
                </a:solidFill>
                <a:latin typeface="Arial"/>
              </a:rPr>
              <a:t>	</a:t>
            </a:r>
            <a:r>
              <a:rPr lang="en-GB" sz="1200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lang="en-GB" sz="1200" strike="noStrike">
                <a:solidFill>
                  <a:srgbClr val="000000"/>
                </a:solidFill>
                <a:latin typeface="Arial"/>
              </a:rPr>
              <a:t> no damage on critical components!</a:t>
            </a:r>
            <a:endParaRPr/>
          </a:p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Arial"/>
              </a:rPr>
              <a:t>IPMs: OK, final test with alpha source and new </a:t>
            </a:r>
            <a:endParaRPr/>
          </a:p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Arial"/>
              </a:rPr>
              <a:t>	</a:t>
            </a:r>
            <a:r>
              <a:rPr lang="en-GB" sz="1200" strike="noStrike">
                <a:solidFill>
                  <a:srgbClr val="000000"/>
                </a:solidFill>
                <a:latin typeface="Arial"/>
              </a:rPr>
              <a:t>FESA DAQ in preparation</a:t>
            </a:r>
            <a:endParaRPr/>
          </a:p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Arial"/>
              </a:rPr>
              <a:t>PCT: all HW OK, “cross talk” due to sextupole magnet </a:t>
            </a:r>
            <a:endParaRPr/>
          </a:p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Arial"/>
              </a:rPr>
              <a:t>	</a:t>
            </a:r>
            <a:r>
              <a:rPr lang="en-GB" sz="1200" strike="noStrike">
                <a:solidFill>
                  <a:srgbClr val="000000"/>
                </a:solidFill>
                <a:latin typeface="Arial"/>
              </a:rPr>
              <a:t>measured</a:t>
            </a:r>
            <a:endParaRPr/>
          </a:p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Arial"/>
              </a:rPr>
              <a:t>BPMs: New pre-amplifier design developed and tested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en-GB" sz="1200" strike="noStrike">
                <a:solidFill>
                  <a:srgbClr val="000000"/>
                </a:solidFill>
                <a:latin typeface="Arial"/>
              </a:rPr>
              <a:t>Hardware development</a:t>
            </a:r>
            <a:endParaRPr/>
          </a:p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Arial"/>
              </a:rPr>
              <a:t>Pickups (Linac): GSI HW available</a:t>
            </a:r>
            <a:endParaRPr/>
          </a:p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Arial"/>
              </a:rPr>
              <a:t>SCR: SPS satellite &amp; Timing unit CPS8 ready and tested</a:t>
            </a:r>
            <a:endParaRPr/>
          </a:p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Arial"/>
              </a:rPr>
              <a:t>Power supplies for IPM, ICT ready</a:t>
            </a:r>
            <a:endParaRPr/>
          </a:p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Arial"/>
              </a:rPr>
              <a:t>FC: Connector box under construction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en-GB" sz="1200" strike="noStrike">
                <a:solidFill>
                  <a:srgbClr val="000000"/>
                </a:solidFill>
                <a:latin typeface="Arial"/>
              </a:rPr>
              <a:t>SW development</a:t>
            </a:r>
            <a:endParaRPr/>
          </a:p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Arial"/>
              </a:rPr>
              <a:t>FESA classes for FC, SCR, Switching Matrix, High Voltage exist</a:t>
            </a:r>
            <a:endParaRPr/>
          </a:p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Arial"/>
              </a:rPr>
              <a:t>Basic FESA class for IPM exists </a:t>
            </a:r>
            <a:endParaRPr/>
          </a:p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Arial"/>
              </a:rPr>
              <a:t>Infrastructure monitoring project Rembrandt</a:t>
            </a: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</p:txBody>
      </p:sp>
      <p:sp>
        <p:nvSpPr>
          <p:cNvPr id="843" name="CustomShape 6"/>
          <p:cNvSpPr/>
          <p:nvPr/>
        </p:nvSpPr>
        <p:spPr>
          <a:xfrm>
            <a:off x="4016520" y="2209680"/>
            <a:ext cx="85788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GB" sz="1400" strike="noStrike">
                <a:solidFill>
                  <a:srgbClr val="000000"/>
                </a:solidFill>
                <a:latin typeface="Arial"/>
              </a:rPr>
              <a:t>ESR inj.</a:t>
            </a:r>
            <a:endParaRPr/>
          </a:p>
        </p:txBody>
      </p:sp>
      <p:sp>
        <p:nvSpPr>
          <p:cNvPr id="844" name="CustomShape 7"/>
          <p:cNvSpPr/>
          <p:nvPr/>
        </p:nvSpPr>
        <p:spPr>
          <a:xfrm>
            <a:off x="4893840" y="5373360"/>
            <a:ext cx="8456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Sector 2</a:t>
            </a:r>
            <a:endParaRPr/>
          </a:p>
        </p:txBody>
      </p:sp>
      <p:sp>
        <p:nvSpPr>
          <p:cNvPr id="845" name="CustomShape 8"/>
          <p:cNvSpPr/>
          <p:nvPr/>
        </p:nvSpPr>
        <p:spPr>
          <a:xfrm>
            <a:off x="4780080" y="4876920"/>
            <a:ext cx="8456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Sector 1</a:t>
            </a:r>
            <a:endParaRPr/>
          </a:p>
        </p:txBody>
      </p:sp>
      <p:sp>
        <p:nvSpPr>
          <p:cNvPr id="846" name="CustomShape 9"/>
          <p:cNvSpPr/>
          <p:nvPr/>
        </p:nvSpPr>
        <p:spPr>
          <a:xfrm>
            <a:off x="6444360" y="2484000"/>
            <a:ext cx="260496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000000"/>
                </a:solidFill>
                <a:latin typeface="Arial"/>
              </a:rPr>
              <a:t>Shorter, more compact RFQ beam line with „new“ debuncher</a:t>
            </a:r>
            <a:endParaRPr/>
          </a:p>
        </p:txBody>
      </p:sp>
      <p:sp>
        <p:nvSpPr>
          <p:cNvPr id="847" name="CustomShape 10"/>
          <p:cNvSpPr/>
          <p:nvPr/>
        </p:nvSpPr>
        <p:spPr>
          <a:xfrm>
            <a:off x="5486400" y="6046200"/>
            <a:ext cx="8456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Sector 3</a:t>
            </a:r>
            <a:endParaRPr/>
          </a:p>
        </p:txBody>
      </p:sp>
      <p:sp>
        <p:nvSpPr>
          <p:cNvPr id="848" name="CustomShape 11"/>
          <p:cNvSpPr/>
          <p:nvPr/>
        </p:nvSpPr>
        <p:spPr>
          <a:xfrm>
            <a:off x="7455240" y="4893480"/>
            <a:ext cx="8456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Sector 7</a:t>
            </a:r>
            <a:endParaRPr/>
          </a:p>
        </p:txBody>
      </p:sp>
      <p:sp>
        <p:nvSpPr>
          <p:cNvPr id="849" name="CustomShape 12"/>
          <p:cNvSpPr/>
          <p:nvPr/>
        </p:nvSpPr>
        <p:spPr>
          <a:xfrm>
            <a:off x="6072480" y="3141000"/>
            <a:ext cx="9446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Sector 10</a:t>
            </a:r>
            <a:endParaRPr/>
          </a:p>
        </p:txBody>
      </p:sp>
      <p:sp>
        <p:nvSpPr>
          <p:cNvPr id="850" name="CustomShape 13"/>
          <p:cNvSpPr/>
          <p:nvPr/>
        </p:nvSpPr>
        <p:spPr>
          <a:xfrm>
            <a:off x="5007600" y="3887640"/>
            <a:ext cx="9446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Sector 12</a:t>
            </a:r>
            <a:endParaRPr/>
          </a:p>
        </p:txBody>
      </p:sp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TextShape 1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DS Beam Transmission Monitor System</a:t>
            </a:r>
            <a:endParaRPr/>
          </a:p>
        </p:txBody>
      </p:sp>
      <p:pic>
        <p:nvPicPr>
          <p:cNvPr id="852" name="Picture 2" descr=""/>
          <p:cNvPicPr/>
          <p:nvPr/>
        </p:nvPicPr>
        <p:blipFill>
          <a:blip r:embed="rId1"/>
          <a:stretch/>
        </p:blipFill>
        <p:spPr>
          <a:xfrm>
            <a:off x="160200" y="1352520"/>
            <a:ext cx="4329720" cy="4043160"/>
          </a:xfrm>
          <a:prstGeom prst="rect">
            <a:avLst/>
          </a:prstGeom>
          <a:ln>
            <a:noFill/>
          </a:ln>
        </p:spPr>
      </p:pic>
      <p:pic>
        <p:nvPicPr>
          <p:cNvPr id="853" name="Picture 3" descr=""/>
          <p:cNvPicPr/>
          <p:nvPr/>
        </p:nvPicPr>
        <p:blipFill>
          <a:blip r:embed="rId2"/>
          <a:stretch/>
        </p:blipFill>
        <p:spPr>
          <a:xfrm>
            <a:off x="4490280" y="2514240"/>
            <a:ext cx="4667760" cy="1457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Picture 2" descr=""/>
          <p:cNvPicPr/>
          <p:nvPr/>
        </p:nvPicPr>
        <p:blipFill>
          <a:blip r:embed="rId1"/>
          <a:stretch/>
        </p:blipFill>
        <p:spPr>
          <a:xfrm>
            <a:off x="4839120" y="2946240"/>
            <a:ext cx="3951000" cy="3530160"/>
          </a:xfrm>
          <a:prstGeom prst="rect">
            <a:avLst/>
          </a:prstGeom>
          <a:ln>
            <a:noFill/>
          </a:ln>
        </p:spPr>
      </p:pic>
      <p:sp>
        <p:nvSpPr>
          <p:cNvPr id="253" name="TextShape 1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General Concepts Infrastructure I / II</a:t>
            </a:r>
            <a:endParaRPr/>
          </a:p>
        </p:txBody>
      </p:sp>
      <p:sp>
        <p:nvSpPr>
          <p:cNvPr id="254" name="TextShape 2"/>
          <p:cNvSpPr txBox="1"/>
          <p:nvPr/>
        </p:nvSpPr>
        <p:spPr>
          <a:xfrm>
            <a:off x="116640" y="1431720"/>
            <a:ext cx="8211600" cy="49032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z="2400" strike="noStrike" u="sng">
                <a:solidFill>
                  <a:srgbClr val="333333"/>
                </a:solidFill>
                <a:latin typeface="Arial"/>
              </a:rPr>
              <a:t>In agreement with other equipment groups (CSCO, CSVS, LORF, LOEP etc.) clear decisions for: </a:t>
            </a:r>
            <a:endParaRPr/>
          </a:p>
          <a:p>
            <a:pPr lvl="1">
              <a:lnSpc>
                <a:spcPct val="100000"/>
              </a:lnSpc>
              <a:buFont typeface="Wingdings" charset="2"/>
              <a:buChar char=""/>
            </a:pPr>
            <a:r>
              <a:rPr b="1" lang="de-DE" sz="2000" strike="noStrike">
                <a:solidFill>
                  <a:srgbClr val="ff0000"/>
                </a:solidFill>
                <a:latin typeface="Arial"/>
              </a:rPr>
              <a:t>FESA</a:t>
            </a:r>
            <a:r>
              <a:rPr lang="de-DE" sz="2000" strike="noStrike">
                <a:solidFill>
                  <a:srgbClr val="333333"/>
                </a:solidFill>
                <a:latin typeface="Arial"/>
              </a:rPr>
              <a:t> as common software interface</a:t>
            </a:r>
            <a:endParaRPr/>
          </a:p>
          <a:p>
            <a:pPr lvl="1">
              <a:lnSpc>
                <a:spcPct val="100000"/>
              </a:lnSpc>
              <a:buFont typeface="Wingdings" charset="2"/>
              <a:buChar char=""/>
            </a:pPr>
            <a:r>
              <a:rPr b="1" lang="de-DE" sz="2000" strike="noStrike">
                <a:solidFill>
                  <a:srgbClr val="ff0000"/>
                </a:solidFill>
                <a:latin typeface="Arial"/>
              </a:rPr>
              <a:t>CENTOS7</a:t>
            </a:r>
            <a:r>
              <a:rPr lang="de-DE" sz="2000" strike="noStrike">
                <a:solidFill>
                  <a:srgbClr val="333333"/>
                </a:solidFill>
                <a:latin typeface="Arial"/>
              </a:rPr>
              <a:t> as FEC operating system</a:t>
            </a:r>
            <a:endParaRPr/>
          </a:p>
          <a:p>
            <a:pPr lvl="1">
              <a:lnSpc>
                <a:spcPct val="100000"/>
              </a:lnSpc>
              <a:buFont typeface="Wingdings" charset="2"/>
              <a:buChar char=""/>
            </a:pPr>
            <a:r>
              <a:rPr b="1" lang="de-DE" sz="2000" strike="noStrike">
                <a:solidFill>
                  <a:srgbClr val="ff0000"/>
                </a:solidFill>
                <a:latin typeface="Arial"/>
              </a:rPr>
              <a:t>White Rabbit </a:t>
            </a:r>
            <a:r>
              <a:rPr lang="de-DE" sz="2000" strike="noStrike">
                <a:solidFill>
                  <a:srgbClr val="333333"/>
                </a:solidFill>
                <a:latin typeface="Arial"/>
              </a:rPr>
              <a:t>and </a:t>
            </a:r>
            <a:r>
              <a:rPr b="1" lang="de-DE" sz="2000" strike="noStrike">
                <a:solidFill>
                  <a:srgbClr val="ff0000"/>
                </a:solidFill>
                <a:latin typeface="Arial"/>
              </a:rPr>
              <a:t>BuTiS</a:t>
            </a:r>
            <a:r>
              <a:rPr lang="de-DE" sz="2000" strike="noStrike">
                <a:solidFill>
                  <a:srgbClr val="333333"/>
                </a:solidFill>
                <a:latin typeface="Arial"/>
              </a:rPr>
              <a:t> </a:t>
            </a:r>
            <a:r>
              <a:rPr lang="de-DE" sz="2000" strike="noStrike">
                <a:solidFill>
                  <a:srgbClr val="333333"/>
                </a:solidFill>
                <a:latin typeface="Arial"/>
              </a:rPr>
              <a:t>
</a:t>
            </a:r>
            <a:r>
              <a:rPr lang="de-DE" sz="2000" strike="noStrike">
                <a:solidFill>
                  <a:srgbClr val="333333"/>
                </a:solidFill>
                <a:latin typeface="Arial"/>
              </a:rPr>
              <a:t>as timing sources</a:t>
            </a:r>
            <a:endParaRPr/>
          </a:p>
          <a:p>
            <a:pPr lvl="1">
              <a:lnSpc>
                <a:spcPct val="100000"/>
              </a:lnSpc>
              <a:buFont typeface="Wingdings" charset="2"/>
              <a:buChar char=""/>
            </a:pPr>
            <a:r>
              <a:rPr b="1" lang="de-DE" sz="2000" strike="noStrike">
                <a:solidFill>
                  <a:srgbClr val="ff0000"/>
                </a:solidFill>
                <a:latin typeface="Arial"/>
              </a:rPr>
              <a:t>PROFINET</a:t>
            </a:r>
            <a:r>
              <a:rPr lang="de-DE" sz="2000" strike="noStrike">
                <a:solidFill>
                  <a:srgbClr val="333333"/>
                </a:solidFill>
                <a:latin typeface="Arial"/>
              </a:rPr>
              <a:t> as common fieldbus</a:t>
            </a:r>
            <a:endParaRPr/>
          </a:p>
          <a:p>
            <a:pPr lvl="1">
              <a:lnSpc>
                <a:spcPct val="100000"/>
              </a:lnSpc>
              <a:buFont typeface="Wingdings" charset="2"/>
              <a:buChar char=""/>
            </a:pPr>
            <a:r>
              <a:rPr b="1" lang="de-DE" sz="2000" strike="noStrike">
                <a:solidFill>
                  <a:srgbClr val="ff0000"/>
                </a:solidFill>
                <a:latin typeface="Arial"/>
              </a:rPr>
              <a:t>Siemens PLC</a:t>
            </a:r>
            <a:r>
              <a:rPr lang="de-DE" sz="2000" strike="noStrike">
                <a:solidFill>
                  <a:srgbClr val="333333"/>
                </a:solidFill>
                <a:latin typeface="Arial"/>
              </a:rPr>
              <a:t> as standard</a:t>
            </a:r>
            <a:endParaRPr/>
          </a:p>
          <a:p>
            <a:pPr lvl="1">
              <a:lnSpc>
                <a:spcPct val="100000"/>
              </a:lnSpc>
              <a:buFont typeface="Wingdings" charset="2"/>
              <a:buChar char=""/>
            </a:pPr>
            <a:r>
              <a:rPr lang="de-DE" sz="2000" strike="noStrike">
                <a:solidFill>
                  <a:srgbClr val="333333"/>
                </a:solidFill>
                <a:latin typeface="Arial"/>
              </a:rPr>
              <a:t>supported form factors: </a:t>
            </a:r>
            <a:r>
              <a:rPr lang="de-DE" sz="2000" strike="noStrike">
                <a:solidFill>
                  <a:srgbClr val="333333"/>
                </a:solidFill>
                <a:latin typeface="Arial"/>
              </a:rPr>
              <a:t>
</a:t>
            </a:r>
            <a:r>
              <a:rPr b="1" lang="de-DE" sz="2000" strike="noStrike">
                <a:solidFill>
                  <a:srgbClr val="ff0000"/>
                </a:solidFill>
                <a:latin typeface="Arial"/>
              </a:rPr>
              <a:t>VME, uTCA/xTCA, PCIe/IPC</a:t>
            </a:r>
            <a:endParaRPr/>
          </a:p>
          <a:p>
            <a:pPr lvl="1">
              <a:lnSpc>
                <a:spcPct val="100000"/>
              </a:lnSpc>
              <a:buFont typeface="Wingdings" charset="2"/>
              <a:buChar char=""/>
            </a:pPr>
            <a:r>
              <a:rPr b="1" lang="de-DE" sz="2000" strike="noStrike">
                <a:solidFill>
                  <a:srgbClr val="ff0000"/>
                </a:solidFill>
                <a:latin typeface="Arial"/>
              </a:rPr>
              <a:t>MBox</a:t>
            </a:r>
            <a:r>
              <a:rPr lang="de-DE" sz="2000" strike="noStrike">
                <a:solidFill>
                  <a:srgbClr val="333333"/>
                </a:solidFill>
                <a:latin typeface="Arial"/>
              </a:rPr>
              <a:t> (Cosylab) for </a:t>
            </a:r>
            <a:r>
              <a:rPr lang="de-DE" sz="2000" strike="noStrike">
                <a:solidFill>
                  <a:srgbClr val="333333"/>
                </a:solidFill>
                <a:latin typeface="Arial"/>
              </a:rPr>
              <a:t>
</a:t>
            </a:r>
            <a:r>
              <a:rPr lang="de-DE" sz="2000" strike="noStrike">
                <a:solidFill>
                  <a:srgbClr val="333333"/>
                </a:solidFill>
                <a:latin typeface="Arial"/>
              </a:rPr>
              <a:t>stepper motor control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55" name="TextShape 3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D6532402-00F2-4CD6-80DB-47BAB7840653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256" name="CustomShape 4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422640" y="271440"/>
            <a:ext cx="624204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General Concepts Infrastructure II / II</a:t>
            </a:r>
            <a:endParaRPr/>
          </a:p>
        </p:txBody>
      </p:sp>
      <p:sp>
        <p:nvSpPr>
          <p:cNvPr id="258" name="TextShape 2"/>
          <p:cNvSpPr txBox="1"/>
          <p:nvPr/>
        </p:nvSpPr>
        <p:spPr>
          <a:xfrm>
            <a:off x="258120" y="1184040"/>
            <a:ext cx="8211600" cy="49032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z="2400" strike="noStrike">
                <a:solidFill>
                  <a:srgbClr val="333333"/>
                </a:solidFill>
                <a:latin typeface="Arial"/>
              </a:rPr>
              <a:t>PROFINET and PLC based devices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59" name="TextShape 3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773D15FB-7E30-4481-9E12-EE4D9B0A79D4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260" name="CustomShape 4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  <p:sp>
        <p:nvSpPr>
          <p:cNvPr id="261" name="CustomShape 5"/>
          <p:cNvSpPr/>
          <p:nvPr/>
        </p:nvSpPr>
        <p:spPr>
          <a:xfrm>
            <a:off x="6778800" y="1447920"/>
            <a:ext cx="2218320" cy="20120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trike="noStrike" u="sng">
                <a:solidFill>
                  <a:srgbClr val="000000"/>
                </a:solidFill>
                <a:latin typeface="Arial"/>
              </a:rPr>
              <a:t>BI-Applications: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en-GB" strike="noStrike">
                <a:solidFill>
                  <a:srgbClr val="000000"/>
                </a:solidFill>
                <a:latin typeface="Arial"/>
              </a:rPr>
              <a:t>pressurized air control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en-GB" strike="noStrike">
                <a:solidFill>
                  <a:srgbClr val="000000"/>
                </a:solidFill>
                <a:latin typeface="Arial"/>
              </a:rPr>
              <a:t>iris control (BIF, CUPID)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en-GB" strike="noStrike">
                <a:solidFill>
                  <a:srgbClr val="000000"/>
                </a:solidFill>
                <a:latin typeface="Arial"/>
              </a:rPr>
              <a:t>gas flow control?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en-GB" strike="noStrike">
                <a:solidFill>
                  <a:srgbClr val="000000"/>
                </a:solidFill>
                <a:latin typeface="Arial"/>
              </a:rPr>
              <a:t>... more?</a:t>
            </a:r>
            <a:endParaRPr/>
          </a:p>
        </p:txBody>
      </p:sp>
      <p:sp>
        <p:nvSpPr>
          <p:cNvPr id="262" name="CustomShape 6"/>
          <p:cNvSpPr/>
          <p:nvPr/>
        </p:nvSpPr>
        <p:spPr>
          <a:xfrm>
            <a:off x="183240" y="6210360"/>
            <a:ext cx="6357960" cy="36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trike="noStrike">
                <a:solidFill>
                  <a:srgbClr val="000000"/>
                </a:solidFill>
                <a:latin typeface="Arial"/>
              </a:rPr>
              <a:t>Example: PROFINET layout for Cryring as testbed for FAIR </a:t>
            </a:r>
            <a:endParaRPr/>
          </a:p>
        </p:txBody>
      </p:sp>
      <p:sp>
        <p:nvSpPr>
          <p:cNvPr id="263" name="CustomShape 7"/>
          <p:cNvSpPr/>
          <p:nvPr/>
        </p:nvSpPr>
        <p:spPr>
          <a:xfrm>
            <a:off x="6778800" y="6254280"/>
            <a:ext cx="1962000" cy="3049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4f81bd"/>
                </a:solidFill>
                <a:latin typeface="Arial"/>
              </a:rPr>
              <a:t>Courtesy of  A. Petit</a:t>
            </a:r>
            <a:endParaRPr/>
          </a:p>
        </p:txBody>
      </p:sp>
      <p:pic>
        <p:nvPicPr>
          <p:cNvPr id="264" name="Picture 3" descr=""/>
          <p:cNvPicPr/>
          <p:nvPr/>
        </p:nvPicPr>
        <p:blipFill>
          <a:blip r:embed="rId1"/>
          <a:stretch/>
        </p:blipFill>
        <p:spPr>
          <a:xfrm>
            <a:off x="376200" y="1577520"/>
            <a:ext cx="6297480" cy="4657320"/>
          </a:xfrm>
          <a:prstGeom prst="rect">
            <a:avLst/>
          </a:prstGeom>
          <a:ln>
            <a:noFill/>
          </a:ln>
        </p:spPr>
      </p:pic>
      <p:sp>
        <p:nvSpPr>
          <p:cNvPr id="265" name="CustomShape 8"/>
          <p:cNvSpPr/>
          <p:nvPr/>
        </p:nvSpPr>
        <p:spPr>
          <a:xfrm>
            <a:off x="6778800" y="3603240"/>
            <a:ext cx="2218320" cy="25606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trike="noStrike" u="sng">
                <a:solidFill>
                  <a:srgbClr val="000000"/>
                </a:solidFill>
                <a:latin typeface="Arial"/>
              </a:rPr>
              <a:t>Applications integrated for CS: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en-GB" strike="noStrike">
                <a:solidFill>
                  <a:srgbClr val="000000"/>
                </a:solidFill>
                <a:latin typeface="Arial"/>
              </a:rPr>
              <a:t>vacuum control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en-GB" strike="noStrike">
                <a:solidFill>
                  <a:srgbClr val="000000"/>
                </a:solidFill>
                <a:latin typeface="Arial"/>
              </a:rPr>
              <a:t>bake-out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en-GB" strike="noStrike">
                <a:solidFill>
                  <a:srgbClr val="000000"/>
                </a:solidFill>
                <a:latin typeface="Arial"/>
              </a:rPr>
              <a:t>interlock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en-GB" strike="noStrike">
                <a:solidFill>
                  <a:srgbClr val="000000"/>
                </a:solidFill>
                <a:latin typeface="Arial"/>
              </a:rPr>
              <a:t>mobile vacuum pumping system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en-GB" strike="noStrike">
                <a:solidFill>
                  <a:srgbClr val="000000"/>
                </a:solidFill>
                <a:latin typeface="Arial"/>
              </a:rPr>
              <a:t>industrial WLAN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en-GB" strike="noStrike">
                <a:solidFill>
                  <a:srgbClr val="000000"/>
                </a:solidFill>
                <a:latin typeface="Arial"/>
              </a:rPr>
              <a:t>HMI / manual ctrl</a:t>
            </a:r>
            <a:endParaRPr/>
          </a:p>
        </p:txBody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extShape 1"/>
          <p:cNvSpPr txBox="1"/>
          <p:nvPr/>
        </p:nvSpPr>
        <p:spPr>
          <a:xfrm>
            <a:off x="107640" y="196920"/>
            <a:ext cx="8928720" cy="6026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Infrastructure – Example: REMBRANDT</a:t>
            </a:r>
            <a:endParaRPr/>
          </a:p>
        </p:txBody>
      </p:sp>
      <p:pic>
        <p:nvPicPr>
          <p:cNvPr id="267" name="Picture 2" descr=""/>
          <p:cNvPicPr/>
          <p:nvPr/>
        </p:nvPicPr>
        <p:blipFill>
          <a:blip r:embed="rId1"/>
          <a:stretch/>
        </p:blipFill>
        <p:spPr>
          <a:xfrm>
            <a:off x="4728600" y="2687760"/>
            <a:ext cx="4294800" cy="3168000"/>
          </a:xfrm>
          <a:prstGeom prst="rect">
            <a:avLst/>
          </a:prstGeom>
          <a:ln>
            <a:noFill/>
          </a:ln>
        </p:spPr>
      </p:pic>
      <p:sp>
        <p:nvSpPr>
          <p:cNvPr id="268" name="CustomShape 2"/>
          <p:cNvSpPr/>
          <p:nvPr/>
        </p:nvSpPr>
        <p:spPr>
          <a:xfrm>
            <a:off x="160200" y="1968840"/>
            <a:ext cx="4680000" cy="1795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c00000"/>
                </a:solidFill>
                <a:latin typeface="Arial"/>
              </a:rPr>
              <a:t>Problem: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 In FAIR beam instrumentation devices and data acquisition components will be distributed over large area, partially inaccessible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c00000"/>
                </a:solidFill>
                <a:latin typeface="Arial"/>
              </a:rPr>
              <a:t>Mandatory: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 control supporting LAN-based components like VME/µTCA crates, front-end controllers, middleware servers etc.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Many </a:t>
            </a:r>
            <a:r>
              <a:rPr lang="en-GB" sz="1400" strike="noStrike">
                <a:solidFill>
                  <a:srgbClr val="c00000"/>
                </a:solidFill>
                <a:latin typeface="Arial"/>
              </a:rPr>
              <a:t>commercial systems 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provide remote control via various standardized protocols</a:t>
            </a:r>
            <a:endParaRPr/>
          </a:p>
        </p:txBody>
      </p:sp>
      <p:sp>
        <p:nvSpPr>
          <p:cNvPr id="269" name="CustomShape 3"/>
          <p:cNvSpPr/>
          <p:nvPr/>
        </p:nvSpPr>
        <p:spPr>
          <a:xfrm>
            <a:off x="4932000" y="2133000"/>
            <a:ext cx="3888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trike="noStrike" u="sng">
                <a:solidFill>
                  <a:srgbClr val="000000"/>
                </a:solidFill>
                <a:latin typeface="Arial"/>
              </a:rPr>
              <a:t>REMBRANDT Software Architecture</a:t>
            </a:r>
            <a:endParaRPr/>
          </a:p>
        </p:txBody>
      </p:sp>
      <p:sp>
        <p:nvSpPr>
          <p:cNvPr id="270" name="CustomShape 4"/>
          <p:cNvSpPr/>
          <p:nvPr/>
        </p:nvSpPr>
        <p:spPr>
          <a:xfrm>
            <a:off x="456480" y="1260000"/>
            <a:ext cx="847764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600" strike="noStrike">
                <a:solidFill>
                  <a:srgbClr val="0099cc"/>
                </a:solidFill>
                <a:latin typeface="Wingdings"/>
              </a:rPr>
              <a:t></a:t>
            </a:r>
            <a:r>
              <a:rPr b="1" lang="en-GB" sz="1600" strike="noStrike">
                <a:solidFill>
                  <a:srgbClr val="0099cc"/>
                </a:solidFill>
                <a:latin typeface="Arial"/>
              </a:rPr>
              <a:t> </a:t>
            </a:r>
            <a:r>
              <a:rPr b="1" lang="en-GB" sz="1600" strike="noStrike">
                <a:solidFill>
                  <a:srgbClr val="0099cc"/>
                </a:solidFill>
                <a:latin typeface="Arial"/>
              </a:rPr>
              <a:t>Java Framework to allow authorized user to monitor and control remote systems while hiding the underlying protocols, IP-addresses, user-ids, passwords etc.</a:t>
            </a:r>
            <a:endParaRPr/>
          </a:p>
        </p:txBody>
      </p:sp>
      <p:sp>
        <p:nvSpPr>
          <p:cNvPr id="271" name="CustomShape 5"/>
          <p:cNvSpPr/>
          <p:nvPr/>
        </p:nvSpPr>
        <p:spPr>
          <a:xfrm>
            <a:off x="226080" y="3862440"/>
            <a:ext cx="4680000" cy="243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z="1400" strike="noStrike" u="sng">
                <a:solidFill>
                  <a:srgbClr val="0099cc"/>
                </a:solidFill>
                <a:latin typeface="Arial"/>
              </a:rPr>
              <a:t>REMBRANDT features: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Client-server architecture, fully implemented in Java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Application available for Linux/X-Term, MS Windows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REMBRANDT server monitors devices typ. every 10 seconds, logs changes, sends e-mail notifications...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Several user clients available: control and monitoring tool, system information management, database and user administration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REMBRANDT currently supports: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SNMP, iAMT, IPMI, Ping, RDA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direct device access via telnet, ssh or iAMT SOL</a:t>
            </a:r>
            <a:endParaRPr/>
          </a:p>
        </p:txBody>
      </p:sp>
      <p:sp>
        <p:nvSpPr>
          <p:cNvPr id="272" name="CustomShape 6"/>
          <p:cNvSpPr/>
          <p:nvPr/>
        </p:nvSpPr>
        <p:spPr>
          <a:xfrm>
            <a:off x="226080" y="864720"/>
            <a:ext cx="89175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2000" strike="noStrike">
                <a:solidFill>
                  <a:srgbClr val="ff0000"/>
                </a:solidFill>
                <a:latin typeface="Arial"/>
              </a:rPr>
              <a:t>REM</a:t>
            </a:r>
            <a:r>
              <a:rPr b="1" lang="en-GB" sz="2000" strike="noStrike">
                <a:solidFill>
                  <a:srgbClr val="000000"/>
                </a:solidFill>
                <a:latin typeface="Arial"/>
              </a:rPr>
              <a:t>ote </a:t>
            </a:r>
            <a:r>
              <a:rPr b="1" lang="en-GB" sz="2000" strike="noStrike">
                <a:solidFill>
                  <a:srgbClr val="ff0000"/>
                </a:solidFill>
                <a:latin typeface="Arial"/>
              </a:rPr>
              <a:t>B</a:t>
            </a:r>
            <a:r>
              <a:rPr b="1" lang="en-GB" sz="2000" strike="noStrike">
                <a:solidFill>
                  <a:srgbClr val="000000"/>
                </a:solidFill>
                <a:latin typeface="Arial"/>
              </a:rPr>
              <a:t>eam inst</a:t>
            </a:r>
            <a:r>
              <a:rPr b="1" lang="en-GB" sz="2000" strike="noStrike">
                <a:solidFill>
                  <a:srgbClr val="ff0000"/>
                </a:solidFill>
                <a:latin typeface="Arial"/>
              </a:rPr>
              <a:t>R</a:t>
            </a:r>
            <a:r>
              <a:rPr b="1" lang="en-GB" sz="2000" strike="noStrike">
                <a:solidFill>
                  <a:srgbClr val="000000"/>
                </a:solidFill>
                <a:latin typeface="Arial"/>
              </a:rPr>
              <a:t>umentation </a:t>
            </a:r>
            <a:r>
              <a:rPr b="1" lang="en-GB" sz="2000" strike="noStrike">
                <a:solidFill>
                  <a:srgbClr val="ff0000"/>
                </a:solidFill>
                <a:latin typeface="Arial"/>
              </a:rPr>
              <a:t>A</a:t>
            </a:r>
            <a:r>
              <a:rPr b="1" lang="en-GB" sz="2000" strike="noStrike">
                <a:solidFill>
                  <a:srgbClr val="000000"/>
                </a:solidFill>
                <a:latin typeface="Arial"/>
              </a:rPr>
              <a:t>nd </a:t>
            </a:r>
            <a:r>
              <a:rPr b="1" lang="en-GB" sz="2000" strike="noStrike">
                <a:solidFill>
                  <a:srgbClr val="ff0000"/>
                </a:solidFill>
                <a:latin typeface="Arial"/>
              </a:rPr>
              <a:t>N</a:t>
            </a:r>
            <a:r>
              <a:rPr b="1" lang="en-GB" sz="2000" strike="noStrike">
                <a:solidFill>
                  <a:srgbClr val="000000"/>
                </a:solidFill>
                <a:latin typeface="Arial"/>
              </a:rPr>
              <a:t>etwork </a:t>
            </a:r>
            <a:r>
              <a:rPr b="1" lang="en-GB" sz="2000" strike="noStrike">
                <a:solidFill>
                  <a:srgbClr val="ff0000"/>
                </a:solidFill>
                <a:latin typeface="Arial"/>
              </a:rPr>
              <a:t>D</a:t>
            </a:r>
            <a:r>
              <a:rPr b="1" lang="en-GB" sz="2000" strike="noStrike">
                <a:solidFill>
                  <a:srgbClr val="000000"/>
                </a:solidFill>
                <a:latin typeface="Arial"/>
              </a:rPr>
              <a:t>iagnosis </a:t>
            </a:r>
            <a:r>
              <a:rPr b="1" lang="en-GB" sz="2000" strike="noStrike">
                <a:solidFill>
                  <a:srgbClr val="ff0000"/>
                </a:solidFill>
                <a:latin typeface="Arial"/>
              </a:rPr>
              <a:t>T</a:t>
            </a:r>
            <a:r>
              <a:rPr b="1" lang="en-GB" sz="2000" strike="noStrike">
                <a:solidFill>
                  <a:srgbClr val="000000"/>
                </a:solidFill>
                <a:latin typeface="Arial"/>
              </a:rPr>
              <a:t>ool</a:t>
            </a:r>
            <a:endParaRPr/>
          </a:p>
        </p:txBody>
      </p:sp>
      <p:sp>
        <p:nvSpPr>
          <p:cNvPr id="273" name="TextShape 7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14E431D7-8122-485A-871F-01495ECA9FE8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274" name="CustomShape 8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  <p:sp>
        <p:nvSpPr>
          <p:cNvPr id="275" name="CustomShape 9"/>
          <p:cNvSpPr/>
          <p:nvPr/>
        </p:nvSpPr>
        <p:spPr>
          <a:xfrm>
            <a:off x="6438960" y="5956920"/>
            <a:ext cx="1247400" cy="51804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4f81bd"/>
                </a:solidFill>
                <a:latin typeface="Arial"/>
              </a:rPr>
              <a:t>Courtesy of</a:t>
            </a:r>
            <a:r>
              <a:rPr lang="en-GB" sz="1400" strike="noStrike">
                <a:solidFill>
                  <a:srgbClr val="4f81bd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4f81bd"/>
                </a:solidFill>
                <a:latin typeface="Arial"/>
              </a:rPr>
              <a:t>T. Hoffmann</a:t>
            </a:r>
            <a:endParaRPr/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5582880" y="1239840"/>
            <a:ext cx="3463560" cy="5278320"/>
          </a:xfrm>
          <a:prstGeom prst="roundRect">
            <a:avLst>
              <a:gd name="adj" fmla="val 16667"/>
            </a:avLst>
          </a:prstGeom>
          <a:solidFill>
            <a:srgbClr val="fdbb63"/>
          </a:solidFill>
          <a:ln>
            <a:noFill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77" name="CustomShape 2"/>
          <p:cNvSpPr/>
          <p:nvPr/>
        </p:nvSpPr>
        <p:spPr>
          <a:xfrm>
            <a:off x="103320" y="5641200"/>
            <a:ext cx="5414760" cy="881640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78" name="CustomShape 3"/>
          <p:cNvSpPr/>
          <p:nvPr/>
        </p:nvSpPr>
        <p:spPr>
          <a:xfrm>
            <a:off x="103320" y="4032360"/>
            <a:ext cx="5414760" cy="151848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79" name="CustomShape 4"/>
          <p:cNvSpPr/>
          <p:nvPr/>
        </p:nvSpPr>
        <p:spPr>
          <a:xfrm>
            <a:off x="103320" y="3263760"/>
            <a:ext cx="5414760" cy="715320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80" name="CustomShape 5"/>
          <p:cNvSpPr/>
          <p:nvPr/>
        </p:nvSpPr>
        <p:spPr>
          <a:xfrm>
            <a:off x="103320" y="1239840"/>
            <a:ext cx="5414760" cy="197280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81" name="TextShape 6"/>
          <p:cNvSpPr txBox="1"/>
          <p:nvPr/>
        </p:nvSpPr>
        <p:spPr>
          <a:xfrm>
            <a:off x="415800" y="616680"/>
            <a:ext cx="8229240" cy="4629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trike="noStrike">
                <a:solidFill>
                  <a:srgbClr val="333333"/>
                </a:solidFill>
                <a:latin typeface="Arial"/>
              </a:rPr>
              <a:t>FAIR-BI: In-kind-Partner, we‘re not alone...</a:t>
            </a:r>
            <a:endParaRPr/>
          </a:p>
        </p:txBody>
      </p:sp>
      <p:graphicFrame>
        <p:nvGraphicFramePr>
          <p:cNvPr id="282" name="Table 7"/>
          <p:cNvGraphicFramePr/>
          <p:nvPr/>
        </p:nvGraphicFramePr>
        <p:xfrm>
          <a:off x="415800" y="1559160"/>
          <a:ext cx="4881240" cy="1559160"/>
        </p:xfrm>
        <a:graphic>
          <a:graphicData uri="http://schemas.openxmlformats.org/drawingml/2006/table">
            <a:tbl>
              <a:tblPr/>
              <a:tblGrid>
                <a:gridCol w="649440"/>
                <a:gridCol w="2509200"/>
                <a:gridCol w="1722600"/>
              </a:tblGrid>
              <a:tr h="296280"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050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Work Package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050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Content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050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FAIR Section</a:t>
                      </a:r>
                      <a:endParaRPr/>
                    </a:p>
                  </a:txBody>
                  <a:tcPr/>
                </a:tc>
              </a:tr>
              <a:tr h="148320"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050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D1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BPM pre-amplifiers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050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SIS100, HEBT, HESR</a:t>
                      </a:r>
                      <a:endParaRPr/>
                    </a:p>
                  </a:txBody>
                  <a:tcPr/>
                </a:tc>
              </a:tr>
              <a:tr h="148320"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050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D2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BPM Data Acquisition (circular machines)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050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SIS100, CR, HESR</a:t>
                      </a:r>
                      <a:endParaRPr/>
                    </a:p>
                  </a:txBody>
                  <a:tcPr/>
                </a:tc>
              </a:tr>
              <a:tr h="148320"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050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D3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Closed Orbit Feedback System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050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SIS100</a:t>
                      </a:r>
                      <a:endParaRPr/>
                    </a:p>
                  </a:txBody>
                  <a:tcPr/>
                </a:tc>
              </a:tr>
              <a:tr h="148320"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050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D4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BPM Data Acquisition (Single Pass)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050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p-Linac, HEBT</a:t>
                      </a:r>
                      <a:endParaRPr/>
                    </a:p>
                  </a:txBody>
                  <a:tcPr/>
                </a:tc>
              </a:tr>
              <a:tr h="296280"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050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D5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Pressurized Air Drives and Control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050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SIS100, HEBT, CR, p-Linac</a:t>
                      </a:r>
                      <a:endParaRPr/>
                    </a:p>
                  </a:txBody>
                  <a:tcPr/>
                </a:tc>
              </a:tr>
              <a:tr h="148320"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i="1" lang="en-GB" sz="1050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D6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i="1" lang="en-GB" sz="1050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Low-Level RF (responsible: GSI-RF Team)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i="1" lang="en-GB" sz="1050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p-Linac</a:t>
                      </a:r>
                      <a:endParaRPr/>
                    </a:p>
                  </a:txBody>
                  <a:tcPr/>
                </a:tc>
              </a:tr>
              <a:tr h="148320"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050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D7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50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Beam-Loss Monitor (without Detector)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050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SIS100, HEBT, CR, HESR</a:t>
                      </a:r>
                      <a:endParaRPr/>
                    </a:p>
                  </a:txBody>
                  <a:tcPr/>
                </a:tc>
              </a:tr>
              <a:tr h="148320"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050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D8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050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Transformer Data Acquisition</a:t>
                      </a:r>
                      <a:endParaRPr/>
                    </a:p>
                  </a:txBody>
                  <a:tcPr/>
                </a:tc>
                <a:tc>
                  <a:txBody>
                    <a:bodyPr lIns="68400" rIns="6840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050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SIS100, HEBT, CR, HESR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3" name="CustomShape 8"/>
          <p:cNvSpPr/>
          <p:nvPr/>
        </p:nvSpPr>
        <p:spPr>
          <a:xfrm>
            <a:off x="287280" y="1165320"/>
            <a:ext cx="3781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trike="noStrike">
                <a:solidFill>
                  <a:srgbClr val="000000"/>
                </a:solidFill>
                <a:latin typeface="Arial"/>
              </a:rPr>
              <a:t>In-Kinds by Slovenia (~9.5 M€)</a:t>
            </a:r>
            <a:endParaRPr/>
          </a:p>
        </p:txBody>
      </p:sp>
      <p:sp>
        <p:nvSpPr>
          <p:cNvPr id="284" name="CustomShape 9"/>
          <p:cNvSpPr/>
          <p:nvPr/>
        </p:nvSpPr>
        <p:spPr>
          <a:xfrm>
            <a:off x="281880" y="3214800"/>
            <a:ext cx="3744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trike="noStrike">
                <a:solidFill>
                  <a:srgbClr val="000000"/>
                </a:solidFill>
                <a:latin typeface="Arial"/>
              </a:rPr>
              <a:t>In-Kinds by India (~0,9 M€)</a:t>
            </a:r>
            <a:endParaRPr/>
          </a:p>
        </p:txBody>
      </p:sp>
      <p:sp>
        <p:nvSpPr>
          <p:cNvPr id="285" name="CustomShape 10"/>
          <p:cNvSpPr/>
          <p:nvPr/>
        </p:nvSpPr>
        <p:spPr>
          <a:xfrm>
            <a:off x="305280" y="3979440"/>
            <a:ext cx="4968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trike="noStrike">
                <a:solidFill>
                  <a:srgbClr val="000000"/>
                </a:solidFill>
                <a:latin typeface="Arial"/>
              </a:rPr>
              <a:t>In-Kinds by Russia</a:t>
            </a:r>
            <a:endParaRPr/>
          </a:p>
        </p:txBody>
      </p:sp>
      <p:sp>
        <p:nvSpPr>
          <p:cNvPr id="286" name="CustomShape 11"/>
          <p:cNvSpPr/>
          <p:nvPr/>
        </p:nvSpPr>
        <p:spPr>
          <a:xfrm>
            <a:off x="328320" y="5652000"/>
            <a:ext cx="42433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trike="noStrike">
                <a:solidFill>
                  <a:srgbClr val="000000"/>
                </a:solidFill>
                <a:latin typeface="Arial"/>
              </a:rPr>
              <a:t>In-Kinds by France (~0.5 M€)</a:t>
            </a:r>
            <a:endParaRPr/>
          </a:p>
        </p:txBody>
      </p:sp>
      <p:sp>
        <p:nvSpPr>
          <p:cNvPr id="287" name="CustomShape 12"/>
          <p:cNvSpPr/>
          <p:nvPr/>
        </p:nvSpPr>
        <p:spPr>
          <a:xfrm>
            <a:off x="281880" y="3471480"/>
            <a:ext cx="4673520" cy="501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z="1600" strike="noStrike">
                <a:solidFill>
                  <a:srgbClr val="000000"/>
                </a:solidFill>
                <a:latin typeface="Arial"/>
              </a:rPr>
              <a:t>HEBT Diagnostic Vacuum Chambers </a:t>
            </a:r>
            <a:r>
              <a:rPr lang="en-GB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100" strike="noStrike">
                <a:solidFill>
                  <a:srgbClr val="000000"/>
                </a:solidFill>
                <a:latin typeface="Arial"/>
              </a:rPr>
              <a:t>(psp-codes 2.3.6.3.1.2, 2.3.6.5.1.2, 2.3.6.5.2.2, 2.3.6.5.3.2)</a:t>
            </a:r>
            <a:endParaRPr/>
          </a:p>
        </p:txBody>
      </p:sp>
      <p:graphicFrame>
        <p:nvGraphicFramePr>
          <p:cNvPr id="288" name="Table 13"/>
          <p:cNvGraphicFramePr/>
          <p:nvPr/>
        </p:nvGraphicFramePr>
        <p:xfrm>
          <a:off x="446760" y="4355280"/>
          <a:ext cx="1730880" cy="1142640"/>
        </p:xfrm>
        <a:graphic>
          <a:graphicData uri="http://schemas.openxmlformats.org/drawingml/2006/table">
            <a:tbl>
              <a:tblPr/>
              <a:tblGrid>
                <a:gridCol w="546480"/>
                <a:gridCol w="1184400"/>
              </a:tblGrid>
              <a:tr h="190440"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000" strike="noStrike">
                          <a:solidFill>
                            <a:srgbClr val="000000"/>
                          </a:solidFill>
                          <a:latin typeface="Calibri"/>
                        </a:rPr>
                        <a:t>CR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00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b="1" lang="en-GB" sz="1000" strike="noStrike">
                          <a:solidFill>
                            <a:srgbClr val="000000"/>
                          </a:solidFill>
                          <a:latin typeface="Calibri"/>
                        </a:rPr>
                        <a:t>ITEP</a:t>
                      </a:r>
                      <a:endParaRPr/>
                    </a:p>
                  </a:txBody>
                  <a:tcPr/>
                </a:tc>
              </a:tr>
              <a:tr h="190440"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000" strike="noStrike">
                          <a:solidFill>
                            <a:srgbClr val="000000"/>
                          </a:solidFill>
                          <a:latin typeface="Calibri"/>
                        </a:rPr>
                        <a:t>2.5.6.3.1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800" strike="noStrike">
                          <a:solidFill>
                            <a:srgbClr val="000000"/>
                          </a:solidFill>
                          <a:latin typeface="Arial"/>
                        </a:rPr>
                        <a:t>Tune / BTF Exciter</a:t>
                      </a:r>
                      <a:endParaRPr/>
                    </a:p>
                  </a:txBody>
                  <a:tcPr/>
                </a:tc>
              </a:tr>
              <a:tr h="190440"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000" strike="noStrike">
                          <a:solidFill>
                            <a:srgbClr val="000000"/>
                          </a:solidFill>
                          <a:latin typeface="Calibri"/>
                        </a:rPr>
                        <a:t>2.5.6.3.2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800" strike="noStrike">
                          <a:solidFill>
                            <a:srgbClr val="000000"/>
                          </a:solidFill>
                          <a:latin typeface="Arial"/>
                        </a:rPr>
                        <a:t>Schottky Pick Up</a:t>
                      </a:r>
                      <a:endParaRPr/>
                    </a:p>
                  </a:txBody>
                  <a:tcPr/>
                </a:tc>
              </a:tr>
              <a:tr h="190440"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000" strike="noStrike">
                          <a:solidFill>
                            <a:srgbClr val="000000"/>
                          </a:solidFill>
                          <a:latin typeface="Calibri"/>
                        </a:rPr>
                        <a:t>SIS100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000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/>
                    </a:p>
                  </a:txBody>
                  <a:tcPr/>
                </a:tc>
              </a:tr>
              <a:tr h="190440"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000" strike="noStrike">
                          <a:solidFill>
                            <a:srgbClr val="000000"/>
                          </a:solidFill>
                          <a:latin typeface="Calibri"/>
                        </a:rPr>
                        <a:t>2.8.6.3.1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800" strike="noStrike">
                          <a:solidFill>
                            <a:srgbClr val="000000"/>
                          </a:solidFill>
                          <a:latin typeface="Arial"/>
                        </a:rPr>
                        <a:t>Tune / BTF Exciter</a:t>
                      </a:r>
                      <a:endParaRPr/>
                    </a:p>
                  </a:txBody>
                  <a:tcPr/>
                </a:tc>
              </a:tr>
              <a:tr h="190440"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000" strike="noStrike">
                          <a:solidFill>
                            <a:srgbClr val="000000"/>
                          </a:solidFill>
                          <a:latin typeface="Calibri"/>
                        </a:rPr>
                        <a:t>2.8.6.3.2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800" strike="noStrike">
                          <a:solidFill>
                            <a:srgbClr val="000000"/>
                          </a:solidFill>
                          <a:latin typeface="Arial"/>
                        </a:rPr>
                        <a:t>Schottky Pick Up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9" name="CustomShape 14"/>
          <p:cNvSpPr/>
          <p:nvPr/>
        </p:nvSpPr>
        <p:spPr>
          <a:xfrm>
            <a:off x="323640" y="5949360"/>
            <a:ext cx="439200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GB" sz="1600" strike="noStrike">
                <a:solidFill>
                  <a:srgbClr val="000000"/>
                </a:solidFill>
                <a:latin typeface="Arial"/>
              </a:rPr>
              <a:t>p-Linac: Parts of LEBT diagnostics</a:t>
            </a:r>
            <a:endParaRPr/>
          </a:p>
          <a:p>
            <a:pPr>
              <a:lnSpc>
                <a:spcPct val="100000"/>
              </a:lnSpc>
            </a:pPr>
            <a:r>
              <a:rPr lang="en-GB" sz="1600" strike="noStrike">
                <a:solidFill>
                  <a:srgbClr val="000000"/>
                </a:solidFill>
                <a:latin typeface="Arial"/>
              </a:rPr>
              <a:t>p-Linac BPMs (Pick-ups, psp-code 2.7.6.5.1)</a:t>
            </a:r>
            <a:endParaRPr/>
          </a:p>
        </p:txBody>
      </p:sp>
      <p:sp>
        <p:nvSpPr>
          <p:cNvPr id="290" name="CustomShape 15"/>
          <p:cNvSpPr/>
          <p:nvPr/>
        </p:nvSpPr>
        <p:spPr>
          <a:xfrm>
            <a:off x="6031080" y="1281960"/>
            <a:ext cx="3240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trike="noStrike">
                <a:solidFill>
                  <a:srgbClr val="000000"/>
                </a:solidFill>
                <a:latin typeface="Arial"/>
              </a:rPr>
              <a:t>GSI In-Kinds (~20 M€)</a:t>
            </a:r>
            <a:endParaRPr/>
          </a:p>
        </p:txBody>
      </p:sp>
      <p:sp>
        <p:nvSpPr>
          <p:cNvPr id="291" name="CustomShape 16"/>
          <p:cNvSpPr/>
          <p:nvPr/>
        </p:nvSpPr>
        <p:spPr>
          <a:xfrm>
            <a:off x="5613840" y="1672560"/>
            <a:ext cx="3528360" cy="456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en-GB" sz="1400" strike="noStrike">
                <a:solidFill>
                  <a:srgbClr val="000000"/>
                </a:solidFill>
                <a:latin typeface="Arial"/>
              </a:rPr>
              <a:t>Data Acquisition for all machines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: </a:t>
            </a:r>
            <a:endParaRPr/>
          </a:p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	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	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HEBT PSP: 2.3.6.x.y.6 </a:t>
            </a:r>
            <a:endParaRPr/>
          </a:p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	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	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S-FRS PSP: 2.4.6.3.1 </a:t>
            </a:r>
            <a:endParaRPr/>
          </a:p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	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	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CR PSP: 2.5.6.x.y.6 </a:t>
            </a:r>
            <a:endParaRPr/>
          </a:p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	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	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SIS100 PSP: 2.8.6.x.y.6 </a:t>
            </a:r>
            <a:endParaRPr/>
          </a:p>
          <a:p>
            <a:pPr>
              <a:lnSpc>
                <a:spcPct val="100000"/>
              </a:lnSpc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	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	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pBar-Target PSP: 2.9.6.x.y.6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en-GB" sz="1400" strike="noStrike">
                <a:solidFill>
                  <a:srgbClr val="000000"/>
                </a:solidFill>
                <a:latin typeface="Arial"/>
              </a:rPr>
              <a:t>SIS100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: </a:t>
            </a:r>
            <a:r>
              <a:rPr b="1" lang="en-GB" sz="1400" strike="noStrike">
                <a:solidFill>
                  <a:srgbClr val="000000"/>
                </a:solidFill>
                <a:latin typeface="Arial"/>
              </a:rPr>
              <a:t>Beam Position Monitors 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(PSP 2.8.6.2)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en-GB" sz="1400" strike="noStrike">
                <a:solidFill>
                  <a:srgbClr val="000000"/>
                </a:solidFill>
                <a:latin typeface="Arial"/>
              </a:rPr>
              <a:t>p-Linac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: </a:t>
            </a:r>
            <a:r>
              <a:rPr b="1" lang="en-GB" sz="1400" strike="noStrike">
                <a:solidFill>
                  <a:srgbClr val="000000"/>
                </a:solidFill>
                <a:latin typeface="Arial"/>
              </a:rPr>
              <a:t>All diagnostic components 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except for french and slovene contributions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en-GB" sz="1400" strike="noStrike">
                <a:solidFill>
                  <a:srgbClr val="000000"/>
                </a:solidFill>
                <a:latin typeface="Arial"/>
              </a:rPr>
              <a:t>p-Bar Target 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(PSP 2.9.6): </a:t>
            </a:r>
            <a:r>
              <a:rPr b="1" lang="en-GB" sz="1400" strike="noStrike">
                <a:solidFill>
                  <a:srgbClr val="000000"/>
                </a:solidFill>
                <a:latin typeface="Arial"/>
              </a:rPr>
              <a:t>all diagnostic components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All </a:t>
            </a:r>
            <a:r>
              <a:rPr b="1" lang="en-GB" sz="1400" strike="noStrike">
                <a:solidFill>
                  <a:srgbClr val="000000"/>
                </a:solidFill>
                <a:latin typeface="Arial"/>
              </a:rPr>
              <a:t>Cryogenic Current Comparators 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HEBT PSP: 2.3.6.2 CR PSP: 2.5.6.1.3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1400" strike="noStrike">
                <a:solidFill>
                  <a:srgbClr val="000000"/>
                </a:solidFill>
                <a:latin typeface="Arial"/>
              </a:rPr>
              <a:t>All </a:t>
            </a:r>
            <a:r>
              <a:rPr b="1" lang="en-GB" sz="1400" strike="noStrike">
                <a:solidFill>
                  <a:srgbClr val="000000"/>
                </a:solidFill>
                <a:latin typeface="Arial"/>
              </a:rPr>
              <a:t>Residual Gas Profile Monitors </a:t>
            </a:r>
            <a:r>
              <a:rPr b="1" lang="en-GB" sz="1400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CR PSP: 2.5.6.4 SIS100 PSP: 2.8.6.4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en-GB" sz="1400" strike="noStrike">
                <a:solidFill>
                  <a:srgbClr val="000000"/>
                </a:solidFill>
                <a:latin typeface="Arial"/>
              </a:rPr>
              <a:t>Multiwire-Proportional Chambers 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(MWPC), </a:t>
            </a:r>
            <a:r>
              <a:rPr b="1" lang="en-GB" sz="1400" strike="noStrike">
                <a:solidFill>
                  <a:srgbClr val="000000"/>
                </a:solidFill>
                <a:latin typeface="Arial"/>
              </a:rPr>
              <a:t>Particle Detector Combinations </a:t>
            </a:r>
            <a:r>
              <a:rPr lang="en-GB" sz="1400" strike="noStrike">
                <a:solidFill>
                  <a:srgbClr val="000000"/>
                </a:solidFill>
                <a:latin typeface="Arial"/>
              </a:rPr>
              <a:t>(PDC) of HEBT (MWPC PSP: 2.3.6.5.3 PDC PSP: 2.3.6.3) </a:t>
            </a:r>
            <a:endParaRPr/>
          </a:p>
        </p:txBody>
      </p:sp>
      <p:sp>
        <p:nvSpPr>
          <p:cNvPr id="292" name="CustomShape 17"/>
          <p:cNvSpPr/>
          <p:nvPr/>
        </p:nvSpPr>
        <p:spPr>
          <a:xfrm>
            <a:off x="2328480" y="4523760"/>
            <a:ext cx="2881080" cy="91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trike="noStrike">
                <a:solidFill>
                  <a:srgbClr val="000000"/>
                </a:solidFill>
                <a:latin typeface="Arial"/>
              </a:rPr>
              <a:t>+ CR Diagnostics by BINP </a:t>
            </a:r>
            <a:r>
              <a:rPr lang="en-GB" strike="noStrike">
                <a:solidFill>
                  <a:srgbClr val="000000"/>
                </a:solidFill>
                <a:latin typeface="Arial"/>
              </a:rPr>
              <a:t>
</a:t>
            </a:r>
            <a:r>
              <a:rPr lang="en-GB" strike="noStrike">
                <a:solidFill>
                  <a:srgbClr val="000000"/>
                </a:solidFill>
                <a:latin typeface="Arial"/>
              </a:rPr>
              <a:t>   (various components)</a:t>
            </a:r>
            <a:endParaRPr/>
          </a:p>
        </p:txBody>
      </p:sp>
      <p:sp>
        <p:nvSpPr>
          <p:cNvPr id="293" name="TextShape 18"/>
          <p:cNvSpPr txBox="1"/>
          <p:nvPr/>
        </p:nvSpPr>
        <p:spPr>
          <a:xfrm>
            <a:off x="8741160" y="6588720"/>
            <a:ext cx="428400" cy="2808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2D72DB83-8B4A-456D-A13A-EA1741E75896}" type="slidenum">
              <a:rPr i="1" lang="en-GB" sz="1200" strike="noStrike">
                <a:solidFill>
                  <a:srgbClr val="333333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294" name="CustomShape 19"/>
          <p:cNvSpPr/>
          <p:nvPr/>
        </p:nvSpPr>
        <p:spPr>
          <a:xfrm>
            <a:off x="4429080" y="6620040"/>
            <a:ext cx="4505040" cy="2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1000" strike="noStrike">
                <a:solidFill>
                  <a:srgbClr val="000000"/>
                </a:solidFill>
                <a:latin typeface="Arial"/>
              </a:rPr>
              <a:t>M. Schwickert  |  BI for FAIR  |  FC2WG-Meeting  |  01 July 2015</a:t>
            </a:r>
            <a:endParaRPr/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